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1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257" r:id="rId3"/>
    <p:sldId id="258" r:id="rId4"/>
    <p:sldId id="259" r:id="rId5"/>
    <p:sldId id="260" r:id="rId6"/>
    <p:sldId id="261" r:id="rId7"/>
    <p:sldId id="262"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3" r:id="rId21"/>
    <p:sldId id="284" r:id="rId22"/>
    <p:sldId id="285" r:id="rId23"/>
    <p:sldId id="286" r:id="rId24"/>
    <p:sldId id="287" r:id="rId25"/>
    <p:sldId id="290" r:id="rId26"/>
    <p:sldId id="292" r:id="rId27"/>
    <p:sldId id="291" r:id="rId28"/>
    <p:sldId id="301" r:id="rId29"/>
    <p:sldId id="302" r:id="rId30"/>
    <p:sldId id="303" r:id="rId31"/>
    <p:sldId id="304" r:id="rId32"/>
    <p:sldId id="305" r:id="rId33"/>
    <p:sldId id="307" r:id="rId34"/>
    <p:sldId id="309" r:id="rId35"/>
    <p:sldId id="310" r:id="rId36"/>
    <p:sldId id="311" r:id="rId37"/>
    <p:sldId id="312" r:id="rId38"/>
    <p:sldId id="313" r:id="rId39"/>
    <p:sldId id="315" r:id="rId40"/>
    <p:sldId id="294" r:id="rId41"/>
    <p:sldId id="296" r:id="rId42"/>
    <p:sldId id="297" r:id="rId43"/>
    <p:sldId id="321" r:id="rId44"/>
    <p:sldId id="323" r:id="rId45"/>
    <p:sldId id="324" r:id="rId46"/>
    <p:sldId id="325" r:id="rId47"/>
    <p:sldId id="326" r:id="rId48"/>
    <p:sldId id="327" r:id="rId49"/>
    <p:sldId id="329" r:id="rId50"/>
    <p:sldId id="328" r:id="rId51"/>
  </p:sldIdLst>
  <p:sldSz cx="12192000" cy="6858000"/>
  <p:notesSz cx="6858000" cy="9144000"/>
  <p:custShowLst>
    <p:custShow name="自定义放映 1" id="0">
      <p:sldLst>
        <p:sld r:id="rId44"/>
        <p:sld r:id="rId45"/>
        <p:sld r:id="rId46"/>
        <p:sld r:id="rId47"/>
        <p:sld r:id="rId48"/>
        <p:sld r:id="rId49"/>
        <p:sld r:id="rId50"/>
        <p:sld r:id="rId51"/>
      </p:sldLst>
    </p:custShow>
  </p:custShowLst>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4F0FBD"/>
    <a:srgbClr val="42F046"/>
    <a:srgbClr val="EE02DA"/>
    <a:srgbClr val="0066FF"/>
    <a:srgbClr val="FFB11B"/>
    <a:srgbClr val="FFFFFF"/>
    <a:srgbClr val="D9D9D9"/>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13" d="100"/>
          <a:sy n="113" d="100"/>
        </p:scale>
        <p:origin x="-570" y="-96"/>
      </p:cViewPr>
      <p:guideLst>
        <p:guide orient="horz" pos="2133"/>
        <p:guide pos="389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tags" Target="tags/tag119.xml"/><Relationship Id="rId58" Type="http://schemas.openxmlformats.org/officeDocument/2006/relationships/customXml" Target="../customXml/item1.xml"/><Relationship Id="rId57" Type="http://schemas.openxmlformats.org/officeDocument/2006/relationships/customXmlProps" Target="../customXml/itemProps118.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56"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1048657"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58"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4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50"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1048651"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652"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53"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54"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90"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1048591"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048592"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048593" name="页脚占位符 16"/>
          <p:cNvSpPr>
            <a:spLocks noGrp="1"/>
          </p:cNvSpPr>
          <p:nvPr>
            <p:ph type="ftr" sz="quarter" idx="11"/>
            <p:custDataLst>
              <p:tags r:id="rId5"/>
            </p:custDataLst>
          </p:nvPr>
        </p:nvSpPr>
        <p:spPr/>
        <p:txBody>
          <a:bodyPr/>
          <a:lstStyle/>
          <a:p>
            <a:endParaRPr lang="zh-CN" altLang="en-US" dirty="0"/>
          </a:p>
        </p:txBody>
      </p:sp>
      <p:sp>
        <p:nvSpPr>
          <p:cNvPr id="1048594"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48617"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048618" name="页脚占位符 3"/>
          <p:cNvSpPr>
            <a:spLocks noGrp="1"/>
          </p:cNvSpPr>
          <p:nvPr>
            <p:ph type="ftr" sz="quarter" idx="11"/>
            <p:custDataLst>
              <p:tags r:id="rId3"/>
            </p:custDataLst>
          </p:nvPr>
        </p:nvSpPr>
        <p:spPr/>
        <p:txBody>
          <a:bodyPr/>
          <a:lstStyle/>
          <a:p>
            <a:endParaRPr lang="zh-CN" altLang="en-US"/>
          </a:p>
        </p:txBody>
      </p:sp>
      <p:sp>
        <p:nvSpPr>
          <p:cNvPr id="1048619"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1048620"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048607"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048608" name="页脚占位符 3"/>
          <p:cNvSpPr>
            <a:spLocks noGrp="1"/>
          </p:cNvSpPr>
          <p:nvPr>
            <p:ph type="ftr" sz="quarter" idx="11"/>
            <p:custDataLst>
              <p:tags r:id="rId3"/>
            </p:custDataLst>
          </p:nvPr>
        </p:nvSpPr>
        <p:spPr/>
        <p:txBody>
          <a:bodyPr/>
          <a:lstStyle/>
          <a:p>
            <a:endParaRPr lang="zh-CN" altLang="en-US"/>
          </a:p>
        </p:txBody>
      </p:sp>
      <p:sp>
        <p:nvSpPr>
          <p:cNvPr id="1048609"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1048610"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1048611"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1"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1048582"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583"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048584" name="页脚占位符 4"/>
          <p:cNvSpPr>
            <a:spLocks noGrp="1"/>
          </p:cNvSpPr>
          <p:nvPr>
            <p:ph type="ftr" sz="quarter" idx="11"/>
            <p:custDataLst>
              <p:tags r:id="rId5"/>
            </p:custDataLst>
          </p:nvPr>
        </p:nvSpPr>
        <p:spPr/>
        <p:txBody>
          <a:bodyPr/>
          <a:lstStyle/>
          <a:p>
            <a:endParaRPr lang="zh-CN" altLang="en-US"/>
          </a:p>
        </p:txBody>
      </p:sp>
      <p:sp>
        <p:nvSpPr>
          <p:cNvPr id="1048585"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621"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1048622"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1048623"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048624" name="页脚占位符 4"/>
          <p:cNvSpPr>
            <a:spLocks noGrp="1"/>
          </p:cNvSpPr>
          <p:nvPr>
            <p:ph type="ftr" sz="quarter" idx="11"/>
            <p:custDataLst>
              <p:tags r:id="rId5"/>
            </p:custDataLst>
          </p:nvPr>
        </p:nvSpPr>
        <p:spPr/>
        <p:txBody>
          <a:bodyPr/>
          <a:lstStyle/>
          <a:p>
            <a:endParaRPr lang="zh-CN" altLang="en-US"/>
          </a:p>
        </p:txBody>
      </p:sp>
      <p:sp>
        <p:nvSpPr>
          <p:cNvPr id="1048625"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626"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1048627"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28"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629"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1048630" name="页脚占位符 5"/>
          <p:cNvSpPr>
            <a:spLocks noGrp="1"/>
          </p:cNvSpPr>
          <p:nvPr>
            <p:ph type="ftr" sz="quarter" idx="11"/>
            <p:custDataLst>
              <p:tags r:id="rId6"/>
            </p:custDataLst>
          </p:nvPr>
        </p:nvSpPr>
        <p:spPr/>
        <p:txBody>
          <a:bodyPr/>
          <a:lstStyle/>
          <a:p>
            <a:endParaRPr lang="zh-CN" altLang="en-US"/>
          </a:p>
        </p:txBody>
      </p:sp>
      <p:sp>
        <p:nvSpPr>
          <p:cNvPr id="1048631"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63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104863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104863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3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104863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63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048638" name="页脚占位符 7"/>
          <p:cNvSpPr>
            <a:spLocks noGrp="1"/>
          </p:cNvSpPr>
          <p:nvPr>
            <p:ph type="ftr" sz="quarter" idx="11"/>
            <p:custDataLst>
              <p:tags r:id="rId8"/>
            </p:custDataLst>
          </p:nvPr>
        </p:nvSpPr>
        <p:spPr/>
        <p:txBody>
          <a:bodyPr/>
          <a:lstStyle/>
          <a:p>
            <a:endParaRPr lang="zh-CN" altLang="en-US"/>
          </a:p>
        </p:txBody>
      </p:sp>
      <p:sp>
        <p:nvSpPr>
          <p:cNvPr id="104863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3"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1048604"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1048605" name="页脚占位符 3"/>
          <p:cNvSpPr>
            <a:spLocks noGrp="1"/>
          </p:cNvSpPr>
          <p:nvPr>
            <p:ph type="ftr" sz="quarter" idx="11"/>
            <p:custDataLst>
              <p:tags r:id="rId4"/>
            </p:custDataLst>
          </p:nvPr>
        </p:nvSpPr>
        <p:spPr/>
        <p:txBody>
          <a:bodyPr/>
          <a:lstStyle/>
          <a:p>
            <a:endParaRPr lang="zh-CN" altLang="en-US"/>
          </a:p>
        </p:txBody>
      </p:sp>
      <p:sp>
        <p:nvSpPr>
          <p:cNvPr id="1048606"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40"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048641" name="页脚占位符 2"/>
          <p:cNvSpPr>
            <a:spLocks noGrp="1"/>
          </p:cNvSpPr>
          <p:nvPr>
            <p:ph type="ftr" sz="quarter" idx="11"/>
            <p:custDataLst>
              <p:tags r:id="rId3"/>
            </p:custDataLst>
          </p:nvPr>
        </p:nvSpPr>
        <p:spPr/>
        <p:txBody>
          <a:bodyPr/>
          <a:lstStyle/>
          <a:p>
            <a:endParaRPr lang="zh-CN" altLang="en-US"/>
          </a:p>
        </p:txBody>
      </p:sp>
      <p:sp>
        <p:nvSpPr>
          <p:cNvPr id="1048642"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64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104864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104864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1048646" name="页脚占位符 5"/>
          <p:cNvSpPr>
            <a:spLocks noGrp="1"/>
          </p:cNvSpPr>
          <p:nvPr>
            <p:ph type="ftr" sz="quarter" idx="11"/>
            <p:custDataLst>
              <p:tags r:id="rId5"/>
            </p:custDataLst>
          </p:nvPr>
        </p:nvSpPr>
        <p:spPr/>
        <p:txBody>
          <a:bodyPr/>
          <a:lstStyle/>
          <a:p>
            <a:endParaRPr lang="zh-CN" altLang="en-US" dirty="0"/>
          </a:p>
        </p:txBody>
      </p:sp>
      <p:sp>
        <p:nvSpPr>
          <p:cNvPr id="104864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1048648"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61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104861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61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048615" name="页脚占位符 4"/>
          <p:cNvSpPr>
            <a:spLocks noGrp="1"/>
          </p:cNvSpPr>
          <p:nvPr>
            <p:ph type="ftr" sz="quarter" idx="11"/>
            <p:custDataLst>
              <p:tags r:id="rId5"/>
            </p:custDataLst>
          </p:nvPr>
        </p:nvSpPr>
        <p:spPr/>
        <p:txBody>
          <a:bodyPr/>
          <a:lstStyle/>
          <a:p>
            <a:endParaRPr lang="zh-CN" altLang="en-US"/>
          </a:p>
        </p:txBody>
      </p:sp>
      <p:sp>
        <p:nvSpPr>
          <p:cNvPr id="104861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1048577"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8578"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1048579"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1048580"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8.xml"/><Relationship Id="rId2" Type="http://schemas.openxmlformats.org/officeDocument/2006/relationships/image" Target="../media/image1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4.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83.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6.xml"/><Relationship Id="rId2" Type="http://schemas.openxmlformats.org/officeDocument/2006/relationships/image" Target="../media/image20.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0.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2.xml"/><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tags" Target="../tags/tag9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4.xml"/><Relationship Id="rId2" Type="http://schemas.openxmlformats.org/officeDocument/2006/relationships/image" Target="../media/image27.jpe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0.xml"/><Relationship Id="rId2" Type="http://schemas.openxmlformats.org/officeDocument/2006/relationships/image" Target="../media/image30.jpe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33.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10.xml"/><Relationship Id="rId5" Type="http://schemas.openxmlformats.org/officeDocument/2006/relationships/image" Target="../media/image36.png"/><Relationship Id="rId4" Type="http://schemas.openxmlformats.org/officeDocument/2006/relationships/tags" Target="../tags/tag109.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1.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0.xml"/><Relationship Id="rId3" Type="http://schemas.openxmlformats.org/officeDocument/2006/relationships/image" Target="../media/image2.jpeg"/><Relationship Id="rId2" Type="http://schemas.openxmlformats.org/officeDocument/2006/relationships/tags" Target="../tags/tag69.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标题 1"/>
          <p:cNvSpPr>
            <a:spLocks noGrp="1"/>
          </p:cNvSpPr>
          <p:nvPr>
            <p:ph type="ctrTitle"/>
            <p:custDataLst>
              <p:tags r:id="rId1"/>
            </p:custDataLst>
          </p:nvPr>
        </p:nvSpPr>
        <p:spPr>
          <a:xfrm>
            <a:off x="1196340" y="1572895"/>
            <a:ext cx="9799320" cy="1478915"/>
          </a:xfrm>
        </p:spPr>
        <p:txBody>
          <a:bodyPr/>
          <a:lstStyle/>
          <a:p>
            <a:r>
              <a:rPr lang="zh-CN" altLang="zh-CN"/>
              <a:t>你真的是</a:t>
            </a:r>
            <a:r>
              <a:rPr lang="zh-CN" altLang="zh-CN">
                <a:gradFill>
                  <a:gsLst>
                    <a:gs pos="0">
                      <a:srgbClr val="FE4444"/>
                    </a:gs>
                    <a:gs pos="100000">
                      <a:srgbClr val="832B2B"/>
                    </a:gs>
                  </a:gsLst>
                  <a:lin scaled="0"/>
                </a:gradFill>
              </a:rPr>
              <a:t>欧皇</a:t>
            </a:r>
            <a:r>
              <a:rPr lang="zh-CN" altLang="zh-CN"/>
              <a:t>或者</a:t>
            </a:r>
            <a:r>
              <a:rPr lang="zh-CN" altLang="zh-CN">
                <a:gradFill>
                  <a:gsLst>
                    <a:gs pos="0">
                      <a:srgbClr val="007BD3"/>
                    </a:gs>
                    <a:gs pos="100000">
                      <a:srgbClr val="034373"/>
                    </a:gs>
                  </a:gsLst>
                  <a:lin scaled="0"/>
                </a:gradFill>
              </a:rPr>
              <a:t>非酋</a:t>
            </a:r>
            <a:r>
              <a:rPr lang="zh-CN" altLang="zh-CN"/>
              <a:t>吗？</a:t>
            </a:r>
            <a:endParaRPr lang="zh-CN" altLang="zh-CN"/>
          </a:p>
        </p:txBody>
      </p:sp>
      <p:sp>
        <p:nvSpPr>
          <p:cNvPr id="1048596" name="副标题 2"/>
          <p:cNvSpPr>
            <a:spLocks noGrp="1"/>
          </p:cNvSpPr>
          <p:nvPr>
            <p:ph type="subTitle" idx="1"/>
            <p:custDataLst>
              <p:tags r:id="rId2"/>
            </p:custDataLst>
          </p:nvPr>
        </p:nvSpPr>
        <p:spPr>
          <a:xfrm>
            <a:off x="1196260" y="3537540"/>
            <a:ext cx="9799200" cy="1472400"/>
          </a:xfrm>
        </p:spPr>
        <p:txBody>
          <a:bodyPr/>
          <a:lstStyle/>
          <a:p>
            <a:r>
              <a:rPr lang="zh-CN" altLang="en-US">
                <a:solidFill>
                  <a:schemeClr val="tx1">
                    <a:lumMod val="65000"/>
                    <a:lumOff val="35000"/>
                  </a:schemeClr>
                </a:solidFill>
              </a:rPr>
              <a:t>关于</a:t>
            </a:r>
            <a:r>
              <a:rPr lang="en-US" altLang="zh-CN">
                <a:solidFill>
                  <a:schemeClr val="tx1">
                    <a:lumMod val="65000"/>
                    <a:lumOff val="35000"/>
                  </a:schemeClr>
                </a:solidFill>
              </a:rPr>
              <a:t> </a:t>
            </a:r>
            <a:r>
              <a:rPr lang="en-US" altLang="zh-CN" sz="4000">
                <a:gradFill>
                  <a:gsLst>
                    <a:gs pos="0">
                      <a:srgbClr val="14CD68"/>
                    </a:gs>
                    <a:gs pos="100000">
                      <a:srgbClr val="035C7D"/>
                    </a:gs>
                  </a:gsLst>
                  <a:lin scaled="0"/>
                </a:gradFill>
              </a:rPr>
              <a:t>[</a:t>
            </a:r>
            <a:r>
              <a:rPr lang="zh-CN" altLang="en-US" sz="4000">
                <a:gradFill>
                  <a:gsLst>
                    <a:gs pos="0">
                      <a:srgbClr val="14CD68"/>
                    </a:gs>
                    <a:gs pos="100000">
                      <a:srgbClr val="035C7D"/>
                    </a:gs>
                  </a:gsLst>
                  <a:lin scaled="0"/>
                </a:gradFill>
              </a:rPr>
              <a:t>游戏抽卡</a:t>
            </a:r>
            <a:r>
              <a:rPr lang="en-US" altLang="zh-CN" sz="4000">
                <a:gradFill>
                  <a:gsLst>
                    <a:gs pos="0">
                      <a:srgbClr val="14CD68"/>
                    </a:gs>
                    <a:gs pos="100000">
                      <a:srgbClr val="035C7D"/>
                    </a:gs>
                  </a:gsLst>
                  <a:lin scaled="0"/>
                </a:gradFill>
              </a:rPr>
              <a:t>]</a:t>
            </a:r>
            <a:r>
              <a:rPr lang="en-US" altLang="zh-CN" sz="4000"/>
              <a:t> </a:t>
            </a:r>
            <a:r>
              <a:rPr lang="zh-CN" altLang="en-US"/>
              <a:t>里的</a:t>
            </a:r>
            <a:r>
              <a:rPr lang="en-US" altLang="zh-CN"/>
              <a:t> </a:t>
            </a:r>
            <a:r>
              <a:rPr lang="en-US" altLang="zh-CN" sz="4400">
                <a:solidFill>
                  <a:schemeClr val="accent4">
                    <a:lumMod val="75000"/>
                  </a:schemeClr>
                </a:solidFill>
              </a:rPr>
              <a:t>[</a:t>
            </a:r>
            <a:r>
              <a:rPr lang="zh-CN" altLang="en-US" sz="4400">
                <a:solidFill>
                  <a:schemeClr val="accent4">
                    <a:lumMod val="75000"/>
                  </a:schemeClr>
                </a:solidFill>
              </a:rPr>
              <a:t>数学</a:t>
            </a:r>
            <a:r>
              <a:rPr lang="en-US" altLang="zh-CN" sz="4400">
                <a:solidFill>
                  <a:schemeClr val="accent4">
                    <a:lumMod val="75000"/>
                  </a:schemeClr>
                </a:solidFill>
              </a:rPr>
              <a:t>]</a:t>
            </a:r>
            <a:endParaRPr lang="en-US" altLang="zh-CN" sz="4400">
              <a:solidFill>
                <a:schemeClr val="accent4">
                  <a:lumMod val="75000"/>
                </a:schemeClr>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553085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a:latin typeface="+mn-ea"/>
              </a:rPr>
              <a:t>      </a:t>
            </a:r>
            <a:r>
              <a:rPr lang="zh-CN" altLang="en-US" sz="2400" b="1">
                <a:latin typeface="+mn-ea"/>
              </a:rPr>
              <a:t>根据程序模拟结果，我们</a:t>
            </a:r>
            <a:r>
              <a:rPr lang="zh-CN" altLang="en-US" sz="2400" b="1"/>
              <a:t>获得以下数据</a:t>
            </a:r>
            <a:r>
              <a:rPr lang="en-US" altLang="zh-CN" sz="2400" b="1"/>
              <a:t>: </a:t>
            </a:r>
            <a:endParaRPr lang="en-US" altLang="zh-CN" sz="2400" b="1"/>
          </a:p>
        </p:txBody>
      </p:sp>
      <p:pic>
        <p:nvPicPr>
          <p:cNvPr id="5" name="图片 4" descr="原神概率统计4"/>
          <p:cNvPicPr>
            <a:picLocks noChangeAspect="1"/>
          </p:cNvPicPr>
          <p:nvPr/>
        </p:nvPicPr>
        <p:blipFill>
          <a:blip r:embed="rId1" cstate="print"/>
          <a:stretch>
            <a:fillRect/>
          </a:stretch>
        </p:blipFill>
        <p:spPr>
          <a:xfrm>
            <a:off x="0" y="1714500"/>
            <a:ext cx="6337935" cy="4385945"/>
          </a:xfrm>
          <a:prstGeom prst="rect">
            <a:avLst/>
          </a:prstGeom>
        </p:spPr>
      </p:pic>
      <p:sp>
        <p:nvSpPr>
          <p:cNvPr id="7" name="文本框 6"/>
          <p:cNvSpPr txBox="1"/>
          <p:nvPr/>
        </p:nvSpPr>
        <p:spPr>
          <a:xfrm>
            <a:off x="4864100" y="3997960"/>
            <a:ext cx="1138555" cy="229870"/>
          </a:xfrm>
          <a:prstGeom prst="rect">
            <a:avLst/>
          </a:prstGeom>
          <a:noFill/>
        </p:spPr>
        <p:txBody>
          <a:bodyPr wrap="square" rtlCol="0">
            <a:spAutoFit/>
          </a:bodyPr>
          <a:lstStyle/>
          <a:p>
            <a:r>
              <a:rPr lang="zh-CN" altLang="en-US" sz="900"/>
              <a:t>五星角色概率</a:t>
            </a:r>
            <a:endParaRPr lang="zh-CN" altLang="en-US" sz="900"/>
          </a:p>
        </p:txBody>
      </p:sp>
      <p:sp>
        <p:nvSpPr>
          <p:cNvPr id="8" name="文本框 7"/>
          <p:cNvSpPr txBox="1"/>
          <p:nvPr/>
        </p:nvSpPr>
        <p:spPr>
          <a:xfrm>
            <a:off x="4864100" y="2249170"/>
            <a:ext cx="1138555" cy="229870"/>
          </a:xfrm>
          <a:prstGeom prst="rect">
            <a:avLst/>
          </a:prstGeom>
          <a:noFill/>
        </p:spPr>
        <p:txBody>
          <a:bodyPr wrap="square" rtlCol="0">
            <a:spAutoFit/>
          </a:bodyPr>
          <a:lstStyle/>
          <a:p>
            <a:r>
              <a:rPr lang="zh-CN" altLang="en-US" sz="900"/>
              <a:t>四星角色概率</a:t>
            </a:r>
            <a:endParaRPr lang="zh-CN" altLang="en-US" sz="900"/>
          </a:p>
        </p:txBody>
      </p:sp>
      <p:sp>
        <p:nvSpPr>
          <p:cNvPr id="9" name="文本框 8"/>
          <p:cNvSpPr txBox="1"/>
          <p:nvPr/>
        </p:nvSpPr>
        <p:spPr>
          <a:xfrm>
            <a:off x="3162935" y="4688840"/>
            <a:ext cx="2528570" cy="368300"/>
          </a:xfrm>
          <a:prstGeom prst="rect">
            <a:avLst/>
          </a:prstGeom>
          <a:noFill/>
        </p:spPr>
        <p:txBody>
          <a:bodyPr wrap="square" rtlCol="0">
            <a:spAutoFit/>
          </a:bodyPr>
          <a:lstStyle/>
          <a:p>
            <a:r>
              <a:rPr lang="zh-CN" altLang="en-US" sz="900"/>
              <a:t>橙色</a:t>
            </a:r>
            <a:r>
              <a:rPr lang="en-US" altLang="zh-CN" sz="900"/>
              <a:t>:</a:t>
            </a:r>
            <a:r>
              <a:rPr lang="zh-CN" altLang="en-US" sz="900"/>
              <a:t>五星角色出货时在第几抽</a:t>
            </a:r>
            <a:endParaRPr lang="zh-CN" altLang="en-US" sz="900"/>
          </a:p>
          <a:p>
            <a:r>
              <a:rPr lang="zh-CN" altLang="en-US" sz="900"/>
              <a:t>蓝色</a:t>
            </a:r>
            <a:r>
              <a:rPr lang="en-US" altLang="zh-CN" sz="900"/>
              <a:t>:</a:t>
            </a:r>
            <a:r>
              <a:rPr lang="zh-CN" altLang="en-US" sz="900"/>
              <a:t>当期出货概率提升的角色出货时在第几抽</a:t>
            </a:r>
            <a:endParaRPr lang="zh-CN" altLang="en-US" sz="900"/>
          </a:p>
        </p:txBody>
      </p:sp>
      <p:pic>
        <p:nvPicPr>
          <p:cNvPr id="11" name="图片 10" descr="原神概率统计3"/>
          <p:cNvPicPr>
            <a:picLocks noChangeAspect="1"/>
          </p:cNvPicPr>
          <p:nvPr/>
        </p:nvPicPr>
        <p:blipFill>
          <a:blip r:embed="rId2" cstate="print"/>
          <a:stretch>
            <a:fillRect/>
          </a:stretch>
        </p:blipFill>
        <p:spPr>
          <a:xfrm>
            <a:off x="6002655" y="1714500"/>
            <a:ext cx="6188710" cy="4386580"/>
          </a:xfrm>
          <a:prstGeom prst="rect">
            <a:avLst/>
          </a:prstGeom>
        </p:spPr>
      </p:pic>
      <mc:AlternateContent xmlns:mc="http://schemas.openxmlformats.org/markup-compatibility/2006">
        <mc:Choice xmlns:a14="http://schemas.microsoft.com/office/drawing/2010/main" Requires="a14">
          <p:sp>
            <p:nvSpPr>
              <p:cNvPr id="14" name="文本框 13"/>
              <p:cNvSpPr txBox="1"/>
              <p:nvPr/>
            </p:nvSpPr>
            <p:spPr>
              <a:xfrm>
                <a:off x="8418195" y="252095"/>
                <a:ext cx="3773805" cy="1997075"/>
              </a:xfrm>
              <a:prstGeom prst="rect">
                <a:avLst/>
              </a:prstGeom>
              <a:noFill/>
            </p:spPr>
            <p:txBody>
              <a:bodyPr wrap="square" rtlCol="0">
                <a:spAutoFit/>
              </a:bodyPr>
              <a:p>
                <a:pPr algn="l"/>
                <a:r>
                  <a:rPr lang="zh-CN" altLang="en-US" sz="8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800">
                    <a:latin typeface="微软雅黑" panose="020B0503020204020204" charset="-122"/>
                    <a:ea typeface="微软雅黑" panose="020B0503020204020204" charset="-122"/>
                    <a:cs typeface="DejaVu Math TeX Gyre" panose="02000503000000000000" charset="0"/>
                    <a:sym typeface="+mn-ea"/>
                  </a:rPr>
                  <a:t>:</a:t>
                </a:r>
                <a:endParaRPr lang="en-US" altLang="zh-CN" sz="8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800">
                  <a:latin typeface="微软雅黑" panose="020B0503020204020204" charset="-122"/>
                  <a:ea typeface="微软雅黑" panose="020B0503020204020204" charset="-122"/>
                  <a:cs typeface="DejaVu Math TeX Gyre" panose="02000503000000000000" charset="0"/>
                  <a:sym typeface="+mn-ea"/>
                </a:endParaRPr>
              </a:p>
              <a:p>
                <a:pPr algn="l"/>
                <a:r>
                  <a:rPr lang="en-US" altLang="zh-CN" sz="800">
                    <a:latin typeface="微软雅黑" panose="020B0503020204020204" charset="-122"/>
                    <a:ea typeface="微软雅黑" panose="020B0503020204020204" charset="-122"/>
                    <a:cs typeface="DejaVu Math TeX Gyre" panose="02000503000000000000" charset="0"/>
                    <a:sym typeface="+mn-ea"/>
                  </a:rPr>
                  <a:t>P(5</a:t>
                </a:r>
                <a:r>
                  <a:rPr lang="zh-CN" altLang="en-US" sz="800">
                    <a:latin typeface="微软雅黑" panose="020B0503020204020204" charset="-122"/>
                    <a:ea typeface="微软雅黑" panose="020B0503020204020204" charset="-122"/>
                    <a:cs typeface="DejaVu Math TeX Gyre" panose="02000503000000000000" charset="0"/>
                    <a:sym typeface="+mn-ea"/>
                  </a:rPr>
                  <a:t>星</a:t>
                </a:r>
                <a:r>
                  <a:rPr lang="en-US" altLang="zh-CN" sz="800">
                    <a:ea typeface="微软雅黑" panose="020B0503020204020204" charset="-122"/>
                    <a:cs typeface="+mn-lt"/>
                    <a:sym typeface="+mn-ea"/>
                  </a:rPr>
                  <a:t>) </a:t>
                </a:r>
                <a:r>
                  <a:rPr lang="en-US" altLang="zh-CN" sz="800">
                    <a:ea typeface="+mj-ea"/>
                    <a:cs typeface="+mn-lt"/>
                    <a:sym typeface="+mn-ea"/>
                  </a:rPr>
                  <a:t>=</a:t>
                </a:r>
                <a:r>
                  <a:rPr lang="en-US" altLang="zh-CN" sz="800">
                    <a:ea typeface="微软雅黑" panose="020B0503020204020204" charset="-122"/>
                    <a:cs typeface="+mn-lt"/>
                    <a:sym typeface="+mn-ea"/>
                  </a:rPr>
                  <a:t> </a:t>
                </a:r>
                <a14:m>
                  <m:oMath xmlns:m="http://schemas.openxmlformats.org/officeDocument/2006/math">
                    <m:d>
                      <m:dPr>
                        <m:begChr m:val="{"/>
                        <m:endChr m:val=""/>
                        <m:ctrlPr>
                          <a:rPr lang="en-US" altLang="zh-CN" sz="800" i="1">
                            <a:latin typeface="DejaVu Math TeX Gyre" panose="02000503000000000000" charset="0"/>
                            <a:cs typeface="DejaVu Math TeX Gyre" panose="02000503000000000000" charset="0"/>
                          </a:rPr>
                        </m:ctrlPr>
                      </m:dPr>
                      <m:e>
                        <m:eqArr>
                          <m:eqArrPr>
                            <m:ctrlPr>
                              <a:rPr lang="en-US" altLang="zh-CN" sz="800" i="1">
                                <a:latin typeface="DejaVu Math TeX Gyre" panose="02000503000000000000" charset="0"/>
                                <a:cs typeface="DejaVu Math TeX Gyre" panose="02000503000000000000" charset="0"/>
                              </a:rPr>
                            </m:ctrlPr>
                          </m:eqArrPr>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006</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1</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&lt;</m:t>
                            </m:r>
                            <m:r>
                              <a:rPr lang="en-US" altLang="zh-CN" sz="800" i="1">
                                <a:latin typeface="DejaVu Math TeX Gyre" panose="02000503000000000000" charset="0"/>
                                <a:cs typeface="DejaVu Math TeX Gyre" panose="02000503000000000000" charset="0"/>
                              </a:rPr>
                              <m:t>74</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𝑁</m:t>
                            </m:r>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006</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06</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74</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&lt;</m:t>
                            </m:r>
                            <m:r>
                              <a:rPr lang="en-US" altLang="zh-CN" sz="800" i="1">
                                <a:latin typeface="DejaVu Math TeX Gyre" panose="02000503000000000000" charset="0"/>
                                <a:cs typeface="DejaVu Math TeX Gyre" panose="02000503000000000000" charset="0"/>
                              </a:rPr>
                              <m:t>90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𝑁</m:t>
                            </m:r>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rPr>
                              <m:t>1</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90</m:t>
                            </m:r>
                          </m:e>
                        </m:eqArr>
                      </m:e>
                    </m:d>
                  </m:oMath>
                </a14:m>
                <a:endParaRPr lang="en-US" altLang="zh-CN" sz="800" i="1">
                  <a:latin typeface="DejaVu Math TeX Gyre" panose="02000503000000000000" charset="0"/>
                  <a:cs typeface="DejaVu Math TeX Gyre" panose="02000503000000000000" charset="0"/>
                </a:endParaRPr>
              </a:p>
              <a:p>
                <a:pPr algn="l"/>
                <a:endParaRPr lang="en-US" altLang="zh-CN" sz="800"/>
              </a:p>
              <a:p>
                <a:pPr algn="l"/>
                <a:r>
                  <a:rPr lang="en-US" altLang="zh-CN" sz="800">
                    <a:sym typeface="+mn-ea"/>
                  </a:rPr>
                  <a:t>P(4</a:t>
                </a:r>
                <a:r>
                  <a:rPr lang="zh-CN" altLang="en-US" sz="800">
                    <a:sym typeface="+mn-ea"/>
                  </a:rPr>
                  <a:t>星</a:t>
                </a:r>
                <a:r>
                  <a:rPr lang="en-US" altLang="zh-CN" sz="800">
                    <a:sym typeface="+mn-ea"/>
                  </a:rPr>
                  <a:t>) = </a:t>
                </a:r>
                <a14:m>
                  <m:oMath xmlns:m="http://schemas.openxmlformats.org/officeDocument/2006/math">
                    <m:d>
                      <m:dPr>
                        <m:begChr m:val="{"/>
                        <m:endChr m:val=""/>
                        <m:ctrlPr>
                          <a:rPr lang="en-US" altLang="zh-CN" sz="800" i="1">
                            <a:latin typeface="DejaVu Math TeX Gyre" panose="02000503000000000000" charset="0"/>
                            <a:cs typeface="DejaVu Math TeX Gyre" panose="02000503000000000000" charset="0"/>
                          </a:rPr>
                        </m:ctrlPr>
                      </m:dPr>
                      <m:e>
                        <m:eqArr>
                          <m:eqArrPr>
                            <m:ctrlPr>
                              <a:rPr lang="en-US" altLang="zh-CN" sz="800" i="1">
                                <a:latin typeface="DejaVu Math TeX Gyre" panose="02000503000000000000" charset="0"/>
                                <a:cs typeface="DejaVu Math TeX Gyre" panose="02000503000000000000" charset="0"/>
                              </a:rPr>
                            </m:ctrlPr>
                          </m:eqArrPr>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051</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f>
                              <m:fPr>
                                <m:ctrlPr>
                                  <a:rPr lang="en-US" altLang="zh-CN" sz="800" i="1">
                                    <a:latin typeface="DejaVu Math TeX Gyre" panose="02000503000000000000" charset="0"/>
                                    <a:cs typeface="DejaVu Math TeX Gyre" panose="02000503000000000000" charset="0"/>
                                  </a:rPr>
                                </m:ctrlPr>
                              </m:fPr>
                              <m:num>
                                <m:r>
                                  <a:rPr lang="en-US" altLang="zh-CN" sz="800" i="1">
                                    <a:latin typeface="DejaVu Math TeX Gyre" panose="02000503000000000000" charset="0"/>
                                    <a:cs typeface="DejaVu Math TeX Gyre" panose="02000503000000000000" charset="0"/>
                                  </a:rPr>
                                  <m:t>𝑥</m:t>
                                </m:r>
                              </m:num>
                              <m:den>
                                <m:r>
                                  <a:rPr lang="en-US" altLang="zh-CN" sz="800" i="1">
                                    <a:latin typeface="DejaVu Math TeX Gyre" panose="02000503000000000000" charset="0"/>
                                    <a:cs typeface="DejaVu Math TeX Gyre" panose="02000503000000000000" charset="0"/>
                                  </a:rPr>
                                  <m:t>10</m:t>
                                </m:r>
                              </m:den>
                            </m:f>
                            <m:r>
                              <a:rPr lang="en-US" altLang="zh-CN" sz="800" i="1">
                                <a:latin typeface="DejaVu Math TeX Gyre" panose="02000503000000000000" charset="0"/>
                                <a:cs typeface="DejaVu Math TeX Gyre" panose="02000503000000000000" charset="0"/>
                              </a:rPr>
                              <m:t>∉</m:t>
                            </m:r>
                            <m:sSup>
                              <m:sSupPr>
                                <m:ctrlPr>
                                  <a:rPr lang="en-US" altLang="zh-CN" sz="800" i="1">
                                    <a:latin typeface="DejaVu Math TeX Gyre" panose="02000503000000000000" charset="0"/>
                                    <a:cs typeface="DejaVu Math TeX Gyre" panose="02000503000000000000" charset="0"/>
                                  </a:rPr>
                                </m:ctrlPr>
                              </m:sSupPr>
                              <m:e>
                                <m:r>
                                  <a:rPr lang="en-US" altLang="zh-CN" sz="800" i="1">
                                    <a:latin typeface="DejaVu Math TeX Gyre" panose="02000503000000000000" charset="0"/>
                                    <a:cs typeface="DejaVu Math TeX Gyre" panose="02000503000000000000" charset="0"/>
                                  </a:rPr>
                                  <m:t>𝑁</m:t>
                                </m:r>
                              </m:e>
                              <m:sup>
                                <m:r>
                                  <a:rPr lang="en-US" altLang="zh-CN" sz="800" i="1">
                                    <a:latin typeface="DejaVu Math TeX Gyre" panose="02000503000000000000" charset="0"/>
                                    <a:cs typeface="DejaVu Math TeX Gyre" panose="02000503000000000000" charset="0"/>
                                  </a:rPr>
                                  <m:t>+</m:t>
                                </m:r>
                              </m:sup>
                            </m:sSup>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996</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f>
                              <m:fPr>
                                <m:ctrlPr>
                                  <a:rPr lang="en-US" altLang="zh-CN" sz="800" i="1">
                                    <a:latin typeface="DejaVu Math TeX Gyre" panose="02000503000000000000" charset="0"/>
                                    <a:cs typeface="DejaVu Math TeX Gyre" panose="02000503000000000000" charset="0"/>
                                  </a:rPr>
                                </m:ctrlPr>
                              </m:fPr>
                              <m:num>
                                <m:r>
                                  <a:rPr lang="en-US" altLang="zh-CN" sz="800" i="1">
                                    <a:latin typeface="DejaVu Math TeX Gyre" panose="02000503000000000000" charset="0"/>
                                    <a:cs typeface="DejaVu Math TeX Gyre" panose="02000503000000000000" charset="0"/>
                                  </a:rPr>
                                  <m:t>𝑥</m:t>
                                </m:r>
                              </m:num>
                              <m:den>
                                <m:r>
                                  <a:rPr lang="en-US" altLang="zh-CN" sz="800" i="1">
                                    <a:latin typeface="DejaVu Math TeX Gyre" panose="02000503000000000000" charset="0"/>
                                    <a:cs typeface="DejaVu Math TeX Gyre" panose="02000503000000000000" charset="0"/>
                                  </a:rPr>
                                  <m:t>10</m:t>
                                </m:r>
                              </m:den>
                            </m:f>
                            <m:r>
                              <a:rPr lang="en-US" altLang="zh-CN" sz="800" i="1">
                                <a:latin typeface="DejaVu Math TeX Gyre" panose="02000503000000000000" charset="0"/>
                                <a:cs typeface="DejaVu Math TeX Gyre" panose="02000503000000000000" charset="0"/>
                              </a:rPr>
                              <m:t>∈</m:t>
                            </m:r>
                            <m:sSup>
                              <m:sSupPr>
                                <m:ctrlPr>
                                  <a:rPr lang="en-US" altLang="zh-CN" sz="800" i="1">
                                    <a:latin typeface="DejaVu Math TeX Gyre" panose="02000503000000000000" charset="0"/>
                                    <a:cs typeface="DejaVu Math TeX Gyre" panose="02000503000000000000" charset="0"/>
                                  </a:rPr>
                                </m:ctrlPr>
                              </m:sSupPr>
                              <m:e>
                                <m:r>
                                  <a:rPr lang="en-US" altLang="zh-CN" sz="800" i="1">
                                    <a:latin typeface="DejaVu Math TeX Gyre" panose="02000503000000000000" charset="0"/>
                                    <a:cs typeface="DejaVu Math TeX Gyre" panose="02000503000000000000" charset="0"/>
                                  </a:rPr>
                                  <m:t>𝑁</m:t>
                                </m:r>
                              </m:e>
                              <m:sup>
                                <m:r>
                                  <a:rPr lang="en-US" altLang="zh-CN" sz="800" i="1">
                                    <a:latin typeface="DejaVu Math TeX Gyre" panose="02000503000000000000" charset="0"/>
                                    <a:cs typeface="DejaVu Math TeX Gyre" panose="02000503000000000000" charset="0"/>
                                  </a:rPr>
                                  <m:t>+</m:t>
                                </m:r>
                              </m:sup>
                            </m:sSup>
                            <m:r>
                              <a:rPr lang="en-US" altLang="zh-CN" sz="800" i="1">
                                <a:latin typeface="DejaVu Math TeX Gyre" panose="02000503000000000000" charset="0"/>
                                <a:cs typeface="DejaVu Math TeX Gyre" panose="02000503000000000000" charset="0"/>
                              </a:rPr>
                              <m:t>且</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90</m:t>
                            </m:r>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90</m:t>
                            </m:r>
                          </m:e>
                        </m:eqArr>
                      </m:e>
                    </m:d>
                  </m:oMath>
                </a14:m>
                <a:endParaRPr lang="en-US" altLang="zh-CN" sz="800" i="1">
                  <a:latin typeface="DejaVu Math TeX Gyre" panose="02000503000000000000" charset="0"/>
                  <a:cs typeface="DejaVu Math TeX Gyre" panose="02000503000000000000" charset="0"/>
                </a:endParaRPr>
              </a:p>
              <a:p>
                <a:pPr algn="l"/>
                <a:endParaRPr lang="en-US" altLang="zh-CN" sz="800"/>
              </a:p>
              <a:p>
                <a:pPr algn="l"/>
                <a:r>
                  <a:rPr lang="en-US" altLang="zh-CN" sz="800">
                    <a:sym typeface="+mn-ea"/>
                  </a:rPr>
                  <a:t>P(3</a:t>
                </a:r>
                <a:r>
                  <a:rPr lang="zh-CN" altLang="en-US" sz="800">
                    <a:sym typeface="+mn-ea"/>
                  </a:rPr>
                  <a:t>星</a:t>
                </a:r>
                <a:r>
                  <a:rPr lang="en-US" altLang="zh-CN" sz="800">
                    <a:sym typeface="+mn-ea"/>
                  </a:rPr>
                  <a:t>) = </a:t>
                </a:r>
                <a14:m>
                  <m:oMath xmlns:m="http://schemas.openxmlformats.org/officeDocument/2006/math">
                    <m:d>
                      <m:dPr>
                        <m:begChr m:val="{"/>
                        <m:endChr m:val=""/>
                        <m:ctrlPr>
                          <a:rPr lang="en-US" altLang="zh-CN" sz="800" i="1">
                            <a:latin typeface="DejaVu Math TeX Gyre" panose="02000503000000000000" charset="0"/>
                            <a:cs typeface="DejaVu Math TeX Gyre" panose="02000503000000000000" charset="0"/>
                            <a:sym typeface="+mn-ea"/>
                          </a:rPr>
                        </m:ctrlPr>
                      </m:dPr>
                      <m:e>
                        <m:eqArr>
                          <m:eqArrPr>
                            <m:ctrlPr>
                              <a:rPr lang="en-US" altLang="zh-CN" sz="800" i="1">
                                <a:latin typeface="DejaVu Math TeX Gyre" panose="02000503000000000000" charset="0"/>
                                <a:cs typeface="DejaVu Math TeX Gyre" panose="02000503000000000000" charset="0"/>
                                <a:sym typeface="+mn-ea"/>
                              </a:rPr>
                            </m:ctrlPr>
                          </m:eqArrPr>
                          <m:e>
                            <m:r>
                              <a:rPr lang="en-US" altLang="zh-CN" sz="800" i="1">
                                <a:latin typeface="DejaVu Math TeX Gyre" panose="02000503000000000000" charset="0"/>
                                <a:cs typeface="DejaVu Math TeX Gyre" panose="02000503000000000000" charset="0"/>
                              </a:rPr>
                              <m:t>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943</m:t>
                            </m:r>
                            <m:r>
                              <a:rPr lang="en-US" altLang="zh-CN" sz="800" i="1">
                                <a:latin typeface="DejaVu Math TeX Gyre" panose="02000503000000000000" charset="0"/>
                                <a:cs typeface="DejaVu Math TeX Gyre" panose="02000503000000000000" charset="0"/>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f>
                              <m:fPr>
                                <m:ctrlPr>
                                  <a:rPr lang="en-US" altLang="zh-CN" sz="800" i="1">
                                    <a:latin typeface="DejaVu Math TeX Gyre" panose="02000503000000000000" charset="0"/>
                                    <a:cs typeface="DejaVu Math TeX Gyre" panose="02000503000000000000" charset="0"/>
                                  </a:rPr>
                                </m:ctrlPr>
                              </m:fPr>
                              <m:num>
                                <m:r>
                                  <a:rPr lang="en-US" altLang="zh-CN" sz="800" i="1">
                                    <a:latin typeface="DejaVu Math TeX Gyre" panose="02000503000000000000" charset="0"/>
                                    <a:cs typeface="DejaVu Math TeX Gyre" panose="02000503000000000000" charset="0"/>
                                  </a:rPr>
                                  <m:t>𝑥</m:t>
                                </m:r>
                              </m:num>
                              <m:den>
                                <m:r>
                                  <a:rPr lang="en-US" altLang="zh-CN" sz="800" i="1">
                                    <a:latin typeface="DejaVu Math TeX Gyre" panose="02000503000000000000" charset="0"/>
                                    <a:cs typeface="DejaVu Math TeX Gyre" panose="02000503000000000000" charset="0"/>
                                  </a:rPr>
                                  <m:t>10</m:t>
                                </m:r>
                              </m:den>
                            </m:f>
                            <m:r>
                              <a:rPr lang="en-US" altLang="zh-CN" sz="800" i="1">
                                <a:latin typeface="DejaVu Math TeX Gyre" panose="02000503000000000000" charset="0"/>
                                <a:cs typeface="DejaVu Math TeX Gyre" panose="02000503000000000000" charset="0"/>
                              </a:rPr>
                              <m:t>∉</m:t>
                            </m:r>
                            <m:sSup>
                              <m:sSupPr>
                                <m:ctrlPr>
                                  <a:rPr lang="en-US" altLang="zh-CN" sz="800" i="1">
                                    <a:latin typeface="DejaVu Math TeX Gyre" panose="02000503000000000000" charset="0"/>
                                    <a:cs typeface="DejaVu Math TeX Gyre" panose="02000503000000000000" charset="0"/>
                                  </a:rPr>
                                </m:ctrlPr>
                              </m:sSupPr>
                              <m:e>
                                <m:r>
                                  <a:rPr lang="en-US" altLang="zh-CN" sz="800" i="1">
                                    <a:latin typeface="DejaVu Math TeX Gyre" panose="02000503000000000000" charset="0"/>
                                    <a:cs typeface="DejaVu Math TeX Gyre" panose="02000503000000000000" charset="0"/>
                                  </a:rPr>
                                  <m:t>𝑁</m:t>
                                </m:r>
                              </m:e>
                              <m:sup>
                                <m:r>
                                  <a:rPr lang="en-US" altLang="zh-CN" sz="800" i="1">
                                    <a:latin typeface="DejaVu Math TeX Gyre" panose="02000503000000000000" charset="0"/>
                                    <a:cs typeface="DejaVu Math TeX Gyre" panose="02000503000000000000" charset="0"/>
                                  </a:rPr>
                                  <m:t>+</m:t>
                                </m:r>
                              </m:sup>
                            </m:sSup>
                            <m:r>
                              <a:rPr lang="en-US" altLang="zh-CN" sz="800" i="1">
                                <a:latin typeface="DejaVu Math TeX Gyre" panose="02000503000000000000" charset="0"/>
                                <a:cs typeface="DejaVu Math TeX Gyre" panose="02000503000000000000" charset="0"/>
                              </a:rPr>
                              <m:t>}</m:t>
                            </m:r>
                          </m:e>
                          <m:e>
                            <m:r>
                              <a:rPr lang="en-US" altLang="zh-CN" sz="800" i="1">
                                <a:latin typeface="DejaVu Math TeX Gyre" panose="02000503000000000000" charset="0"/>
                                <a:cs typeface="DejaVu Math TeX Gyre" panose="02000503000000000000" charset="0"/>
                                <a:sym typeface="+mn-ea"/>
                              </a:rPr>
                              <m:t>0</m:t>
                            </m:r>
                            <m:r>
                              <a:rPr lang="en-US" altLang="zh-CN" sz="800" i="1">
                                <a:latin typeface="DejaVu Math TeX Gyre" panose="02000503000000000000" charset="0"/>
                                <a:cs typeface="DejaVu Math TeX Gyre" panose="02000503000000000000" charset="0"/>
                                <a:sym typeface="+mn-ea"/>
                              </a:rPr>
                              <m:t>.</m:t>
                            </m:r>
                            <m:r>
                              <a:rPr lang="en-US" altLang="zh-CN" sz="800" i="1">
                                <a:latin typeface="DejaVu Math TeX Gyre" panose="02000503000000000000" charset="0"/>
                                <a:cs typeface="DejaVu Math TeX Gyre" panose="02000503000000000000" charset="0"/>
                                <a:sym typeface="+mn-ea"/>
                              </a:rPr>
                              <m:t>943</m:t>
                            </m:r>
                            <m:r>
                              <a:rPr lang="en-US" altLang="zh-CN" sz="800" i="1">
                                <a:latin typeface="DejaVu Math TeX Gyre" panose="02000503000000000000" charset="0"/>
                                <a:cs typeface="DejaVu Math TeX Gyre" panose="02000503000000000000" charset="0"/>
                                <a:sym typeface="+mn-ea"/>
                              </a:rPr>
                              <m:t>−</m:t>
                            </m:r>
                            <m:r>
                              <a:rPr lang="en-US" altLang="zh-CN" sz="800" i="1">
                                <a:latin typeface="DejaVu Math TeX Gyre" panose="02000503000000000000" charset="0"/>
                                <a:cs typeface="DejaVu Math TeX Gyre" panose="02000503000000000000" charset="0"/>
                                <a:sym typeface="+mn-ea"/>
                              </a:rPr>
                              <m:t>0</m:t>
                            </m:r>
                            <m:r>
                              <a:rPr lang="en-US" altLang="zh-CN" sz="800" i="1">
                                <a:latin typeface="DejaVu Math TeX Gyre" panose="02000503000000000000" charset="0"/>
                                <a:cs typeface="DejaVu Math TeX Gyre" panose="02000503000000000000" charset="0"/>
                                <a:sym typeface="+mn-ea"/>
                              </a:rPr>
                              <m:t>.</m:t>
                            </m:r>
                            <m:r>
                              <a:rPr lang="en-US" altLang="zh-CN" sz="800" i="1">
                                <a:latin typeface="DejaVu Math TeX Gyre" panose="02000503000000000000" charset="0"/>
                                <a:cs typeface="DejaVu Math TeX Gyre" panose="02000503000000000000" charset="0"/>
                                <a:sym typeface="+mn-ea"/>
                              </a:rPr>
                              <m:t>06</m:t>
                            </m:r>
                            <m:r>
                              <a:rPr lang="en-US" altLang="zh-CN" sz="800" i="1">
                                <a:latin typeface="DejaVu Math TeX Gyre" panose="02000503000000000000" charset="0"/>
                                <a:cs typeface="DejaVu Math TeX Gyre" panose="02000503000000000000" charset="0"/>
                                <a:sym typeface="+mn-ea"/>
                              </a:rPr>
                              <m:t>𝑥</m:t>
                            </m:r>
                            <m:r>
                              <a:rPr lang="en-US" altLang="zh-CN" sz="800" i="1">
                                <a:latin typeface="DejaVu Math TeX Gyre" panose="02000503000000000000" charset="0"/>
                                <a:cs typeface="DejaVu Math TeX Gyre" panose="02000503000000000000" charset="0"/>
                                <a:sym typeface="+mn-ea"/>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74</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&lt;</m:t>
                            </m:r>
                            <m:r>
                              <a:rPr lang="en-US" altLang="zh-CN" sz="800" i="1">
                                <a:latin typeface="DejaVu Math TeX Gyre" panose="02000503000000000000" charset="0"/>
                                <a:cs typeface="DejaVu Math TeX Gyre" panose="02000503000000000000" charset="0"/>
                              </a:rPr>
                              <m:t>90</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𝑚</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𝑁</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sym typeface="+mn-ea"/>
                              </a:rPr>
                              <m:t> </m:t>
                            </m:r>
                          </m:e>
                          <m:e>
                            <m:r>
                              <a:rPr lang="en-US" altLang="zh-CN" sz="800" i="1">
                                <a:latin typeface="DejaVu Math TeX Gyre" panose="02000503000000000000" charset="0"/>
                                <a:cs typeface="DejaVu Math TeX Gyre" panose="02000503000000000000" charset="0"/>
                                <a:sym typeface="+mn-ea"/>
                              </a:rPr>
                              <m:t>0</m:t>
                            </m:r>
                            <m:r>
                              <a:rPr lang="en-US" altLang="zh-CN" sz="800" i="1">
                                <a:latin typeface="DejaVu Math TeX Gyre" panose="02000503000000000000" charset="0"/>
                                <a:cs typeface="DejaVu Math TeX Gyre" panose="02000503000000000000" charset="0"/>
                                <a:sym typeface="+mn-ea"/>
                              </a:rPr>
                              <m:t>, </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rPr>
                              <m:t>𝑥</m:t>
                            </m:r>
                            <m:r>
                              <a:rPr lang="en-US" altLang="zh-CN" sz="800" i="1">
                                <a:latin typeface="DejaVu Math TeX Gyre" panose="02000503000000000000" charset="0"/>
                                <a:cs typeface="DejaVu Math TeX Gyre" panose="02000503000000000000" charset="0"/>
                              </a:rPr>
                              <m:t>,</m:t>
                            </m:r>
                            <m:f>
                              <m:fPr>
                                <m:ctrlPr>
                                  <a:rPr lang="en-US" altLang="zh-CN" sz="800" i="1">
                                    <a:latin typeface="DejaVu Math TeX Gyre" panose="02000503000000000000" charset="0"/>
                                    <a:cs typeface="DejaVu Math TeX Gyre" panose="02000503000000000000" charset="0"/>
                                  </a:rPr>
                                </m:ctrlPr>
                              </m:fPr>
                              <m:num>
                                <m:r>
                                  <a:rPr lang="en-US" altLang="zh-CN" sz="800" i="1">
                                    <a:latin typeface="DejaVu Math TeX Gyre" panose="02000503000000000000" charset="0"/>
                                    <a:cs typeface="DejaVu Math TeX Gyre" panose="02000503000000000000" charset="0"/>
                                  </a:rPr>
                                  <m:t>𝑥</m:t>
                                </m:r>
                              </m:num>
                              <m:den>
                                <m:r>
                                  <a:rPr lang="en-US" altLang="zh-CN" sz="800" i="1">
                                    <a:latin typeface="DejaVu Math TeX Gyre" panose="02000503000000000000" charset="0"/>
                                    <a:cs typeface="DejaVu Math TeX Gyre" panose="02000503000000000000" charset="0"/>
                                  </a:rPr>
                                  <m:t>10</m:t>
                                </m:r>
                              </m:den>
                            </m:f>
                            <m:r>
                              <a:rPr lang="en-US" altLang="zh-CN" sz="800" i="1">
                                <a:latin typeface="DejaVu Math TeX Gyre" panose="02000503000000000000" charset="0"/>
                                <a:cs typeface="DejaVu Math TeX Gyre" panose="02000503000000000000" charset="0"/>
                              </a:rPr>
                              <m:t>∈</m:t>
                            </m:r>
                            <m:sSup>
                              <m:sSupPr>
                                <m:ctrlPr>
                                  <a:rPr lang="en-US" altLang="zh-CN" sz="800" i="1">
                                    <a:latin typeface="DejaVu Math TeX Gyre" panose="02000503000000000000" charset="0"/>
                                    <a:cs typeface="DejaVu Math TeX Gyre" panose="02000503000000000000" charset="0"/>
                                  </a:rPr>
                                </m:ctrlPr>
                              </m:sSupPr>
                              <m:e>
                                <m:r>
                                  <a:rPr lang="en-US" altLang="zh-CN" sz="800" i="1">
                                    <a:latin typeface="DejaVu Math TeX Gyre" panose="02000503000000000000" charset="0"/>
                                    <a:cs typeface="DejaVu Math TeX Gyre" panose="02000503000000000000" charset="0"/>
                                  </a:rPr>
                                  <m:t>𝑁</m:t>
                                </m:r>
                              </m:e>
                              <m:sup>
                                <m:r>
                                  <a:rPr lang="en-US" altLang="zh-CN" sz="800" i="1">
                                    <a:latin typeface="DejaVu Math TeX Gyre" panose="02000503000000000000" charset="0"/>
                                    <a:cs typeface="DejaVu Math TeX Gyre" panose="02000503000000000000" charset="0"/>
                                  </a:rPr>
                                  <m:t>+</m:t>
                                </m:r>
                              </m:sup>
                            </m:sSup>
                            <m:r>
                              <a:rPr lang="en-US" altLang="zh-CN" sz="800" i="1">
                                <a:latin typeface="DejaVu Math TeX Gyre" panose="02000503000000000000" charset="0"/>
                                <a:cs typeface="DejaVu Math TeX Gyre" panose="02000503000000000000" charset="0"/>
                              </a:rPr>
                              <m:t>}</m:t>
                            </m:r>
                            <m:r>
                              <a:rPr lang="en-US" altLang="zh-CN" sz="800" i="1">
                                <a:latin typeface="DejaVu Math TeX Gyre" panose="02000503000000000000" charset="0"/>
                                <a:cs typeface="DejaVu Math TeX Gyre" panose="02000503000000000000" charset="0"/>
                                <a:sym typeface="+mn-ea"/>
                              </a:rPr>
                              <m:t> </m:t>
                            </m:r>
                          </m:e>
                        </m:eqArr>
                      </m:e>
                    </m:d>
                  </m:oMath>
                </a14:m>
                <a:endParaRPr lang="en-US" altLang="zh-CN" sz="800" i="1">
                  <a:latin typeface="DejaVu Math TeX Gyre" panose="02000503000000000000" charset="0"/>
                  <a:cs typeface="DejaVu Math TeX Gyre" panose="02000503000000000000" charset="0"/>
                  <a:sym typeface="+mn-ea"/>
                </a:endParaRPr>
              </a:p>
              <a:p>
                <a:endParaRPr lang="zh-CN" altLang="en-US" sz="800"/>
              </a:p>
            </p:txBody>
          </p:sp>
        </mc:Choice>
        <mc:Fallback>
          <p:sp>
            <p:nvSpPr>
              <p:cNvPr id="14" name="文本框 13"/>
              <p:cNvSpPr txBox="1">
                <a:spLocks noRot="1" noChangeAspect="1" noMove="1" noResize="1" noEditPoints="1" noAdjustHandles="1" noChangeArrowheads="1" noChangeShapeType="1" noTextEdit="1"/>
              </p:cNvSpPr>
              <p:nvPr/>
            </p:nvSpPr>
            <p:spPr>
              <a:xfrm>
                <a:off x="8418195" y="252095"/>
                <a:ext cx="3773805" cy="1997075"/>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文本框 1"/>
          <p:cNvSpPr txBox="1"/>
          <p:nvPr/>
        </p:nvSpPr>
        <p:spPr>
          <a:xfrm>
            <a:off x="1517650" y="4688840"/>
            <a:ext cx="1449705" cy="229870"/>
          </a:xfrm>
          <a:prstGeom prst="rect">
            <a:avLst/>
          </a:prstGeom>
          <a:noFill/>
        </p:spPr>
        <p:txBody>
          <a:bodyPr wrap="square" rtlCol="0">
            <a:spAutoFit/>
          </a:bodyPr>
          <a:lstStyle/>
          <a:p>
            <a:r>
              <a:rPr lang="zh-CN" altLang="en-US" sz="900"/>
              <a:t>第</a:t>
            </a:r>
            <a:r>
              <a:rPr lang="en-US" altLang="zh-CN" sz="900"/>
              <a:t>77</a:t>
            </a:r>
            <a:r>
              <a:rPr lang="zh-CN" altLang="en-US" sz="900"/>
              <a:t>抽出货的次数最多</a:t>
            </a:r>
            <a:endParaRPr lang="zh-CN" altLang="en-US" sz="900"/>
          </a:p>
        </p:txBody>
      </p:sp>
      <p:sp>
        <p:nvSpPr>
          <p:cNvPr id="6" name="文本框 5"/>
          <p:cNvSpPr txBox="1"/>
          <p:nvPr/>
        </p:nvSpPr>
        <p:spPr>
          <a:xfrm>
            <a:off x="3864610" y="2019300"/>
            <a:ext cx="1449705" cy="229870"/>
          </a:xfrm>
          <a:prstGeom prst="rect">
            <a:avLst/>
          </a:prstGeom>
          <a:noFill/>
        </p:spPr>
        <p:txBody>
          <a:bodyPr wrap="square" rtlCol="0">
            <a:spAutoFit/>
          </a:bodyPr>
          <a:lstStyle/>
          <a:p>
            <a:r>
              <a:rPr lang="zh-CN" altLang="en-US" sz="900"/>
              <a:t>算法</a:t>
            </a:r>
            <a:r>
              <a:rPr lang="en-US" altLang="zh-CN" sz="900"/>
              <a:t>1</a:t>
            </a:r>
            <a:endParaRPr lang="en-US" altLang="zh-CN" sz="900"/>
          </a:p>
        </p:txBody>
      </p:sp>
      <p:sp>
        <p:nvSpPr>
          <p:cNvPr id="10" name="文本框 9"/>
          <p:cNvSpPr txBox="1"/>
          <p:nvPr/>
        </p:nvSpPr>
        <p:spPr>
          <a:xfrm>
            <a:off x="7062470" y="2019300"/>
            <a:ext cx="1449705" cy="229870"/>
          </a:xfrm>
          <a:prstGeom prst="rect">
            <a:avLst/>
          </a:prstGeom>
          <a:noFill/>
        </p:spPr>
        <p:txBody>
          <a:bodyPr wrap="square" rtlCol="0">
            <a:spAutoFit/>
          </a:bodyPr>
          <a:lstStyle/>
          <a:p>
            <a:r>
              <a:rPr lang="zh-CN" altLang="en-US" sz="900"/>
              <a:t>算法</a:t>
            </a:r>
            <a:r>
              <a:rPr lang="en-US" altLang="zh-CN" sz="900"/>
              <a:t>2</a:t>
            </a:r>
            <a:endParaRPr lang="en-US" altLang="zh-CN" sz="9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655" y="300990"/>
            <a:ext cx="553085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分析对比</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829945"/>
          </a:xfrm>
          <a:prstGeom prst="rect">
            <a:avLst/>
          </a:prstGeom>
          <a:noFill/>
        </p:spPr>
        <p:txBody>
          <a:bodyPr wrap="square" rtlCol="0">
            <a:spAutoFit/>
          </a:bodyPr>
          <a:lstStyle/>
          <a:p>
            <a:r>
              <a:rPr lang="en-US" altLang="zh-CN" sz="2400" b="1">
                <a:latin typeface="+mn-ea"/>
              </a:rPr>
              <a:t>      </a:t>
            </a:r>
            <a:r>
              <a:rPr lang="zh-CN" altLang="en-US" sz="2400" b="1">
                <a:latin typeface="+mn-ea"/>
              </a:rPr>
              <a:t>我们从网上找到了别人统计的五星角色出货次数频数直方图，与我们使用计算机模拟出来的结果非常接近，可以证明我们得到的概率模型比较接近游戏</a:t>
            </a:r>
            <a:endParaRPr lang="en-US" altLang="zh-CN" sz="2400" b="1">
              <a:latin typeface="+mn-ea"/>
            </a:endParaRPr>
          </a:p>
        </p:txBody>
      </p:sp>
      <p:pic>
        <p:nvPicPr>
          <p:cNvPr id="2" name="图片 1" descr="原神概率统计----实际统计数据"/>
          <p:cNvPicPr>
            <a:picLocks noChangeAspect="1"/>
          </p:cNvPicPr>
          <p:nvPr/>
        </p:nvPicPr>
        <p:blipFill>
          <a:blip r:embed="rId1" cstate="print"/>
          <a:stretch>
            <a:fillRect/>
          </a:stretch>
        </p:blipFill>
        <p:spPr>
          <a:xfrm>
            <a:off x="1264920" y="2083435"/>
            <a:ext cx="9662160" cy="4253865"/>
          </a:xfrm>
          <a:prstGeom prst="rect">
            <a:avLst/>
          </a:prstGeom>
        </p:spPr>
      </p:pic>
      <p:sp>
        <p:nvSpPr>
          <p:cNvPr id="4" name="文本框 3"/>
          <p:cNvSpPr txBox="1"/>
          <p:nvPr/>
        </p:nvSpPr>
        <p:spPr>
          <a:xfrm>
            <a:off x="9029700" y="6061710"/>
            <a:ext cx="1897380" cy="275590"/>
          </a:xfrm>
          <a:prstGeom prst="rect">
            <a:avLst/>
          </a:prstGeom>
          <a:noFill/>
        </p:spPr>
        <p:txBody>
          <a:bodyPr wrap="square" rtlCol="0">
            <a:spAutoFit/>
          </a:bodyPr>
          <a:lstStyle/>
          <a:p>
            <a:r>
              <a:rPr lang="zh-CN" altLang="en-US" sz="1200"/>
              <a:t>注</a:t>
            </a:r>
            <a:r>
              <a:rPr lang="en-US" altLang="zh-CN" sz="1200"/>
              <a:t>:</a:t>
            </a:r>
            <a:r>
              <a:rPr lang="zh-CN" altLang="en-US" sz="1200"/>
              <a:t>数据来自非小酋网站</a:t>
            </a:r>
            <a:endParaRPr lang="zh-CN" altLang="en-US" sz="1200"/>
          </a:p>
        </p:txBody>
      </p:sp>
      <p:sp>
        <p:nvSpPr>
          <p:cNvPr id="6" name="文本框 5"/>
          <p:cNvSpPr txBox="1"/>
          <p:nvPr/>
        </p:nvSpPr>
        <p:spPr>
          <a:xfrm>
            <a:off x="7118985" y="2347595"/>
            <a:ext cx="1713865" cy="398780"/>
          </a:xfrm>
          <a:prstGeom prst="rect">
            <a:avLst/>
          </a:prstGeom>
          <a:noFill/>
        </p:spPr>
        <p:txBody>
          <a:bodyPr wrap="square" rtlCol="0">
            <a:spAutoFit/>
          </a:bodyPr>
          <a:lstStyle/>
          <a:p>
            <a:r>
              <a:rPr lang="zh-CN" altLang="en-US" sz="1000"/>
              <a:t>与电脑模拟结果一样，第</a:t>
            </a:r>
            <a:r>
              <a:rPr lang="en-US" altLang="zh-CN" sz="1000"/>
              <a:t>77</a:t>
            </a:r>
            <a:r>
              <a:rPr lang="zh-CN" altLang="en-US" sz="1000"/>
              <a:t>抽除获得次数最多</a:t>
            </a:r>
            <a:endParaRPr lang="zh-CN" altLang="en-US" sz="1000"/>
          </a:p>
        </p:txBody>
      </p:sp>
      <p:sp>
        <p:nvSpPr>
          <p:cNvPr id="12" name="文本框 11"/>
          <p:cNvSpPr txBox="1"/>
          <p:nvPr/>
        </p:nvSpPr>
        <p:spPr>
          <a:xfrm>
            <a:off x="7188835" y="5165725"/>
            <a:ext cx="1713865" cy="398780"/>
          </a:xfrm>
          <a:prstGeom prst="rect">
            <a:avLst/>
          </a:prstGeom>
          <a:noFill/>
        </p:spPr>
        <p:txBody>
          <a:bodyPr wrap="square" rtlCol="0">
            <a:spAutoFit/>
          </a:bodyPr>
          <a:lstStyle/>
          <a:p>
            <a:r>
              <a:rPr lang="zh-CN" altLang="en-US" sz="1000"/>
              <a:t>数据变化趋势与电脑模拟得到的结果非常接近</a:t>
            </a:r>
            <a:endParaRPr lang="zh-CN" altLang="en-US" sz="1000"/>
          </a:p>
        </p:txBody>
      </p:sp>
      <p:cxnSp>
        <p:nvCxnSpPr>
          <p:cNvPr id="13" name="直接箭头连接符 12"/>
          <p:cNvCxnSpPr/>
          <p:nvPr/>
        </p:nvCxnSpPr>
        <p:spPr>
          <a:xfrm flipV="1">
            <a:off x="8637270" y="2496820"/>
            <a:ext cx="632460" cy="63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2494915" y="2560320"/>
                <a:ext cx="3773805" cy="2479040"/>
              </a:xfrm>
              <a:prstGeom prst="rect">
                <a:avLst/>
              </a:prstGeom>
              <a:noFill/>
            </p:spPr>
            <p:txBody>
              <a:bodyPr wrap="square" rtlCol="0">
                <a:spAutoFit/>
              </a:bodyPr>
              <a:p>
                <a:pPr algn="l"/>
                <a:r>
                  <a:rPr lang="zh-CN" altLang="en-US" sz="10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1000">
                    <a:latin typeface="微软雅黑" panose="020B0503020204020204" charset="-122"/>
                    <a:ea typeface="微软雅黑" panose="020B0503020204020204" charset="-122"/>
                    <a:cs typeface="DejaVu Math TeX Gyre" panose="02000503000000000000" charset="0"/>
                    <a:sym typeface="+mn-ea"/>
                  </a:rPr>
                  <a:t>:</a:t>
                </a:r>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r>
                  <a:rPr lang="en-US" altLang="zh-CN" sz="1000">
                    <a:latin typeface="微软雅黑" panose="020B0503020204020204" charset="-122"/>
                    <a:ea typeface="微软雅黑" panose="020B0503020204020204" charset="-122"/>
                    <a:cs typeface="DejaVu Math TeX Gyre" panose="02000503000000000000" charset="0"/>
                    <a:sym typeface="+mn-ea"/>
                  </a:rPr>
                  <a:t>P(5</a:t>
                </a:r>
                <a:r>
                  <a:rPr lang="zh-CN" altLang="en-US" sz="1000">
                    <a:latin typeface="微软雅黑" panose="020B0503020204020204" charset="-122"/>
                    <a:ea typeface="微软雅黑" panose="020B0503020204020204" charset="-122"/>
                    <a:cs typeface="DejaVu Math TeX Gyre" panose="02000503000000000000" charset="0"/>
                    <a:sym typeface="+mn-ea"/>
                  </a:rPr>
                  <a:t>星</a:t>
                </a:r>
                <a:r>
                  <a:rPr lang="en-US" altLang="zh-CN" sz="1000">
                    <a:ea typeface="微软雅黑" panose="020B0503020204020204" charset="-122"/>
                    <a:cs typeface="+mn-lt"/>
                    <a:sym typeface="+mn-ea"/>
                  </a:rPr>
                  <a:t>) </a:t>
                </a:r>
                <a:r>
                  <a:rPr lang="en-US" altLang="zh-CN" sz="1000">
                    <a:ea typeface="+mj-ea"/>
                    <a:cs typeface="+mn-lt"/>
                    <a:sym typeface="+mn-ea"/>
                  </a:rPr>
                  <a:t>=</a:t>
                </a:r>
                <a:r>
                  <a:rPr lang="en-US" altLang="zh-CN" sz="1000">
                    <a:ea typeface="微软雅黑" panose="020B0503020204020204" charset="-122"/>
                    <a:cs typeface="+mn-lt"/>
                    <a:sym typeface="+mn-ea"/>
                  </a:rPr>
                  <a:t> </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rPr>
                        </m:ctrlPr>
                      </m:dPr>
                      <m:e>
                        <m:eqArr>
                          <m:eqArrPr>
                            <m:ctrlPr>
                              <a:rPr lang="en-US" altLang="zh-CN" sz="1000" i="1">
                                <a:latin typeface="DejaVu Math TeX Gyre" panose="02000503000000000000" charset="0"/>
                                <a:cs typeface="DejaVu Math TeX Gyre" panose="02000503000000000000" charset="0"/>
                              </a:rPr>
                            </m:ctrlPr>
                          </m:eqArrPr>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006</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74</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𝑁</m:t>
                            </m:r>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006</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06</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74</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90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𝑁</m:t>
                            </m:r>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90</m:t>
                            </m:r>
                          </m:e>
                        </m:eqArr>
                      </m:e>
                    </m:d>
                  </m:oMath>
                </a14:m>
                <a:endParaRPr lang="en-US" altLang="zh-CN" sz="1000" i="1">
                  <a:latin typeface="DejaVu Math TeX Gyre" panose="02000503000000000000" charset="0"/>
                  <a:cs typeface="DejaVu Math TeX Gyre" panose="02000503000000000000" charset="0"/>
                </a:endParaRPr>
              </a:p>
              <a:p>
                <a:pPr algn="l"/>
                <a:endParaRPr lang="en-US" altLang="zh-CN" sz="1000"/>
              </a:p>
              <a:p>
                <a:pPr algn="l"/>
                <a:r>
                  <a:rPr lang="en-US" altLang="zh-CN" sz="1000">
                    <a:sym typeface="+mn-ea"/>
                  </a:rPr>
                  <a:t>P(4</a:t>
                </a:r>
                <a:r>
                  <a:rPr lang="zh-CN" altLang="en-US" sz="1000">
                    <a:sym typeface="+mn-ea"/>
                  </a:rPr>
                  <a:t>星</a:t>
                </a:r>
                <a:r>
                  <a:rPr lang="en-US" altLang="zh-CN" sz="1000">
                    <a:sym typeface="+mn-ea"/>
                  </a:rPr>
                  <a:t>) = </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rPr>
                        </m:ctrlPr>
                      </m:dPr>
                      <m:e>
                        <m:eqArr>
                          <m:eqArrPr>
                            <m:ctrlPr>
                              <a:rPr lang="en-US" altLang="zh-CN" sz="1000" i="1">
                                <a:latin typeface="DejaVu Math TeX Gyre" panose="02000503000000000000" charset="0"/>
                                <a:cs typeface="DejaVu Math TeX Gyre" panose="02000503000000000000" charset="0"/>
                              </a:rPr>
                            </m:ctrlPr>
                          </m:eqArrPr>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051</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f>
                              <m:fPr>
                                <m:ctrlPr>
                                  <a:rPr lang="en-US" altLang="zh-CN" sz="1000" i="1">
                                    <a:latin typeface="DejaVu Math TeX Gyre" panose="02000503000000000000" charset="0"/>
                                    <a:cs typeface="DejaVu Math TeX Gyre" panose="02000503000000000000" charset="0"/>
                                  </a:rPr>
                                </m:ctrlPr>
                              </m:fPr>
                              <m:num>
                                <m:r>
                                  <a:rPr lang="en-US" altLang="zh-CN" sz="1000" i="1">
                                    <a:latin typeface="DejaVu Math TeX Gyre" panose="02000503000000000000" charset="0"/>
                                    <a:cs typeface="DejaVu Math TeX Gyre" panose="02000503000000000000" charset="0"/>
                                  </a:rPr>
                                  <m:t>𝑥</m:t>
                                </m:r>
                              </m:num>
                              <m:den>
                                <m:r>
                                  <a:rPr lang="en-US" altLang="zh-CN" sz="1000" i="1">
                                    <a:latin typeface="DejaVu Math TeX Gyre" panose="02000503000000000000" charset="0"/>
                                    <a:cs typeface="DejaVu Math TeX Gyre" panose="02000503000000000000" charset="0"/>
                                  </a:rPr>
                                  <m:t>10</m:t>
                                </m:r>
                              </m:den>
                            </m:f>
                            <m:r>
                              <a:rPr lang="en-US" altLang="zh-CN" sz="1000" i="1">
                                <a:latin typeface="DejaVu Math TeX Gyre" panose="02000503000000000000" charset="0"/>
                                <a:cs typeface="DejaVu Math TeX Gyre" panose="02000503000000000000" charset="0"/>
                              </a:rPr>
                              <m:t>∉</m:t>
                            </m:r>
                            <m:sSup>
                              <m:sSupPr>
                                <m:ctrlPr>
                                  <a:rPr lang="en-US" altLang="zh-CN" sz="1000" i="1">
                                    <a:latin typeface="DejaVu Math TeX Gyre" panose="02000503000000000000" charset="0"/>
                                    <a:cs typeface="DejaVu Math TeX Gyre" panose="02000503000000000000" charset="0"/>
                                  </a:rPr>
                                </m:ctrlPr>
                              </m:sSupPr>
                              <m:e>
                                <m:r>
                                  <a:rPr lang="en-US" altLang="zh-CN" sz="1000" i="1">
                                    <a:latin typeface="DejaVu Math TeX Gyre" panose="02000503000000000000" charset="0"/>
                                    <a:cs typeface="DejaVu Math TeX Gyre" panose="02000503000000000000" charset="0"/>
                                  </a:rPr>
                                  <m:t>𝑁</m:t>
                                </m:r>
                              </m:e>
                              <m:sup>
                                <m:r>
                                  <a:rPr lang="en-US" altLang="zh-CN" sz="1000" i="1">
                                    <a:latin typeface="DejaVu Math TeX Gyre" panose="02000503000000000000" charset="0"/>
                                    <a:cs typeface="DejaVu Math TeX Gyre" panose="02000503000000000000" charset="0"/>
                                  </a:rPr>
                                  <m:t>+</m:t>
                                </m:r>
                              </m:sup>
                            </m:sSup>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996</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f>
                              <m:fPr>
                                <m:ctrlPr>
                                  <a:rPr lang="en-US" altLang="zh-CN" sz="1000" i="1">
                                    <a:latin typeface="DejaVu Math TeX Gyre" panose="02000503000000000000" charset="0"/>
                                    <a:cs typeface="DejaVu Math TeX Gyre" panose="02000503000000000000" charset="0"/>
                                  </a:rPr>
                                </m:ctrlPr>
                              </m:fPr>
                              <m:num>
                                <m:r>
                                  <a:rPr lang="en-US" altLang="zh-CN" sz="1000" i="1">
                                    <a:latin typeface="DejaVu Math TeX Gyre" panose="02000503000000000000" charset="0"/>
                                    <a:cs typeface="DejaVu Math TeX Gyre" panose="02000503000000000000" charset="0"/>
                                  </a:rPr>
                                  <m:t>𝑥</m:t>
                                </m:r>
                              </m:num>
                              <m:den>
                                <m:r>
                                  <a:rPr lang="en-US" altLang="zh-CN" sz="1000" i="1">
                                    <a:latin typeface="DejaVu Math TeX Gyre" panose="02000503000000000000" charset="0"/>
                                    <a:cs typeface="DejaVu Math TeX Gyre" panose="02000503000000000000" charset="0"/>
                                  </a:rPr>
                                  <m:t>10</m:t>
                                </m:r>
                              </m:den>
                            </m:f>
                            <m:r>
                              <a:rPr lang="en-US" altLang="zh-CN" sz="1000" i="1">
                                <a:latin typeface="DejaVu Math TeX Gyre" panose="02000503000000000000" charset="0"/>
                                <a:cs typeface="DejaVu Math TeX Gyre" panose="02000503000000000000" charset="0"/>
                              </a:rPr>
                              <m:t>∈</m:t>
                            </m:r>
                            <m:sSup>
                              <m:sSupPr>
                                <m:ctrlPr>
                                  <a:rPr lang="en-US" altLang="zh-CN" sz="1000" i="1">
                                    <a:latin typeface="DejaVu Math TeX Gyre" panose="02000503000000000000" charset="0"/>
                                    <a:cs typeface="DejaVu Math TeX Gyre" panose="02000503000000000000" charset="0"/>
                                  </a:rPr>
                                </m:ctrlPr>
                              </m:sSupPr>
                              <m:e>
                                <m:r>
                                  <a:rPr lang="en-US" altLang="zh-CN" sz="1000" i="1">
                                    <a:latin typeface="DejaVu Math TeX Gyre" panose="02000503000000000000" charset="0"/>
                                    <a:cs typeface="DejaVu Math TeX Gyre" panose="02000503000000000000" charset="0"/>
                                  </a:rPr>
                                  <m:t>𝑁</m:t>
                                </m:r>
                              </m:e>
                              <m:sup>
                                <m:r>
                                  <a:rPr lang="en-US" altLang="zh-CN" sz="1000" i="1">
                                    <a:latin typeface="DejaVu Math TeX Gyre" panose="02000503000000000000" charset="0"/>
                                    <a:cs typeface="DejaVu Math TeX Gyre" panose="02000503000000000000" charset="0"/>
                                  </a:rPr>
                                  <m:t>+</m:t>
                                </m:r>
                              </m:sup>
                            </m:sSup>
                            <m:r>
                              <a:rPr lang="en-US" altLang="zh-CN" sz="1000" i="1">
                                <a:latin typeface="DejaVu Math TeX Gyre" panose="02000503000000000000" charset="0"/>
                                <a:cs typeface="DejaVu Math TeX Gyre" panose="02000503000000000000" charset="0"/>
                              </a:rPr>
                              <m:t>且</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90</m:t>
                            </m:r>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90</m:t>
                            </m:r>
                          </m:e>
                        </m:eqArr>
                      </m:e>
                    </m:d>
                  </m:oMath>
                </a14:m>
                <a:endParaRPr lang="en-US" altLang="zh-CN" sz="1000" i="1">
                  <a:latin typeface="DejaVu Math TeX Gyre" panose="02000503000000000000" charset="0"/>
                  <a:cs typeface="DejaVu Math TeX Gyre" panose="02000503000000000000" charset="0"/>
                </a:endParaRPr>
              </a:p>
              <a:p>
                <a:pPr algn="l"/>
                <a:endParaRPr lang="en-US" altLang="zh-CN" sz="1000"/>
              </a:p>
              <a:p>
                <a:pPr algn="l"/>
                <a:r>
                  <a:rPr lang="en-US" altLang="zh-CN" sz="1000">
                    <a:sym typeface="+mn-ea"/>
                  </a:rPr>
                  <a:t>P(3</a:t>
                </a:r>
                <a:r>
                  <a:rPr lang="zh-CN" altLang="en-US" sz="1000">
                    <a:sym typeface="+mn-ea"/>
                  </a:rPr>
                  <a:t>星</a:t>
                </a:r>
                <a:r>
                  <a:rPr lang="en-US" altLang="zh-CN" sz="1000">
                    <a:sym typeface="+mn-ea"/>
                  </a:rPr>
                  <a:t>) = </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sym typeface="+mn-ea"/>
                          </a:rPr>
                        </m:ctrlPr>
                      </m:dPr>
                      <m:e>
                        <m:eqArr>
                          <m:eqArrPr>
                            <m:ctrlPr>
                              <a:rPr lang="en-US" altLang="zh-CN" sz="1000" i="1">
                                <a:latin typeface="DejaVu Math TeX Gyre" panose="02000503000000000000" charset="0"/>
                                <a:cs typeface="DejaVu Math TeX Gyre" panose="02000503000000000000" charset="0"/>
                                <a:sym typeface="+mn-ea"/>
                              </a:rPr>
                            </m:ctrlPr>
                          </m:eqArrPr>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943</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f>
                              <m:fPr>
                                <m:ctrlPr>
                                  <a:rPr lang="en-US" altLang="zh-CN" sz="1000" i="1">
                                    <a:latin typeface="DejaVu Math TeX Gyre" panose="02000503000000000000" charset="0"/>
                                    <a:cs typeface="DejaVu Math TeX Gyre" panose="02000503000000000000" charset="0"/>
                                  </a:rPr>
                                </m:ctrlPr>
                              </m:fPr>
                              <m:num>
                                <m:r>
                                  <a:rPr lang="en-US" altLang="zh-CN" sz="1000" i="1">
                                    <a:latin typeface="DejaVu Math TeX Gyre" panose="02000503000000000000" charset="0"/>
                                    <a:cs typeface="DejaVu Math TeX Gyre" panose="02000503000000000000" charset="0"/>
                                  </a:rPr>
                                  <m:t>𝑥</m:t>
                                </m:r>
                              </m:num>
                              <m:den>
                                <m:r>
                                  <a:rPr lang="en-US" altLang="zh-CN" sz="1000" i="1">
                                    <a:latin typeface="DejaVu Math TeX Gyre" panose="02000503000000000000" charset="0"/>
                                    <a:cs typeface="DejaVu Math TeX Gyre" panose="02000503000000000000" charset="0"/>
                                  </a:rPr>
                                  <m:t>10</m:t>
                                </m:r>
                              </m:den>
                            </m:f>
                            <m:r>
                              <a:rPr lang="en-US" altLang="zh-CN" sz="1000" i="1">
                                <a:latin typeface="DejaVu Math TeX Gyre" panose="02000503000000000000" charset="0"/>
                                <a:cs typeface="DejaVu Math TeX Gyre" panose="02000503000000000000" charset="0"/>
                              </a:rPr>
                              <m:t>∉</m:t>
                            </m:r>
                            <m:sSup>
                              <m:sSupPr>
                                <m:ctrlPr>
                                  <a:rPr lang="en-US" altLang="zh-CN" sz="1000" i="1">
                                    <a:latin typeface="DejaVu Math TeX Gyre" panose="02000503000000000000" charset="0"/>
                                    <a:cs typeface="DejaVu Math TeX Gyre" panose="02000503000000000000" charset="0"/>
                                  </a:rPr>
                                </m:ctrlPr>
                              </m:sSupPr>
                              <m:e>
                                <m:r>
                                  <a:rPr lang="en-US" altLang="zh-CN" sz="1000" i="1">
                                    <a:latin typeface="DejaVu Math TeX Gyre" panose="02000503000000000000" charset="0"/>
                                    <a:cs typeface="DejaVu Math TeX Gyre" panose="02000503000000000000" charset="0"/>
                                  </a:rPr>
                                  <m:t>𝑁</m:t>
                                </m:r>
                              </m:e>
                              <m:sup>
                                <m:r>
                                  <a:rPr lang="en-US" altLang="zh-CN" sz="1000" i="1">
                                    <a:latin typeface="DejaVu Math TeX Gyre" panose="02000503000000000000" charset="0"/>
                                    <a:cs typeface="DejaVu Math TeX Gyre" panose="02000503000000000000" charset="0"/>
                                  </a:rPr>
                                  <m:t>+</m:t>
                                </m:r>
                              </m:sup>
                            </m:sSup>
                            <m:r>
                              <a:rPr lang="en-US" altLang="zh-CN" sz="1000" i="1">
                                <a:latin typeface="DejaVu Math TeX Gyre" panose="02000503000000000000" charset="0"/>
                                <a:cs typeface="DejaVu Math TeX Gyre" panose="02000503000000000000" charset="0"/>
                              </a:rPr>
                              <m:t>}</m:t>
                            </m:r>
                          </m:e>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943</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06</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74</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&lt;</m:t>
                            </m:r>
                            <m:r>
                              <a:rPr lang="en-US" altLang="zh-CN" sz="1000" i="1">
                                <a:latin typeface="DejaVu Math TeX Gyre" panose="02000503000000000000" charset="0"/>
                                <a:cs typeface="DejaVu Math TeX Gyre" panose="02000503000000000000" charset="0"/>
                              </a:rPr>
                              <m:t>90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𝑚</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𝑁</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sym typeface="+mn-ea"/>
                              </a:rPr>
                              <m:t> </m:t>
                            </m:r>
                          </m:e>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f>
                              <m:fPr>
                                <m:ctrlPr>
                                  <a:rPr lang="en-US" altLang="zh-CN" sz="1000" i="1">
                                    <a:latin typeface="DejaVu Math TeX Gyre" panose="02000503000000000000" charset="0"/>
                                    <a:cs typeface="DejaVu Math TeX Gyre" panose="02000503000000000000" charset="0"/>
                                  </a:rPr>
                                </m:ctrlPr>
                              </m:fPr>
                              <m:num>
                                <m:r>
                                  <a:rPr lang="en-US" altLang="zh-CN" sz="1000" i="1">
                                    <a:latin typeface="DejaVu Math TeX Gyre" panose="02000503000000000000" charset="0"/>
                                    <a:cs typeface="DejaVu Math TeX Gyre" panose="02000503000000000000" charset="0"/>
                                  </a:rPr>
                                  <m:t>𝑥</m:t>
                                </m:r>
                              </m:num>
                              <m:den>
                                <m:r>
                                  <a:rPr lang="en-US" altLang="zh-CN" sz="1000" i="1">
                                    <a:latin typeface="DejaVu Math TeX Gyre" panose="02000503000000000000" charset="0"/>
                                    <a:cs typeface="DejaVu Math TeX Gyre" panose="02000503000000000000" charset="0"/>
                                  </a:rPr>
                                  <m:t>10</m:t>
                                </m:r>
                              </m:den>
                            </m:f>
                            <m:r>
                              <a:rPr lang="en-US" altLang="zh-CN" sz="1000" i="1">
                                <a:latin typeface="DejaVu Math TeX Gyre" panose="02000503000000000000" charset="0"/>
                                <a:cs typeface="DejaVu Math TeX Gyre" panose="02000503000000000000" charset="0"/>
                              </a:rPr>
                              <m:t>∈</m:t>
                            </m:r>
                            <m:sSup>
                              <m:sSupPr>
                                <m:ctrlPr>
                                  <a:rPr lang="en-US" altLang="zh-CN" sz="1000" i="1">
                                    <a:latin typeface="DejaVu Math TeX Gyre" panose="02000503000000000000" charset="0"/>
                                    <a:cs typeface="DejaVu Math TeX Gyre" panose="02000503000000000000" charset="0"/>
                                  </a:rPr>
                                </m:ctrlPr>
                              </m:sSupPr>
                              <m:e>
                                <m:r>
                                  <a:rPr lang="en-US" altLang="zh-CN" sz="1000" i="1">
                                    <a:latin typeface="DejaVu Math TeX Gyre" panose="02000503000000000000" charset="0"/>
                                    <a:cs typeface="DejaVu Math TeX Gyre" panose="02000503000000000000" charset="0"/>
                                  </a:rPr>
                                  <m:t>𝑁</m:t>
                                </m:r>
                              </m:e>
                              <m:sup>
                                <m:r>
                                  <a:rPr lang="en-US" altLang="zh-CN" sz="1000" i="1">
                                    <a:latin typeface="DejaVu Math TeX Gyre" panose="02000503000000000000" charset="0"/>
                                    <a:cs typeface="DejaVu Math TeX Gyre" panose="02000503000000000000" charset="0"/>
                                  </a:rPr>
                                  <m:t>+</m:t>
                                </m:r>
                              </m:sup>
                            </m:sSup>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sym typeface="+mn-ea"/>
                              </a:rPr>
                              <m:t> </m:t>
                            </m:r>
                          </m:e>
                        </m:eqArr>
                      </m:e>
                    </m:d>
                  </m:oMath>
                </a14:m>
                <a:endParaRPr lang="en-US" altLang="zh-CN" sz="1000" i="1">
                  <a:latin typeface="DejaVu Math TeX Gyre" panose="02000503000000000000" charset="0"/>
                  <a:cs typeface="DejaVu Math TeX Gyre" panose="02000503000000000000" charset="0"/>
                  <a:sym typeface="+mn-ea"/>
                </a:endParaRPr>
              </a:p>
              <a:p>
                <a:endParaRPr lang="zh-CN" altLang="en-US" sz="1000"/>
              </a:p>
            </p:txBody>
          </p:sp>
        </mc:Choice>
        <mc:Fallback>
          <p:sp>
            <p:nvSpPr>
              <p:cNvPr id="14" name="文本框 13"/>
              <p:cNvSpPr txBox="1">
                <a:spLocks noRot="1" noChangeAspect="1" noMove="1" noResize="1" noEditPoints="1" noAdjustHandles="1" noChangeArrowheads="1" noChangeShapeType="1" noTextEdit="1"/>
              </p:cNvSpPr>
              <p:nvPr/>
            </p:nvSpPr>
            <p:spPr>
              <a:xfrm>
                <a:off x="2494915" y="2560320"/>
                <a:ext cx="3773805" cy="2479040"/>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653161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6000750"/>
          </a:xfrm>
          <a:prstGeom prst="rect">
            <a:avLst/>
          </a:prstGeom>
          <a:noFill/>
        </p:spPr>
        <p:txBody>
          <a:bodyPr wrap="square" rtlCol="0">
            <a:spAutoFit/>
          </a:bodyPr>
          <a:lstStyle/>
          <a:p>
            <a:r>
              <a:rPr lang="zh-CN" altLang="en-US" sz="2400" b="1">
                <a:latin typeface="+mn-ea"/>
              </a:rPr>
              <a:t>根据得到的数据，经过分析、对比和讨论，我们得到如下结果</a:t>
            </a:r>
            <a:r>
              <a:rPr lang="en-US" altLang="zh-CN" sz="2400" b="1">
                <a:latin typeface="+mn-ea"/>
              </a:rPr>
              <a:t>:</a:t>
            </a:r>
            <a:endParaRPr lang="en-US" altLang="zh-CN" sz="2400" b="1">
              <a:latin typeface="+mn-ea"/>
            </a:endParaRPr>
          </a:p>
          <a:p>
            <a:r>
              <a:rPr lang="en-US" altLang="zh-CN" sz="2400" b="1">
                <a:latin typeface="+mn-ea"/>
              </a:rPr>
              <a:t>      1.</a:t>
            </a:r>
            <a:r>
              <a:rPr lang="zh-CN" altLang="en-US" sz="2400" b="1">
                <a:latin typeface="+mn-ea"/>
              </a:rPr>
              <a:t>当我们在原神或者在与原神抽卡机制差不多游戏里抽卡时，不必担心能抽到保底次数才出货，因为到保底次数才出货的人非常稀少，一般情况下抽到第</a:t>
            </a:r>
            <a:r>
              <a:rPr lang="en-US" altLang="zh-CN" sz="2400" b="1">
                <a:latin typeface="+mn-ea"/>
              </a:rPr>
              <a:t>148-160</a:t>
            </a:r>
            <a:r>
              <a:rPr lang="zh-CN" altLang="en-US" sz="2400" b="1">
                <a:latin typeface="+mn-ea"/>
              </a:rPr>
              <a:t>次时一定会出大保底角色</a:t>
            </a:r>
            <a:endParaRPr lang="zh-CN" altLang="en-US" sz="2400" b="1">
              <a:latin typeface="+mn-ea"/>
            </a:endParaRPr>
          </a:p>
          <a:p>
            <a:endParaRPr lang="zh-CN" altLang="en-US" sz="2400" b="1">
              <a:latin typeface="+mn-ea"/>
            </a:endParaRPr>
          </a:p>
          <a:p>
            <a:r>
              <a:rPr lang="en-US" altLang="zh-CN" sz="2400" b="1">
                <a:latin typeface="+mn-ea"/>
              </a:rPr>
              <a:t>       2.</a:t>
            </a:r>
            <a:r>
              <a:rPr lang="zh-CN" altLang="en-US" sz="2400" b="1">
                <a:latin typeface="+mn-ea"/>
              </a:rPr>
              <a:t>当你中小保底时，没抽中</a:t>
            </a:r>
            <a:r>
              <a:rPr lang="en-US" altLang="zh-CN" sz="2400" b="1">
                <a:latin typeface="+mn-ea"/>
              </a:rPr>
              <a:t>up</a:t>
            </a:r>
            <a:r>
              <a:rPr lang="zh-CN" altLang="en-US" sz="2400" b="1">
                <a:latin typeface="+mn-ea"/>
              </a:rPr>
              <a:t>角色</a:t>
            </a:r>
            <a:r>
              <a:rPr lang="en-US" altLang="zh-CN" sz="2400" b="1">
                <a:latin typeface="+mn-ea"/>
              </a:rPr>
              <a:t>(</a:t>
            </a:r>
            <a:r>
              <a:rPr lang="zh-CN" altLang="en-US" sz="2400" b="1">
                <a:latin typeface="+mn-ea"/>
              </a:rPr>
              <a:t>大保底角色</a:t>
            </a:r>
            <a:r>
              <a:rPr lang="en-US" altLang="zh-CN" sz="2400" b="1">
                <a:latin typeface="+mn-ea"/>
              </a:rPr>
              <a:t>)</a:t>
            </a:r>
            <a:r>
              <a:rPr lang="zh-CN" altLang="en-US" sz="2400" b="1">
                <a:latin typeface="+mn-ea"/>
              </a:rPr>
              <a:t>的概率</a:t>
            </a:r>
            <a:r>
              <a:rPr lang="en-US" altLang="zh-CN" sz="2400" b="1">
                <a:latin typeface="+mn-ea"/>
              </a:rPr>
              <a:t>(</a:t>
            </a:r>
            <a:r>
              <a:rPr lang="zh-CN" altLang="en-US" sz="2400" b="1">
                <a:latin typeface="+mn-ea"/>
              </a:rPr>
              <a:t>电脑模拟结果</a:t>
            </a:r>
            <a:r>
              <a:rPr lang="en-US" altLang="zh-CN" sz="2400" b="1">
                <a:latin typeface="+mn-ea"/>
              </a:rPr>
              <a:t>≥1/2)</a:t>
            </a:r>
            <a:r>
              <a:rPr lang="zh-CN" altLang="en-US" sz="2400" b="1">
                <a:latin typeface="+mn-ea"/>
              </a:rPr>
              <a:t>可能会比抽中</a:t>
            </a:r>
            <a:r>
              <a:rPr lang="en-US" altLang="zh-CN" sz="2400" b="1">
                <a:latin typeface="+mn-ea"/>
              </a:rPr>
              <a:t>up</a:t>
            </a:r>
            <a:r>
              <a:rPr lang="zh-CN" altLang="en-US" sz="2400" b="1">
                <a:latin typeface="+mn-ea"/>
              </a:rPr>
              <a:t>角色的概率</a:t>
            </a:r>
            <a:r>
              <a:rPr lang="en-US" altLang="zh-CN" sz="2400" b="1">
                <a:latin typeface="+mn-ea"/>
              </a:rPr>
              <a:t>(</a:t>
            </a:r>
            <a:r>
              <a:rPr lang="zh-CN" altLang="en-US" sz="2400" b="1">
                <a:latin typeface="+mn-ea"/>
              </a:rPr>
              <a:t>概率</a:t>
            </a:r>
            <a:r>
              <a:rPr lang="en-US" altLang="zh-CN" sz="2400" b="1">
                <a:latin typeface="+mn-ea"/>
              </a:rPr>
              <a:t>≤1/2)</a:t>
            </a:r>
            <a:r>
              <a:rPr lang="zh-CN" altLang="en-US" sz="2400" b="1">
                <a:latin typeface="+mn-ea"/>
              </a:rPr>
              <a:t>的大</a:t>
            </a:r>
            <a:r>
              <a:rPr lang="en-US" altLang="zh-CN" sz="2400" b="1">
                <a:latin typeface="+mn-ea"/>
              </a:rPr>
              <a:t>(</a:t>
            </a:r>
            <a:r>
              <a:rPr lang="zh-CN" altLang="en-US" sz="2400" b="1">
                <a:latin typeface="+mn-ea"/>
              </a:rPr>
              <a:t>也就是小保底歪掉的概率</a:t>
            </a:r>
            <a:r>
              <a:rPr lang="en-US" altLang="zh-CN" sz="2400" b="1">
                <a:latin typeface="+mn-ea"/>
              </a:rPr>
              <a:t>≥</a:t>
            </a:r>
            <a:r>
              <a:rPr lang="zh-CN" altLang="en-US" sz="2400" b="1">
                <a:latin typeface="+mn-ea"/>
              </a:rPr>
              <a:t>小保底没外的概率</a:t>
            </a:r>
            <a:r>
              <a:rPr lang="en-US" altLang="zh-CN" sz="2400" b="1">
                <a:latin typeface="+mn-ea"/>
              </a:rPr>
              <a:t>),</a:t>
            </a:r>
            <a:r>
              <a:rPr lang="zh-CN" altLang="en-US" sz="2400" b="1">
                <a:latin typeface="+mn-ea"/>
              </a:rPr>
              <a:t>这里可以解释抽卡小保底歪掉的人为什么比较多。</a:t>
            </a:r>
            <a:endParaRPr lang="zh-CN" altLang="en-US" sz="2400" b="1">
              <a:latin typeface="+mn-ea"/>
            </a:endParaRPr>
          </a:p>
          <a:p>
            <a:endParaRPr lang="zh-CN" altLang="en-US" sz="2400" b="1">
              <a:latin typeface="+mn-ea"/>
            </a:endParaRPr>
          </a:p>
          <a:p>
            <a:r>
              <a:rPr lang="en-US" altLang="zh-CN" sz="2400" b="1">
                <a:latin typeface="+mn-ea"/>
              </a:rPr>
              <a:t>       3.</a:t>
            </a:r>
            <a:r>
              <a:rPr lang="zh-CN" altLang="en-US" sz="2400" b="1">
                <a:latin typeface="+mn-ea"/>
              </a:rPr>
              <a:t>因为概率增幅和大小双保底的存在</a:t>
            </a:r>
            <a:r>
              <a:rPr lang="en-US" altLang="zh-CN" sz="2400" b="1">
                <a:latin typeface="+mn-ea"/>
              </a:rPr>
              <a:t>, </a:t>
            </a:r>
            <a:r>
              <a:rPr lang="zh-CN" altLang="en-US" sz="2400" b="1">
                <a:latin typeface="+mn-ea"/>
              </a:rPr>
              <a:t>实际五星角色出货率</a:t>
            </a:r>
            <a:r>
              <a:rPr lang="en-US" altLang="zh-CN" sz="2400" b="1">
                <a:latin typeface="+mn-ea"/>
              </a:rPr>
              <a:t>(≥1.61%)</a:t>
            </a:r>
            <a:r>
              <a:rPr lang="zh-CN" altLang="en-US" sz="2400" b="1">
                <a:latin typeface="+mn-ea"/>
              </a:rPr>
              <a:t>比官方综合概率</a:t>
            </a:r>
            <a:r>
              <a:rPr lang="en-US" altLang="zh-CN" sz="2400" b="1">
                <a:latin typeface="+mn-ea"/>
              </a:rPr>
              <a:t>(1.60%)</a:t>
            </a:r>
            <a:r>
              <a:rPr lang="zh-CN" altLang="en-US" sz="2400" b="1">
                <a:latin typeface="+mn-ea"/>
              </a:rPr>
              <a:t>略大，四星角色出货率也如此</a:t>
            </a:r>
            <a:r>
              <a:rPr lang="en-US" altLang="zh-CN" sz="2400" b="1">
                <a:latin typeface="+mn-ea"/>
              </a:rPr>
              <a:t>(</a:t>
            </a:r>
            <a:r>
              <a:rPr lang="zh-CN" altLang="en-US" sz="2400" b="1">
                <a:latin typeface="+mn-ea"/>
              </a:rPr>
              <a:t>实际</a:t>
            </a:r>
            <a:r>
              <a:rPr lang="en-US" altLang="zh-CN" sz="2400" b="1">
                <a:latin typeface="+mn-ea"/>
              </a:rPr>
              <a:t>≥13.5%, </a:t>
            </a:r>
            <a:r>
              <a:rPr lang="zh-CN" altLang="en-US" sz="2400" b="1">
                <a:latin typeface="+mn-ea"/>
              </a:rPr>
              <a:t>公示</a:t>
            </a:r>
            <a:r>
              <a:rPr lang="en-US" altLang="zh-CN" sz="2400" b="1">
                <a:latin typeface="+mn-ea"/>
              </a:rPr>
              <a:t>13.0%)</a:t>
            </a:r>
            <a:endParaRPr lang="zh-CN" altLang="en-US" sz="2400" b="1">
              <a:latin typeface="+mn-ea"/>
            </a:endParaRPr>
          </a:p>
          <a:p>
            <a:endParaRPr lang="zh-CN" altLang="en-US" sz="2400" b="1">
              <a:latin typeface="+mn-ea"/>
            </a:endParaRPr>
          </a:p>
          <a:p>
            <a:endParaRPr lang="zh-CN" altLang="en-US" sz="2400" b="1">
              <a:latin typeface="+mn-ea"/>
            </a:endParaRPr>
          </a:p>
          <a:p>
            <a:r>
              <a:rPr lang="zh-CN" altLang="en-US" sz="2400" b="1">
                <a:latin typeface="+mn-ea"/>
              </a:rPr>
              <a:t>得到的概率模型运用</a:t>
            </a:r>
            <a:r>
              <a:rPr lang="en-US" altLang="zh-CN" sz="2400" b="1">
                <a:latin typeface="+mn-ea"/>
              </a:rPr>
              <a:t>:</a:t>
            </a:r>
            <a:endParaRPr lang="zh-CN" altLang="en-US" sz="2400" b="1">
              <a:latin typeface="+mn-ea"/>
            </a:endParaRPr>
          </a:p>
          <a:p>
            <a:r>
              <a:rPr lang="en-US" altLang="zh-CN" sz="2400" b="1">
                <a:latin typeface="+mn-ea"/>
              </a:rPr>
              <a:t>      1.</a:t>
            </a:r>
            <a:r>
              <a:rPr lang="zh-CN" altLang="en-US" sz="2400" b="1">
                <a:latin typeface="+mn-ea"/>
              </a:rPr>
              <a:t>我们可以通过概率模型并结合自身的抽卡情况，分析预测可能的抽卡结果，帮助我们合理规划游戏抽卡，从而使抽卡利益最大化。</a:t>
            </a:r>
            <a:endParaRPr lang="zh-CN" altLang="en-US" sz="2400" b="1">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0" y="-635"/>
            <a:ext cx="12192000" cy="6858000"/>
          </a:xfrm>
          <a:prstGeom prst="rect">
            <a:avLst/>
          </a:prstGeom>
        </p:spPr>
      </p:pic>
      <p:sp>
        <p:nvSpPr>
          <p:cNvPr id="18" name="矩形 17"/>
          <p:cNvSpPr/>
          <p:nvPr/>
        </p:nvSpPr>
        <p:spPr>
          <a:xfrm>
            <a:off x="838518" y="339725"/>
            <a:ext cx="1809115"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nchor="t">
            <a:spAutoFit/>
          </a:bodyPr>
          <a:lstStyle/>
          <a:p>
            <a:pPr algn="ctr"/>
            <a:r>
              <a:rPr lang="en-US" altLang="zh-CN" sz="7200" b="1" i="1">
                <a:ln w="6600">
                  <a:noFill/>
                  <a:prstDash val="solid"/>
                </a:ln>
                <a:solidFill>
                  <a:srgbClr val="EE02DA"/>
                </a:solidFill>
                <a:effectLst>
                  <a:outerShdw blurRad="50800" dist="38100" algn="l" rotWithShape="0">
                    <a:prstClr val="black">
                      <a:alpha val="40000"/>
                    </a:prstClr>
                  </a:outerShdw>
                  <a:reflection blurRad="6350" stA="55000" endA="300" endPos="45500" dir="5400000" sy="-100000" algn="bl" rotWithShape="0"/>
                </a:effectLst>
              </a:rPr>
              <a:t>2</a:t>
            </a:r>
            <a:r>
              <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rPr>
              <a:t>nd</a:t>
            </a:r>
            <a:endPar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3" name="菱形 2"/>
          <p:cNvSpPr/>
          <p:nvPr/>
        </p:nvSpPr>
        <p:spPr>
          <a:xfrm>
            <a:off x="2542540" y="280670"/>
            <a:ext cx="6542405" cy="6296025"/>
          </a:xfrm>
          <a:prstGeom prst="diamond">
            <a:avLst/>
          </a:prstGeom>
          <a:noFill/>
          <a:ln w="317500" cmpd="thinThick">
            <a:gradFill>
              <a:gsLst>
                <a:gs pos="55000">
                  <a:srgbClr val="31F036">
                    <a:lumMod val="98000"/>
                  </a:srgbClr>
                </a:gs>
                <a:gs pos="24000">
                  <a:srgbClr val="D7E5F9"/>
                </a:gs>
                <a:gs pos="0">
                  <a:srgbClr val="00B0F0"/>
                </a:gs>
                <a:gs pos="74000">
                  <a:schemeClr val="accent1">
                    <a:lumMod val="45000"/>
                    <a:lumOff val="55000"/>
                  </a:schemeClr>
                </a:gs>
                <a:gs pos="83000">
                  <a:schemeClr val="accent1">
                    <a:lumMod val="45000"/>
                    <a:lumOff val="55000"/>
                  </a:schemeClr>
                </a:gs>
                <a:gs pos="100000">
                  <a:srgbClr val="00B0F0"/>
                </a:gs>
              </a:gsLst>
              <a:lin ang="516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bbb"/>
          <p:cNvPicPr>
            <a:picLocks noChangeAspect="1"/>
          </p:cNvPicPr>
          <p:nvPr/>
        </p:nvPicPr>
        <p:blipFill>
          <a:blip r:embed="rId2" cstate="print"/>
          <a:srcRect l="-333" t="1054" r="333" b="27659"/>
          <a:stretch>
            <a:fillRect/>
          </a:stretch>
        </p:blipFill>
        <p:spPr>
          <a:xfrm>
            <a:off x="3334385" y="919480"/>
            <a:ext cx="4958715" cy="5061585"/>
          </a:xfrm>
          <a:prstGeom prst="diamond">
            <a:avLst/>
          </a:prstGeom>
        </p:spPr>
      </p:pic>
      <p:sp>
        <p:nvSpPr>
          <p:cNvPr id="4" name="文本框 3"/>
          <p:cNvSpPr txBox="1"/>
          <p:nvPr/>
        </p:nvSpPr>
        <p:spPr>
          <a:xfrm>
            <a:off x="2691130" y="2967990"/>
            <a:ext cx="6245860" cy="922020"/>
          </a:xfrm>
          <a:prstGeom prst="rect">
            <a:avLst/>
          </a:prstGeom>
          <a:noFill/>
        </p:spPr>
        <p:txBody>
          <a:bodyPr wrap="square" rtlCol="0">
            <a:spAutoFit/>
          </a:bodyPr>
          <a:lstStyle/>
          <a:p>
            <a:r>
              <a:rPr lang="zh-CN" altLang="en-US" sz="5400" b="1" i="1">
                <a:solidFill>
                  <a:srgbClr val="FFB11B"/>
                </a:solidFill>
                <a:effectLst>
                  <a:glow rad="139700">
                    <a:schemeClr val="accent6">
                      <a:satMod val="175000"/>
                      <a:alpha val="40000"/>
                    </a:schemeClr>
                  </a:glow>
                </a:effectLst>
                <a:latin typeface="华光钢铁直黑 可变体 Bold" panose="02000500000000000000" charset="-122"/>
                <a:ea typeface="华光钢铁直黑 可变体 Bold" panose="02000500000000000000" charset="-122"/>
              </a:rPr>
              <a:t>《崩坏三》扩充补给</a:t>
            </a:r>
            <a:endParaRPr lang="zh-CN" altLang="en-US" sz="5400" b="1" i="1">
              <a:solidFill>
                <a:srgbClr val="FFB11B"/>
              </a:solidFill>
              <a:effectLst>
                <a:glow rad="139700">
                  <a:schemeClr val="accent6">
                    <a:satMod val="175000"/>
                    <a:alpha val="40000"/>
                  </a:schemeClr>
                </a:glow>
              </a:effectLst>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838835" y="4646295"/>
            <a:ext cx="4715510" cy="2091690"/>
          </a:xfrm>
          <a:prstGeom prst="rect">
            <a:avLst/>
          </a:prstGeom>
          <a:noFill/>
        </p:spPr>
        <p:txBody>
          <a:bodyPr wrap="square" rtlCol="0">
            <a:spAutoFit/>
          </a:bodyPr>
          <a:lstStyle/>
          <a:p>
            <a:r>
              <a:rPr lang="zh-CN" altLang="en-US" sz="2800" b="1" i="1">
                <a:solidFill>
                  <a:schemeClr val="accent6">
                    <a:lumMod val="75000"/>
                  </a:schemeClr>
                </a:solidFill>
                <a:effectLst>
                  <a:glow rad="101600">
                    <a:schemeClr val="accent3">
                      <a:satMod val="175000"/>
                      <a:alpha val="40000"/>
                    </a:schemeClr>
                  </a:glow>
                </a:effectLst>
              </a:rPr>
              <a:t>研究重点</a:t>
            </a:r>
            <a:r>
              <a:rPr lang="en-US" altLang="zh-CN" sz="2800" b="1" i="1">
                <a:solidFill>
                  <a:schemeClr val="accent6">
                    <a:lumMod val="75000"/>
                  </a:schemeClr>
                </a:solidFill>
                <a:effectLst>
                  <a:glow rad="101600">
                    <a:schemeClr val="accent3">
                      <a:satMod val="175000"/>
                      <a:alpha val="40000"/>
                    </a:schemeClr>
                  </a:glow>
                </a:effectLst>
              </a:rPr>
              <a:t>:</a:t>
            </a:r>
            <a:endParaRPr lang="en-US" altLang="zh-CN" sz="2800" b="1" i="1">
              <a:solidFill>
                <a:schemeClr val="accent6">
                  <a:lumMod val="75000"/>
                </a:schemeClr>
              </a:solidFill>
              <a:effectLst>
                <a:glow rad="101600">
                  <a:schemeClr val="accent3">
                    <a:satMod val="175000"/>
                    <a:alpha val="40000"/>
                  </a:schemeClr>
                </a:glow>
              </a:effectLst>
            </a:endParaRPr>
          </a:p>
          <a:p>
            <a:endParaRPr lang="en-US" altLang="zh-CN"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1.</a:t>
            </a:r>
            <a:r>
              <a:rPr lang="zh-CN" altLang="en-US" sz="2800" b="1" i="1">
                <a:solidFill>
                  <a:schemeClr val="accent6">
                    <a:lumMod val="75000"/>
                  </a:schemeClr>
                </a:solidFill>
                <a:effectLst>
                  <a:glow rad="101600">
                    <a:schemeClr val="accent3">
                      <a:satMod val="175000"/>
                      <a:alpha val="40000"/>
                    </a:schemeClr>
                  </a:glow>
                </a:effectLst>
              </a:rPr>
              <a:t>抽卡机制</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2.</a:t>
            </a:r>
            <a:r>
              <a:rPr lang="zh-CN" altLang="en-US" sz="2800" b="1" i="1">
                <a:solidFill>
                  <a:schemeClr val="accent6">
                    <a:lumMod val="75000"/>
                  </a:schemeClr>
                </a:solidFill>
                <a:effectLst>
                  <a:glow rad="101600">
                    <a:schemeClr val="accent3">
                      <a:satMod val="175000"/>
                      <a:alpha val="40000"/>
                    </a:schemeClr>
                  </a:glow>
                </a:effectLst>
              </a:rPr>
              <a:t>概率和算法模型</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a:t>      </a:t>
            </a:r>
            <a:endParaRPr lang="zh-CN" altLang="en-US"/>
          </a:p>
        </p:txBody>
      </p:sp>
      <p:sp>
        <p:nvSpPr>
          <p:cNvPr id="21" name="文本框 20"/>
          <p:cNvSpPr txBox="1"/>
          <p:nvPr/>
        </p:nvSpPr>
        <p:spPr>
          <a:xfrm>
            <a:off x="7798435" y="-635"/>
            <a:ext cx="4393565" cy="583565"/>
          </a:xfrm>
          <a:prstGeom prst="rect">
            <a:avLst/>
          </a:prstGeom>
          <a:noFill/>
        </p:spPr>
        <p:txBody>
          <a:bodyPr wrap="square" rtlCol="0">
            <a:spAutoFit/>
          </a:bodyPr>
          <a:lstStyle/>
          <a:p>
            <a:pPr algn="l"/>
            <a:r>
              <a:rPr lang="zh-CN" altLang="en-US" sz="2400" b="1" i="1">
                <a:solidFill>
                  <a:srgbClr val="42F046"/>
                </a:solidFill>
              </a:rPr>
              <a:t>特点</a:t>
            </a:r>
            <a:r>
              <a:rPr lang="en-US" altLang="zh-CN" sz="2400" b="1" i="1">
                <a:solidFill>
                  <a:srgbClr val="42F046"/>
                </a:solidFill>
              </a:rPr>
              <a:t>:</a:t>
            </a:r>
            <a:r>
              <a:rPr lang="zh-CN" altLang="en-US" sz="2400" b="1" i="1">
                <a:solidFill>
                  <a:srgbClr val="42F046"/>
                </a:solidFill>
              </a:rPr>
              <a:t>单</a:t>
            </a:r>
            <a:r>
              <a:rPr lang="zh-CN" altLang="en-US" sz="3200" b="1" i="1">
                <a:solidFill>
                  <a:srgbClr val="00B0F0"/>
                </a:solidFill>
                <a:effectLst>
                  <a:glow rad="101600">
                    <a:schemeClr val="accent5">
                      <a:satMod val="175000"/>
                      <a:alpha val="40000"/>
                    </a:schemeClr>
                  </a:glow>
                </a:effectLst>
              </a:rPr>
              <a:t>保底</a:t>
            </a:r>
            <a:r>
              <a:rPr lang="zh-CN" altLang="en-US" sz="2400" b="1" i="1">
                <a:solidFill>
                  <a:srgbClr val="42F046"/>
                </a:solidFill>
              </a:rPr>
              <a:t>，精</a:t>
            </a:r>
            <a:r>
              <a:rPr lang="zh-CN" altLang="en-US" sz="2400" b="1" i="1">
                <a:solidFill>
                  <a:srgbClr val="42F046"/>
                </a:solidFill>
                <a:sym typeface="+mn-ea"/>
              </a:rPr>
              <a:t>确</a:t>
            </a:r>
            <a:r>
              <a:rPr lang="zh-CN" altLang="en-US" sz="3200" b="1" i="1">
                <a:solidFill>
                  <a:srgbClr val="FF0000"/>
                </a:solidFill>
                <a:effectLst>
                  <a:glow rad="101600">
                    <a:schemeClr val="accent3">
                      <a:satMod val="175000"/>
                      <a:alpha val="40000"/>
                    </a:schemeClr>
                  </a:glow>
                </a:effectLst>
              </a:rPr>
              <a:t>概率</a:t>
            </a:r>
            <a:r>
              <a:rPr lang="zh-CN" altLang="en-US" sz="2400" b="1" i="1">
                <a:solidFill>
                  <a:srgbClr val="42F046"/>
                </a:solidFill>
                <a:sym typeface="+mn-ea"/>
              </a:rPr>
              <a:t>未知</a:t>
            </a:r>
            <a:endParaRPr lang="zh-CN" altLang="en-US" sz="2400" b="1" i="1">
              <a:solidFill>
                <a:srgbClr val="42F046"/>
              </a:solidFill>
              <a:sym typeface="+mn-ea"/>
            </a:endParaRPr>
          </a:p>
        </p:txBody>
      </p:sp>
      <p:sp>
        <p:nvSpPr>
          <p:cNvPr id="5" name="文本框 4"/>
          <p:cNvSpPr txBox="1"/>
          <p:nvPr/>
        </p:nvSpPr>
        <p:spPr>
          <a:xfrm>
            <a:off x="4232275" y="3890010"/>
            <a:ext cx="3163570" cy="460375"/>
          </a:xfrm>
          <a:prstGeom prst="rect">
            <a:avLst/>
          </a:prstGeom>
          <a:noFill/>
        </p:spPr>
        <p:txBody>
          <a:bodyPr wrap="square" rtlCol="0">
            <a:spAutoFit/>
          </a:bodyPr>
          <a:lstStyle/>
          <a:p>
            <a:pPr algn="ctr"/>
            <a:r>
              <a:rPr lang="en-US" altLang="zh-CN" sz="2400">
                <a:ln w="9525">
                  <a:solidFill>
                    <a:schemeClr val="accent4"/>
                  </a:solidFill>
                  <a:prstDash val="solid"/>
                </a:ln>
                <a:solidFill>
                  <a:srgbClr val="0070C0"/>
                </a:solidFill>
                <a:effectLst>
                  <a:glow rad="101600">
                    <a:schemeClr val="accent6">
                      <a:satMod val="175000"/>
                      <a:alpha val="40000"/>
                    </a:schemeClr>
                  </a:glow>
                  <a:outerShdw blurRad="12700" dist="38100" dir="2700000" algn="tl" rotWithShape="0">
                    <a:schemeClr val="accent5">
                      <a:lumMod val="60000"/>
                      <a:lumOff val="40000"/>
                    </a:schemeClr>
                  </a:outerShdw>
                </a:effectLst>
              </a:rPr>
              <a:t>S</a:t>
            </a:r>
            <a:r>
              <a:rPr lang="zh-CN" altLang="en-US" sz="2400">
                <a:ln w="9525">
                  <a:solidFill>
                    <a:schemeClr val="accent4"/>
                  </a:solidFill>
                  <a:prstDash val="solid"/>
                </a:ln>
                <a:solidFill>
                  <a:srgbClr val="0070C0"/>
                </a:solidFill>
                <a:effectLst>
                  <a:glow rad="101600">
                    <a:schemeClr val="accent6">
                      <a:satMod val="175000"/>
                      <a:alpha val="40000"/>
                    </a:schemeClr>
                  </a:glow>
                  <a:outerShdw blurRad="12700" dist="38100" dir="2700000" algn="tl" rotWithShape="0">
                    <a:schemeClr val="accent5">
                      <a:lumMod val="60000"/>
                      <a:lumOff val="40000"/>
                    </a:schemeClr>
                  </a:outerShdw>
                </a:effectLst>
              </a:rPr>
              <a:t>级女武神出货概率</a:t>
            </a:r>
            <a:r>
              <a:rPr lang="en-US" altLang="zh-CN">
                <a:solidFill>
                  <a:srgbClr val="0070C0"/>
                </a:solidFill>
              </a:rPr>
              <a:t> </a:t>
            </a:r>
            <a:r>
              <a:rPr lang="en-US" altLang="zh-CN"/>
              <a:t>     </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718693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初识机制</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805815" y="1000125"/>
            <a:ext cx="10857230" cy="460375"/>
          </a:xfrm>
          <a:prstGeom prst="rect">
            <a:avLst/>
          </a:prstGeom>
          <a:noFill/>
        </p:spPr>
        <p:txBody>
          <a:bodyPr wrap="square" rtlCol="0">
            <a:spAutoFit/>
          </a:bodyPr>
          <a:lstStyle/>
          <a:p>
            <a:endParaRPr lang="zh-CN" altLang="en-US" sz="2400" b="1">
              <a:latin typeface="+mn-ea"/>
            </a:endParaRPr>
          </a:p>
        </p:txBody>
      </p:sp>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lnSpcReduction="10000"/>
          </a:bodyPr>
          <a:lstStyle/>
          <a:p>
            <a:pPr marL="0" indent="0">
              <a:buNone/>
            </a:pPr>
            <a:r>
              <a:rPr lang="zh-CN" altLang="en-US"/>
              <a:t>标配补给</a:t>
            </a:r>
            <a:r>
              <a:rPr lang="en-US" altLang="zh-CN"/>
              <a:t>:</a:t>
            </a:r>
            <a:endParaRPr lang="zh-CN" altLang="en-US"/>
          </a:p>
          <a:p>
            <a:pPr marL="0" indent="0">
              <a:buNone/>
            </a:pPr>
            <a:r>
              <a:rPr lang="zh-CN" altLang="en-US"/>
              <a:t>综合概率</a:t>
            </a:r>
            <a:endParaRPr lang="zh-CN" altLang="en-US"/>
          </a:p>
          <a:p>
            <a:pPr marL="0" indent="0">
              <a:buNone/>
            </a:pPr>
            <a:r>
              <a:rPr lang="zh-CN" altLang="en-US"/>
              <a:t>角色卡</a:t>
            </a:r>
            <a:r>
              <a:rPr lang="en-US" altLang="zh-CN"/>
              <a:t>15.00</a:t>
            </a:r>
            <a:r>
              <a:rPr lang="zh-CN" altLang="en-US"/>
              <a:t>%；角色碎片</a:t>
            </a:r>
            <a:r>
              <a:rPr lang="en-US" altLang="zh-CN"/>
              <a:t>25.00</a:t>
            </a:r>
            <a:r>
              <a:rPr lang="zh-CN" altLang="en-US"/>
              <a:t>%；养成材料</a:t>
            </a:r>
            <a:r>
              <a:rPr lang="en-US" altLang="zh-CN"/>
              <a:t>23.50%</a:t>
            </a:r>
            <a:r>
              <a:rPr lang="zh-CN" altLang="en-US"/>
              <a:t>；装甲残晶</a:t>
            </a:r>
            <a:r>
              <a:rPr lang="en-US" altLang="zh-CN"/>
              <a:t>36.50%</a:t>
            </a:r>
            <a:endParaRPr lang="zh-CN" altLang="en-US"/>
          </a:p>
          <a:p>
            <a:pPr marL="0" indent="0">
              <a:buNone/>
            </a:pPr>
            <a:r>
              <a:rPr lang="zh-CN" altLang="en-US"/>
              <a:t>详细概率</a:t>
            </a:r>
            <a:endParaRPr lang="zh-CN" altLang="en-US"/>
          </a:p>
          <a:p>
            <a:pPr marL="0" indent="0">
              <a:buNone/>
            </a:pPr>
            <a:r>
              <a:rPr lang="zh-CN" altLang="en-US"/>
              <a:t>S级</a:t>
            </a:r>
            <a:r>
              <a:rPr lang="en-US" altLang="zh-CN"/>
              <a:t>:</a:t>
            </a:r>
            <a:r>
              <a:rPr lang="zh-CN" altLang="en-US"/>
              <a:t>S级女武神</a:t>
            </a:r>
            <a:r>
              <a:rPr lang="en-US" altLang="zh-CN"/>
              <a:t>-</a:t>
            </a:r>
            <a:r>
              <a:rPr lang="zh-CN" altLang="en-US"/>
              <a:t>女武神角色卡</a:t>
            </a:r>
            <a:r>
              <a:rPr lang="en-US" altLang="zh-CN"/>
              <a:t>-</a:t>
            </a:r>
            <a:r>
              <a:rPr lang="zh-CN" altLang="en-US"/>
              <a:t>1.50%</a:t>
            </a:r>
            <a:r>
              <a:rPr lang="en-US" altLang="zh-CN"/>
              <a:t>; A</a:t>
            </a:r>
            <a:r>
              <a:rPr lang="zh-CN" altLang="en-US"/>
              <a:t>级</a:t>
            </a:r>
            <a:r>
              <a:rPr lang="en-US" altLang="zh-CN"/>
              <a:t>up</a:t>
            </a:r>
            <a:r>
              <a:rPr lang="zh-CN" altLang="en-US"/>
              <a:t>女武神</a:t>
            </a:r>
            <a:r>
              <a:rPr lang="en-US" altLang="zh-CN"/>
              <a:t>-</a:t>
            </a:r>
            <a:r>
              <a:rPr lang="zh-CN" altLang="en-US"/>
              <a:t>女武神角色卡</a:t>
            </a:r>
            <a:r>
              <a:rPr lang="en-US" altLang="zh-CN"/>
              <a:t>-4.50</a:t>
            </a:r>
            <a:r>
              <a:rPr lang="zh-CN" altLang="en-US"/>
              <a:t>%</a:t>
            </a:r>
            <a:endParaRPr lang="zh-CN" altLang="en-US"/>
          </a:p>
          <a:p>
            <a:pPr marL="0" indent="0">
              <a:buNone/>
            </a:pPr>
            <a:r>
              <a:rPr lang="zh-CN" altLang="en-US"/>
              <a:t>A级</a:t>
            </a:r>
            <a:r>
              <a:rPr lang="en-US" altLang="zh-CN"/>
              <a:t>:</a:t>
            </a:r>
            <a:r>
              <a:rPr lang="zh-CN" altLang="en-US"/>
              <a:t>A级女武神</a:t>
            </a:r>
            <a:r>
              <a:rPr lang="en-US" altLang="zh-CN"/>
              <a:t>-</a:t>
            </a:r>
            <a:r>
              <a:rPr lang="zh-CN" altLang="en-US"/>
              <a:t>女武神角色卡</a:t>
            </a:r>
            <a:r>
              <a:rPr lang="en-US" altLang="zh-CN"/>
              <a:t>-9.0</a:t>
            </a:r>
            <a:r>
              <a:rPr lang="zh-CN" altLang="en-US"/>
              <a:t>0%</a:t>
            </a:r>
            <a:r>
              <a:rPr lang="en-US" altLang="zh-CN"/>
              <a:t>; </a:t>
            </a:r>
            <a:r>
              <a:rPr lang="zh-CN" altLang="en-US"/>
              <a:t>A级</a:t>
            </a:r>
            <a:r>
              <a:rPr lang="en-US" altLang="zh-CN"/>
              <a:t>up</a:t>
            </a:r>
            <a:r>
              <a:rPr lang="zh-CN" altLang="en-US"/>
              <a:t>女武神碎片</a:t>
            </a:r>
            <a:r>
              <a:rPr lang="en-US" altLang="zh-CN"/>
              <a:t>-</a:t>
            </a:r>
            <a:r>
              <a:rPr lang="zh-CN" altLang="en-US"/>
              <a:t>女武神角色碎片</a:t>
            </a:r>
            <a:r>
              <a:rPr lang="en-US" altLang="zh-CN"/>
              <a:t>-15.00</a:t>
            </a:r>
            <a:r>
              <a:rPr lang="zh-CN" altLang="en-US"/>
              <a:t>%</a:t>
            </a:r>
            <a:endParaRPr lang="zh-CN" altLang="en-US"/>
          </a:p>
          <a:p>
            <a:pPr marL="0" indent="0">
              <a:buNone/>
            </a:pPr>
            <a:r>
              <a:rPr lang="en-US" altLang="zh-CN"/>
              <a:t>A</a:t>
            </a:r>
            <a:r>
              <a:rPr lang="zh-CN" altLang="en-US"/>
              <a:t>级</a:t>
            </a:r>
            <a:r>
              <a:rPr lang="en-US" altLang="zh-CN"/>
              <a:t>:A</a:t>
            </a:r>
            <a:r>
              <a:rPr lang="zh-CN" altLang="en-US"/>
              <a:t>级女武神碎片</a:t>
            </a:r>
            <a:r>
              <a:rPr lang="en-US" altLang="zh-CN"/>
              <a:t>-</a:t>
            </a:r>
            <a:r>
              <a:rPr lang="zh-CN" altLang="en-US"/>
              <a:t>女武神角色碎片</a:t>
            </a:r>
            <a:r>
              <a:rPr lang="en-US" altLang="zh-CN"/>
              <a:t>-9.99</a:t>
            </a:r>
            <a:r>
              <a:rPr lang="zh-CN" altLang="en-US"/>
              <a:t>%</a:t>
            </a:r>
            <a:endParaRPr lang="zh-CN" altLang="en-US"/>
          </a:p>
          <a:p>
            <a:pPr marL="0" indent="0">
              <a:buNone/>
            </a:pPr>
            <a:r>
              <a:rPr lang="zh-CN" altLang="en-US"/>
              <a:t>其他</a:t>
            </a:r>
            <a:r>
              <a:rPr lang="en-US" altLang="zh-CN"/>
              <a:t>:</a:t>
            </a:r>
            <a:r>
              <a:rPr lang="zh-CN" altLang="en-US">
                <a:sym typeface="+mn-ea"/>
              </a:rPr>
              <a:t>养成材料</a:t>
            </a:r>
            <a:r>
              <a:rPr lang="en-US" altLang="zh-CN">
                <a:sym typeface="+mn-ea"/>
              </a:rPr>
              <a:t>-23.50%</a:t>
            </a:r>
            <a:r>
              <a:rPr lang="zh-CN" altLang="en-US">
                <a:sym typeface="+mn-ea"/>
              </a:rPr>
              <a:t>；装甲残晶</a:t>
            </a:r>
            <a:r>
              <a:rPr lang="en-US" altLang="zh-CN">
                <a:sym typeface="+mn-ea"/>
              </a:rPr>
              <a:t>-36.50%</a:t>
            </a:r>
            <a:endParaRPr lang="en-US" altLang="zh-CN">
              <a:sym typeface="+mn-ea"/>
            </a:endParaRPr>
          </a:p>
          <a:p>
            <a:pPr marL="0" indent="0">
              <a:buNone/>
            </a:pPr>
            <a:endParaRPr lang="en-US" altLang="zh-CN">
              <a:sym typeface="+mn-ea"/>
            </a:endParaRPr>
          </a:p>
          <a:p>
            <a:pPr marL="0" indent="0">
              <a:buNone/>
            </a:pPr>
            <a:r>
              <a:rPr lang="zh-CN" altLang="en-US">
                <a:sym typeface="+mn-ea"/>
              </a:rPr>
              <a:t>每十次补给必出</a:t>
            </a:r>
            <a:r>
              <a:rPr lang="en-US" altLang="zh-CN">
                <a:sym typeface="+mn-ea"/>
              </a:rPr>
              <a:t>A</a:t>
            </a:r>
            <a:r>
              <a:rPr lang="zh-CN" altLang="en-US">
                <a:sym typeface="+mn-ea"/>
              </a:rPr>
              <a:t>级及以上女武神</a:t>
            </a:r>
            <a:r>
              <a:rPr lang="en-US" altLang="zh-CN">
                <a:sym typeface="+mn-ea"/>
              </a:rPr>
              <a:t>, </a:t>
            </a:r>
            <a:r>
              <a:rPr lang="zh-CN" altLang="en-US">
                <a:sym typeface="+mn-ea"/>
              </a:rPr>
              <a:t>最多</a:t>
            </a:r>
            <a:r>
              <a:rPr lang="en-US" altLang="zh-CN">
                <a:sym typeface="+mn-ea"/>
              </a:rPr>
              <a:t>100</a:t>
            </a:r>
            <a:r>
              <a:rPr lang="zh-CN" altLang="en-US">
                <a:sym typeface="+mn-ea"/>
              </a:rPr>
              <a:t>次补给必出当期</a:t>
            </a:r>
            <a:r>
              <a:rPr lang="en-US" altLang="zh-CN">
                <a:sym typeface="+mn-ea"/>
              </a:rPr>
              <a:t>up</a:t>
            </a:r>
            <a:r>
              <a:rPr lang="zh-CN" altLang="en-US">
                <a:sym typeface="+mn-ea"/>
              </a:rPr>
              <a:t>的</a:t>
            </a:r>
            <a:r>
              <a:rPr lang="en-US" altLang="zh-CN">
                <a:sym typeface="+mn-ea"/>
              </a:rPr>
              <a:t>S</a:t>
            </a:r>
            <a:r>
              <a:rPr lang="zh-CN" altLang="en-US">
                <a:sym typeface="+mn-ea"/>
              </a:rPr>
              <a:t>级女武神</a:t>
            </a:r>
            <a:endParaRPr lang="zh-CN" altLang="en-US"/>
          </a:p>
          <a:p>
            <a:pPr marL="0" indent="0">
              <a:buNone/>
            </a:pP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940" y="884625"/>
            <a:ext cx="10969200" cy="705600"/>
          </a:xfrm>
        </p:spPr>
        <p:txBody>
          <a:bodyPr/>
          <a:lstStyle/>
          <a:p>
            <a:r>
              <a:rPr lang="zh-CN" altLang="en-US" sz="2400"/>
              <a:t>研究抽卡模型</a:t>
            </a:r>
            <a:endParaRPr lang="zh-CN" altLang="en-US" sz="2400"/>
          </a:p>
        </p:txBody>
      </p:sp>
      <p:sp>
        <p:nvSpPr>
          <p:cNvPr id="3" name="文本框 2"/>
          <p:cNvSpPr txBox="1"/>
          <p:nvPr/>
        </p:nvSpPr>
        <p:spPr>
          <a:xfrm>
            <a:off x="7579360" y="6424930"/>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mc:AlternateContent xmlns:mc="http://schemas.openxmlformats.org/markup-compatibility/2006">
        <mc:Choice xmlns:a14="http://schemas.microsoft.com/office/drawing/2010/main" Requires="a14">
          <p:sp>
            <p:nvSpPr>
              <p:cNvPr id="4" name="文本框 3"/>
              <p:cNvSpPr txBox="1"/>
              <p:nvPr/>
            </p:nvSpPr>
            <p:spPr>
              <a:xfrm>
                <a:off x="229870" y="1590040"/>
                <a:ext cx="5554980" cy="5794375"/>
              </a:xfrm>
              <a:prstGeom prst="rect">
                <a:avLst/>
              </a:prstGeom>
              <a:noFill/>
            </p:spPr>
            <p:txBody>
              <a:bodyPr wrap="square" rtlCol="0" anchor="t" anchorCtr="0">
                <a:spAutoFit/>
              </a:bodyPr>
              <a:p>
                <a:r>
                  <a:rPr lang="zh-CN" altLang="en-US"/>
                  <a:t>设距离上一次保底已经抽了</a:t>
                </a:r>
                <a:r>
                  <a:rPr lang="en-US" altLang="zh-CN"/>
                  <a:t>x</a:t>
                </a:r>
                <a:r>
                  <a:rPr lang="zh-CN" altLang="en-US"/>
                  <a:t>次</a:t>
                </a:r>
                <a:r>
                  <a:rPr lang="en-US" altLang="zh-CN"/>
                  <a:t>( x ∈[1,100]</a:t>
                </a:r>
                <a:r>
                  <a:rPr lang="zh-CN" altLang="en-US"/>
                  <a:t>且</a:t>
                </a:r>
                <a:r>
                  <a:rPr lang="en-US" altLang="zh-CN"/>
                  <a:t>x ∈N )</a:t>
                </a:r>
                <a:r>
                  <a:rPr lang="zh-CN" altLang="en-US"/>
                  <a:t>，第</a:t>
                </a:r>
                <a:r>
                  <a:rPr lang="en-US" altLang="zh-CN"/>
                  <a:t>x</a:t>
                </a:r>
                <a:r>
                  <a:rPr lang="zh-CN" altLang="en-US"/>
                  <a:t>次</a:t>
                </a:r>
                <a:r>
                  <a:rPr lang="en-US" altLang="zh-CN"/>
                  <a:t>S</a:t>
                </a:r>
                <a:r>
                  <a:rPr lang="zh-CN" altLang="en-US"/>
                  <a:t>级女武神出货概率为</a:t>
                </a:r>
                <a:r>
                  <a:rPr lang="en-US" altLang="zh-CN"/>
                  <a:t>P( P ∈[0,1] )</a:t>
                </a:r>
                <a:endParaRPr lang="en-US" altLang="zh-CN"/>
              </a:p>
              <a:p>
                <a:endParaRPr lang="zh-CN" altLang="en-US"/>
              </a:p>
              <a:p>
                <a:r>
                  <a:rPr lang="zh-CN" altLang="en-US"/>
                  <a:t>根据公示可得以下概率函数：</a:t>
                </a:r>
                <a:endParaRPr lang="zh-CN" altLang="en-US"/>
              </a:p>
              <a:p>
                <a:endParaRPr lang="en-US" altLang="zh-CN"/>
              </a:p>
              <a:p>
                <a:pPr algn="l"/>
                <a:r>
                  <a:rPr lang="en-US" altLang="zh-CN"/>
                  <a:t> </a:t>
                </a:r>
                <a14:m>
                  <m:oMath xmlns:m="http://schemas.openxmlformats.org/officeDocument/2006/math">
                    <m:r>
                      <m:rPr>
                        <m:sty m:val="p"/>
                      </m:rPr>
                      <a:rPr lang="en-US" altLang="zh-CN">
                        <a:latin typeface="DejaVu Math TeX Gyre" panose="02000503000000000000" charset="0"/>
                      </a:rPr>
                      <m:t>P</m:t>
                    </m:r>
                    <m:r>
                      <a:rPr lang="en-US" altLang="zh-CN">
                        <a:latin typeface="DejaVu Math TeX Gyre" panose="02000503000000000000" charset="0"/>
                      </a:rPr>
                      <m:t>(</m:t>
                    </m:r>
                    <m:r>
                      <a:rPr lang="zh-CN" altLang="en-US">
                        <a:latin typeface="DejaVu Math TeX Gyre" panose="02000503000000000000" charset="0"/>
                        <a:sym typeface="+mn-ea"/>
                      </a:rPr>
                      <m:t>𝑆</m:t>
                    </m:r>
                    <m:r>
                      <a:rPr lang="zh-CN" altLang="en-US">
                        <a:latin typeface="DejaVu Math TeX Gyre" panose="02000503000000000000" charset="0"/>
                        <a:sym typeface="+mn-ea"/>
                      </a:rPr>
                      <m:t>级女武神</m:t>
                    </m:r>
                    <m:r>
                      <a:rPr lang="en-US" altLang="zh-CN">
                        <a:latin typeface="DejaVu Math TeX Gyre" panose="02000503000000000000" charset="0"/>
                      </a:rPr>
                      <m:t>)=</m:t>
                    </m:r>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015</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100</m:t>
                            </m:r>
                          </m:e>
                          <m:e>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100</m:t>
                            </m:r>
                          </m:e>
                        </m:eqArr>
                      </m:e>
                    </m:d>
                  </m:oMath>
                </a14:m>
                <a:endParaRPr lang="en-US" altLang="zh-CN" i="1">
                  <a:latin typeface="DejaVu Math TeX Gyre" panose="02000503000000000000" charset="0"/>
                  <a:cs typeface="DejaVu Math TeX Gyre" panose="02000503000000000000" charset="0"/>
                </a:endParaRPr>
              </a:p>
              <a:p>
                <a:pPr algn="l"/>
                <a:endParaRPr lang="en-US" altLang="zh-CN" i="1">
                  <a:latin typeface="DejaVu Math TeX Gyre" panose="02000503000000000000" charset="0"/>
                  <a:cs typeface="DejaVu Math TeX Gyre" panose="02000503000000000000" charset="0"/>
                </a:endParaRPr>
              </a:p>
              <a:p>
                <a:pPr algn="l"/>
                <a:r>
                  <a:rPr lang="en-US" altLang="zh-CN">
                    <a:latin typeface="微软雅黑" panose="020B0503020204020204" charset="-122"/>
                    <a:ea typeface="微软雅黑" panose="020B0503020204020204" charset="-122"/>
                    <a:cs typeface="DejaVu Math TeX Gyre" panose="02000503000000000000" charset="0"/>
                    <a:sym typeface="+mn-ea"/>
                  </a:rPr>
                  <a:t> P(A</a:t>
                </a:r>
                <a14:m>
                  <m:oMath xmlns:m="http://schemas.openxmlformats.org/officeDocument/2006/math">
                    <m:r>
                      <a:rPr lang="zh-CN" altLang="en-US">
                        <a:latin typeface="DejaVu Math TeX Gyre" panose="02000503000000000000" charset="0"/>
                        <a:sym typeface="+mn-ea"/>
                      </a:rPr>
                      <m:t>级女武神</m:t>
                    </m:r>
                  </m:oMath>
                </a14:m>
                <a:r>
                  <a:rPr lang="en-US" altLang="zh-CN">
                    <a:latin typeface="微软雅黑" panose="020B0503020204020204" charset="-122"/>
                    <a:ea typeface="微软雅黑" panose="020B0503020204020204" charset="-122"/>
                    <a:cs typeface="DejaVu Math TeX Gyre" panose="02000503000000000000" charset="0"/>
                    <a:sym typeface="+mn-ea"/>
                  </a:rPr>
                  <a:t>) = </a:t>
                </a:r>
                <a14:m>
                  <m:oMath xmlns:m="http://schemas.openxmlformats.org/officeDocument/2006/math">
                    <m:d>
                      <m:dPr>
                        <m:begChr m:val="{"/>
                        <m:endChr m:val=""/>
                        <m:ctrlPr>
                          <a:rPr lang="en-US" altLang="zh-CN" i="1">
                            <a:latin typeface="DejaVu Math TeX Gyre" panose="02000503000000000000" charset="0"/>
                            <a:ea typeface="微软雅黑" panose="020B0503020204020204" charset="-122"/>
                            <a:cs typeface="DejaVu Math TeX Gyre" panose="02000503000000000000" charset="0"/>
                            <a:sym typeface="+mn-ea"/>
                          </a:rPr>
                        </m:ctrlPr>
                      </m:dPr>
                      <m:e>
                        <m:eqArr>
                          <m:eqArrPr>
                            <m:ctrlPr>
                              <a:rPr lang="en-US" altLang="zh-CN" i="1">
                                <a:latin typeface="DejaVu Math TeX Gyre" panose="02000503000000000000" charset="0"/>
                                <a:ea typeface="微软雅黑" panose="020B0503020204020204" charset="-122"/>
                                <a:cs typeface="DejaVu Math TeX Gyre" panose="02000503000000000000" charset="0"/>
                                <a:sym typeface="+mn-ea"/>
                              </a:rPr>
                            </m:ctrlPr>
                          </m:eqArrPr>
                          <m:e>
                            <m:r>
                              <a:rPr lang="en-US" altLang="zh-CN" i="1">
                                <a:latin typeface="DejaVu Math TeX Gyre" panose="02000503000000000000" charset="0"/>
                                <a:ea typeface="微软雅黑" panose="020B0503020204020204" charset="-122"/>
                                <a:cs typeface="DejaVu Math TeX Gyre" panose="02000503000000000000" charset="0"/>
                                <a:sym typeface="+mn-ea"/>
                              </a:rPr>
                              <m:t>0</m:t>
                            </m:r>
                            <m:r>
                              <a:rPr lang="en-US" altLang="zh-CN" i="1">
                                <a:latin typeface="DejaVu Math TeX Gyre" panose="02000503000000000000" charset="0"/>
                                <a:ea typeface="微软雅黑" panose="020B0503020204020204" charset="-122"/>
                                <a:cs typeface="DejaVu Math TeX Gyre" panose="02000503000000000000" charset="0"/>
                                <a:sym typeface="+mn-ea"/>
                              </a:rPr>
                              <m:t>.</m:t>
                            </m:r>
                            <m:r>
                              <a:rPr lang="en-US" altLang="zh-CN" i="1">
                                <a:latin typeface="DejaVu Math TeX Gyre" panose="02000503000000000000" charset="0"/>
                                <a:ea typeface="微软雅黑" panose="020B0503020204020204" charset="-122"/>
                                <a:cs typeface="DejaVu Math TeX Gyre" panose="02000503000000000000" charset="0"/>
                                <a:sym typeface="+mn-ea"/>
                              </a:rPr>
                              <m:t>135</m:t>
                            </m:r>
                            <m:r>
                              <a:rPr lang="en-US" altLang="zh-CN" i="1">
                                <a:latin typeface="DejaVu Math TeX Gyre" panose="02000503000000000000" charset="0"/>
                                <a:ea typeface="微软雅黑" panose="020B0503020204020204" charset="-122"/>
                                <a:cs typeface="DejaVu Math TeX Gyre" panose="02000503000000000000" charset="0"/>
                                <a:sym typeface="+mn-ea"/>
                              </a:rPr>
                              <m:t>, </m:t>
                            </m:r>
                            <m:r>
                              <a:rPr lang="en-US" altLang="zh-CN" i="1">
                                <a:latin typeface="DejaVu Math TeX Gyre" panose="02000503000000000000" charset="0"/>
                                <a:ea typeface="微软雅黑" panose="020B0503020204020204" charset="-122"/>
                                <a:cs typeface="DejaVu Math TeX Gyre" panose="02000503000000000000" charset="0"/>
                                <a:sym typeface="+mn-ea"/>
                              </a:rPr>
                              <m:t>𝑥</m:t>
                            </m:r>
                            <m:r>
                              <a:rPr lang="en-US" altLang="zh-CN" i="1">
                                <a:latin typeface="DejaVu Math TeX Gyre" panose="02000503000000000000" charset="0"/>
                                <a:ea typeface="微软雅黑" panose="020B0503020204020204" charset="-122"/>
                                <a:cs typeface="DejaVu Math TeX Gyre" panose="02000503000000000000" charset="0"/>
                                <a:sym typeface="+mn-ea"/>
                              </a:rPr>
                              <m:t>∈{</m:t>
                            </m:r>
                            <m:r>
                              <a:rPr lang="en-US" altLang="zh-CN" i="1">
                                <a:latin typeface="DejaVu Math TeX Gyre" panose="02000503000000000000" charset="0"/>
                                <a:ea typeface="微软雅黑" panose="020B0503020204020204" charset="-122"/>
                                <a:cs typeface="DejaVu Math TeX Gyre" panose="02000503000000000000" charset="0"/>
                                <a:sym typeface="+mn-ea"/>
                              </a:rPr>
                              <m:t>𝑚</m:t>
                            </m:r>
                            <m:r>
                              <a:rPr lang="en-US" altLang="zh-CN" i="1">
                                <a:latin typeface="DejaVu Math TeX Gyre" panose="02000503000000000000" charset="0"/>
                                <a:ea typeface="微软雅黑" panose="020B0503020204020204" charset="-122"/>
                                <a:cs typeface="DejaVu Math TeX Gyre" panose="02000503000000000000" charset="0"/>
                                <a:sym typeface="+mn-ea"/>
                              </a:rPr>
                              <m:t>, </m:t>
                            </m:r>
                            <m:f>
                              <m:fPr>
                                <m:ctrlPr>
                                  <a:rPr lang="en-US" altLang="zh-CN" i="1">
                                    <a:latin typeface="DejaVu Math TeX Gyre" panose="02000503000000000000" charset="0"/>
                                    <a:ea typeface="微软雅黑" panose="020B0503020204020204" charset="-122"/>
                                    <a:cs typeface="DejaVu Math TeX Gyre" panose="02000503000000000000" charset="0"/>
                                    <a:sym typeface="+mn-ea"/>
                                  </a:rPr>
                                </m:ctrlPr>
                              </m:fPr>
                              <m:num>
                                <m:r>
                                  <a:rPr lang="en-US" altLang="zh-CN" i="1">
                                    <a:latin typeface="DejaVu Math TeX Gyre" panose="02000503000000000000" charset="0"/>
                                    <a:ea typeface="微软雅黑" panose="020B0503020204020204" charset="-122"/>
                                    <a:cs typeface="DejaVu Math TeX Gyre" panose="02000503000000000000" charset="0"/>
                                    <a:sym typeface="+mn-ea"/>
                                  </a:rPr>
                                  <m:t>𝑚</m:t>
                                </m:r>
                              </m:num>
                              <m:den>
                                <m:r>
                                  <a:rPr lang="en-US" altLang="zh-CN" i="1">
                                    <a:latin typeface="DejaVu Math TeX Gyre" panose="02000503000000000000" charset="0"/>
                                    <a:ea typeface="微软雅黑" panose="020B0503020204020204" charset="-122"/>
                                    <a:cs typeface="DejaVu Math TeX Gyre" panose="02000503000000000000" charset="0"/>
                                    <a:sym typeface="+mn-ea"/>
                                  </a:rPr>
                                  <m:t>10</m:t>
                                </m:r>
                              </m:den>
                            </m:f>
                            <m:r>
                              <a:rPr lang="en-US" altLang="zh-CN" i="1">
                                <a:latin typeface="DejaVu Math TeX Gyre" panose="02000503000000000000" charset="0"/>
                                <a:ea typeface="微软雅黑" panose="020B0503020204020204" charset="-122"/>
                                <a:cs typeface="DejaVu Math TeX Gyre" panose="02000503000000000000" charset="0"/>
                                <a:sym typeface="+mn-ea"/>
                              </a:rPr>
                              <m:t>∈</m:t>
                            </m:r>
                            <m:r>
                              <a:rPr lang="en-US" altLang="zh-CN" i="1">
                                <a:latin typeface="DejaVu Math TeX Gyre" panose="02000503000000000000" charset="0"/>
                                <a:ea typeface="微软雅黑" panose="020B0503020204020204" charset="-122"/>
                                <a:cs typeface="DejaVu Math TeX Gyre" panose="02000503000000000000" charset="0"/>
                                <a:sym typeface="+mn-ea"/>
                              </a:rPr>
                              <m:t>𝑁</m:t>
                            </m:r>
                            <m:r>
                              <a:rPr lang="en-US" altLang="zh-CN" i="1">
                                <a:latin typeface="DejaVu Math TeX Gyre" panose="02000503000000000000" charset="0"/>
                                <a:ea typeface="微软雅黑" panose="020B0503020204020204" charset="-122"/>
                                <a:cs typeface="DejaVu Math TeX Gyre" panose="02000503000000000000" charset="0"/>
                                <a:sym typeface="+mn-ea"/>
                              </a:rPr>
                              <m:t>}</m:t>
                            </m:r>
                          </m:e>
                          <m:e>
                            <m:r>
                              <a:rPr lang="en-US" altLang="zh-CN" i="1">
                                <a:latin typeface="DejaVu Math TeX Gyre" panose="02000503000000000000" charset="0"/>
                                <a:ea typeface="微软雅黑" panose="020B0503020204020204" charset="-122"/>
                                <a:cs typeface="DejaVu Math TeX Gyre" panose="02000503000000000000" charset="0"/>
                                <a:sym typeface="+mn-ea"/>
                              </a:rPr>
                              <m:t>0</m:t>
                            </m:r>
                            <m:r>
                              <a:rPr lang="en-US" altLang="zh-CN" i="1">
                                <a:latin typeface="DejaVu Math TeX Gyre" panose="02000503000000000000" charset="0"/>
                                <a:ea typeface="微软雅黑" panose="020B0503020204020204" charset="-122"/>
                                <a:cs typeface="DejaVu Math TeX Gyre" panose="02000503000000000000" charset="0"/>
                                <a:sym typeface="+mn-ea"/>
                              </a:rPr>
                              <m:t>, </m:t>
                            </m:r>
                            <m:r>
                              <a:rPr lang="en-US" altLang="zh-CN" i="1">
                                <a:latin typeface="DejaVu Math TeX Gyre" panose="02000503000000000000" charset="0"/>
                                <a:ea typeface="微软雅黑" panose="020B0503020204020204" charset="-122"/>
                                <a:cs typeface="DejaVu Math TeX Gyre" panose="02000503000000000000" charset="0"/>
                                <a:sym typeface="+mn-ea"/>
                              </a:rPr>
                              <m:t>𝑥</m:t>
                            </m:r>
                            <m:r>
                              <a:rPr lang="en-US" altLang="zh-CN" i="1">
                                <a:latin typeface="DejaVu Math TeX Gyre" panose="02000503000000000000" charset="0"/>
                                <a:ea typeface="微软雅黑" panose="020B0503020204020204" charset="-122"/>
                                <a:cs typeface="DejaVu Math TeX Gyre" panose="02000503000000000000" charset="0"/>
                                <a:sym typeface="+mn-ea"/>
                              </a:rPr>
                              <m:t>=</m:t>
                            </m:r>
                            <m:r>
                              <a:rPr lang="en-US" altLang="zh-CN" i="1">
                                <a:latin typeface="DejaVu Math TeX Gyre" panose="02000503000000000000" charset="0"/>
                                <a:ea typeface="微软雅黑" panose="020B0503020204020204" charset="-122"/>
                                <a:cs typeface="DejaVu Math TeX Gyre" panose="02000503000000000000" charset="0"/>
                                <a:sym typeface="+mn-ea"/>
                              </a:rPr>
                              <m:t>90</m:t>
                            </m:r>
                          </m:e>
                        </m:eqArr>
                      </m:e>
                    </m:d>
                  </m:oMath>
                </a14:m>
                <a:endParaRPr lang="en-US" altLang="zh-CN" i="1">
                  <a:latin typeface="DejaVu Math TeX Gyre" panose="02000503000000000000" charset="0"/>
                  <a:cs typeface="DejaVu Math TeX Gyre" panose="02000503000000000000" charset="0"/>
                </a:endParaRPr>
              </a:p>
              <a:p>
                <a:pPr algn="l"/>
                <a:endParaRPr lang="en-US" altLang="zh-CN" i="1">
                  <a:latin typeface="DejaVu Math TeX Gyre" panose="02000503000000000000" charset="0"/>
                  <a:cs typeface="DejaVu Math TeX Gyre" panose="02000503000000000000" charset="0"/>
                </a:endParaRPr>
              </a:p>
              <a:p>
                <a:pPr algn="l"/>
                <a:r>
                  <a:rPr lang="zh-CN" altLang="en-US">
                    <a:latin typeface="DejaVu Math TeX Gyre" panose="02000503000000000000" charset="0"/>
                    <a:cs typeface="DejaVu Math TeX Gyre" panose="02000503000000000000" charset="0"/>
                  </a:rPr>
                  <a:t>但将详细概率加起来却发现其总和和综合概率</a:t>
                </a:r>
                <a:r>
                  <a:rPr lang="en-US" altLang="zh-CN">
                    <a:latin typeface="DejaVu Math TeX Gyre" panose="02000503000000000000" charset="0"/>
                    <a:cs typeface="DejaVu Math TeX Gyre" panose="02000503000000000000" charset="0"/>
                  </a:rPr>
                  <a:t>(</a:t>
                </a:r>
                <a:r>
                  <a:rPr lang="zh-CN" altLang="en-US">
                    <a:latin typeface="DejaVu Math TeX Gyre" panose="02000503000000000000" charset="0"/>
                    <a:cs typeface="DejaVu Math TeX Gyre" panose="02000503000000000000" charset="0"/>
                  </a:rPr>
                  <a:t>包括保底的出货概率</a:t>
                </a:r>
                <a:r>
                  <a:rPr lang="en-US" altLang="zh-CN">
                    <a:latin typeface="DejaVu Math TeX Gyre" panose="02000503000000000000" charset="0"/>
                    <a:cs typeface="DejaVu Math TeX Gyre" panose="02000503000000000000" charset="0"/>
                  </a:rPr>
                  <a:t>)</a:t>
                </a:r>
                <a:r>
                  <a:rPr lang="zh-CN" altLang="en-US">
                    <a:latin typeface="DejaVu Math TeX Gyre" panose="02000503000000000000" charset="0"/>
                    <a:cs typeface="DejaVu Math TeX Gyre" panose="02000503000000000000" charset="0"/>
                  </a:rPr>
                  <a:t>一模一样，说明官方公示的概率是含保底的，如果直接使用这一类概率来进行随机实验，得到的结果一定会比实际概率高很多。以目前我们所掌握的概率知识还不能将不含保底情况下的出货概率计算或模拟出来，所以我们换一种思路来研究崩坏三抽卡。</a:t>
                </a:r>
                <a:endParaRPr lang="en-US" altLang="zh-CN" i="1">
                  <a:latin typeface="DejaVu Math TeX Gyre" panose="02000503000000000000" charset="0"/>
                  <a:cs typeface="DejaVu Math TeX Gyre" panose="02000503000000000000" charset="0"/>
                </a:endParaRPr>
              </a:p>
              <a:p>
                <a:pPr algn="l"/>
                <a:endParaRPr lang="en-US" altLang="zh-CN"/>
              </a:p>
              <a:p>
                <a:pPr algn="l"/>
                <a:endParaRPr lang="en-US" altLang="zh-CN"/>
              </a:p>
            </p:txBody>
          </p:sp>
        </mc:Choice>
        <mc:Fallback>
          <p:sp>
            <p:nvSpPr>
              <p:cNvPr id="4" name="文本框 3"/>
              <p:cNvSpPr txBox="1">
                <a:spLocks noRot="1" noChangeAspect="1" noMove="1" noResize="1" noEditPoints="1" noAdjustHandles="1" noChangeArrowheads="1" noChangeShapeType="1" noTextEdit="1"/>
              </p:cNvSpPr>
              <p:nvPr/>
            </p:nvSpPr>
            <p:spPr>
              <a:xfrm>
                <a:off x="229870" y="1590040"/>
                <a:ext cx="5554980" cy="5794375"/>
              </a:xfrm>
              <a:prstGeom prst="rect">
                <a:avLst/>
              </a:prstGeom>
              <a:blipFill rotWithShape="1">
                <a:blip r:embed="rId1"/>
                <a:stretch>
                  <a:fillRect r="-640"/>
                </a:stretch>
              </a:blipFill>
            </p:spPr>
            <p:txBody>
              <a:bodyPr/>
              <a:lstStyle/>
              <a:p>
                <a:r>
                  <a:rPr lang="zh-CN" altLang="en-US">
                    <a:noFill/>
                  </a:rPr>
                  <a:t> </a:t>
                </a:r>
              </a:p>
            </p:txBody>
          </p:sp>
        </mc:Fallback>
      </mc:AlternateContent>
      <p:sp>
        <p:nvSpPr>
          <p:cNvPr id="2" name="文本框 1"/>
          <p:cNvSpPr txBox="1"/>
          <p:nvPr/>
        </p:nvSpPr>
        <p:spPr>
          <a:xfrm>
            <a:off x="160655" y="300990"/>
            <a:ext cx="718693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5" name="ECB019B1-382A-4266-B25C-5B523AA43C14-3" descr="wpp"/>
          <p:cNvPicPr>
            <a:picLocks noChangeAspect="1"/>
          </p:cNvPicPr>
          <p:nvPr/>
        </p:nvPicPr>
        <p:blipFill>
          <a:blip r:embed="rId2" cstate="print"/>
          <a:stretch>
            <a:fillRect/>
          </a:stretch>
        </p:blipFill>
        <p:spPr>
          <a:xfrm>
            <a:off x="5784850" y="275590"/>
            <a:ext cx="6406515" cy="630682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wipe(down)">
                                      <p:cBhvr>
                                        <p:cTn id="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940" y="884625"/>
            <a:ext cx="10969200" cy="705600"/>
          </a:xfrm>
        </p:spPr>
        <p:txBody>
          <a:bodyPr/>
          <a:lstStyle/>
          <a:p>
            <a:r>
              <a:rPr lang="zh-CN" altLang="en-US" sz="2400"/>
              <a:t>转换研究思路</a:t>
            </a:r>
            <a:endParaRPr lang="zh-CN" altLang="en-US" sz="2400"/>
          </a:p>
        </p:txBody>
      </p:sp>
      <mc:AlternateContent xmlns:mc="http://schemas.openxmlformats.org/markup-compatibility/2006">
        <mc:Choice xmlns:a14="http://schemas.microsoft.com/office/drawing/2010/main" Requires="a14">
          <p:sp>
            <p:nvSpPr>
              <p:cNvPr id="4" name="文本框 3"/>
              <p:cNvSpPr txBox="1"/>
              <p:nvPr/>
            </p:nvSpPr>
            <p:spPr>
              <a:xfrm>
                <a:off x="1464310" y="1590040"/>
                <a:ext cx="8500110" cy="3555365"/>
              </a:xfrm>
              <a:prstGeom prst="rect">
                <a:avLst/>
              </a:prstGeom>
              <a:noFill/>
            </p:spPr>
            <p:txBody>
              <a:bodyPr wrap="square" rtlCol="0" anchor="t" anchorCtr="0">
                <a:spAutoFit/>
              </a:bodyPr>
              <a:p>
                <a:pPr algn="l"/>
                <a:r>
                  <a:rPr lang="en-US" altLang="zh-CN"/>
                  <a:t>     </a:t>
                </a:r>
                <a:r>
                  <a:rPr lang="zh-CN" altLang="en-US"/>
                  <a:t>这是概率的定义式</a:t>
                </a:r>
                <a:r>
                  <a:rPr lang="en-US" altLang="zh-CN"/>
                  <a:t>:</a:t>
                </a:r>
                <a:endParaRPr lang="en-US" altLang="zh-CN"/>
              </a:p>
              <a:p>
                <a:pPr algn="l"/>
                <a:r>
                  <a:rPr lang="en-US" altLang="zh-CN"/>
                  <a:t>		</a:t>
                </a:r>
                <a:endParaRPr lang="en-US" altLang="zh-CN"/>
              </a:p>
              <a:p>
                <a:pPr algn="ctr"/>
                <a:r>
                  <a:rPr lang="en-US" altLang="zh-CN" sz="2400"/>
                  <a:t>P(N) = </a:t>
                </a:r>
                <a14:m>
                  <m:oMath xmlns:m="http://schemas.openxmlformats.org/officeDocument/2006/math">
                    <m:f>
                      <m:fPr>
                        <m:ctrlPr>
                          <a:rPr lang="en-US" altLang="zh-CN" sz="2400" i="1">
                            <a:latin typeface="DejaVu Math TeX Gyre" panose="02000503000000000000" charset="0"/>
                            <a:cs typeface="DejaVu Math TeX Gyre" panose="02000503000000000000" charset="0"/>
                          </a:rPr>
                        </m:ctrlPr>
                      </m:fPr>
                      <m:num>
                        <m:r>
                          <a:rPr lang="en-US" altLang="zh-CN" sz="2400" i="1">
                            <a:latin typeface="DejaVu Math TeX Gyre" panose="02000503000000000000" charset="0"/>
                            <a:cs typeface="DejaVu Math TeX Gyre" panose="02000503000000000000" charset="0"/>
                          </a:rPr>
                          <m:t>样本中事件</m:t>
                        </m:r>
                        <m:r>
                          <a:rPr lang="en-US" altLang="zh-CN" sz="2400" i="1">
                            <a:latin typeface="DejaVu Math TeX Gyre" panose="02000503000000000000" charset="0"/>
                            <a:cs typeface="DejaVu Math TeX Gyre" panose="02000503000000000000" charset="0"/>
                          </a:rPr>
                          <m:t>𝑁</m:t>
                        </m:r>
                        <m:r>
                          <a:rPr lang="en-US" altLang="zh-CN" sz="2400" i="1">
                            <a:latin typeface="DejaVu Math TeX Gyre" panose="02000503000000000000" charset="0"/>
                            <a:cs typeface="DejaVu Math TeX Gyre" panose="02000503000000000000" charset="0"/>
                          </a:rPr>
                          <m:t>出现的次数</m:t>
                        </m:r>
                      </m:num>
                      <m:den>
                        <m:r>
                          <a:rPr lang="en-US" altLang="zh-CN" sz="2400" i="1">
                            <a:latin typeface="DejaVu Math TeX Gyre" panose="02000503000000000000" charset="0"/>
                            <a:cs typeface="DejaVu Math TeX Gyre" panose="02000503000000000000" charset="0"/>
                          </a:rPr>
                          <m:t>样本容量</m:t>
                        </m:r>
                      </m:den>
                    </m:f>
                  </m:oMath>
                </a14:m>
                <a:endParaRPr lang="en-US" altLang="zh-CN" sz="2400" i="1">
                  <a:latin typeface="DejaVu Math TeX Gyre" panose="02000503000000000000" charset="0"/>
                  <a:cs typeface="DejaVu Math TeX Gyre" panose="02000503000000000000" charset="0"/>
                </a:endParaRPr>
              </a:p>
              <a:p>
                <a:pPr algn="l"/>
                <a:endParaRPr lang="en-US" altLang="zh-CN" sz="2400" i="1">
                  <a:latin typeface="DejaVu Math TeX Gyre" panose="02000503000000000000" charset="0"/>
                  <a:cs typeface="DejaVu Math TeX Gyre" panose="02000503000000000000" charset="0"/>
                </a:endParaRPr>
              </a:p>
              <a:p>
                <a:pPr algn="l"/>
                <a:r>
                  <a:rPr lang="en-US" altLang="zh-CN"/>
                  <a:t>      </a:t>
                </a:r>
                <a:r>
                  <a:rPr lang="zh-CN" altLang="en-US"/>
                  <a:t>那么</a:t>
                </a:r>
                <a:r>
                  <a:rPr lang="en-US" altLang="zh-CN"/>
                  <a:t>, </a:t>
                </a:r>
                <a:r>
                  <a:rPr lang="zh-CN" altLang="en-US"/>
                  <a:t>设一共抽了</a:t>
                </a:r>
                <a:r>
                  <a:rPr lang="en-US" altLang="zh-CN"/>
                  <a:t>x</a:t>
                </a:r>
                <a:r>
                  <a:rPr lang="zh-CN" altLang="en-US"/>
                  <a:t>次</a:t>
                </a:r>
                <a:r>
                  <a:rPr lang="en-US" altLang="zh-CN"/>
                  <a:t>,</a:t>
                </a:r>
                <a:r>
                  <a:rPr lang="zh-CN" altLang="en-US"/>
                  <a:t>则</a:t>
                </a:r>
                <a:r>
                  <a:rPr lang="en-US" altLang="zh-CN"/>
                  <a:t>S</a:t>
                </a:r>
                <a:r>
                  <a:rPr lang="zh-CN" altLang="en-US"/>
                  <a:t>级女武神的出货</a:t>
                </a:r>
                <a:r>
                  <a:rPr lang="en-US" altLang="zh-CN"/>
                  <a:t>(</a:t>
                </a:r>
                <a:r>
                  <a:rPr lang="zh-CN" altLang="en-US"/>
                  <a:t>事件</a:t>
                </a:r>
                <a:r>
                  <a:rPr lang="en-US" altLang="zh-CN"/>
                  <a:t>N)</a:t>
                </a:r>
                <a:r>
                  <a:rPr lang="zh-CN" altLang="en-US"/>
                  <a:t>的概率可以表示为</a:t>
                </a:r>
                <a:r>
                  <a:rPr lang="en-US" altLang="zh-CN"/>
                  <a:t>:</a:t>
                </a:r>
                <a:endParaRPr lang="en-US" altLang="zh-CN"/>
              </a:p>
              <a:p>
                <a:pPr algn="l"/>
                <a:endParaRPr lang="en-US" altLang="zh-CN"/>
              </a:p>
              <a:p>
                <a:pPr algn="ctr"/>
                <a:r>
                  <a:rPr lang="en-US" altLang="zh-CN" sz="2400"/>
                  <a:t>P(N) = </a:t>
                </a:r>
                <a14:m>
                  <m:oMath xmlns:m="http://schemas.openxmlformats.org/officeDocument/2006/math">
                    <m:f>
                      <m:fPr>
                        <m:ctrlPr>
                          <a:rPr lang="en-US" altLang="zh-CN" sz="2400" i="1">
                            <a:latin typeface="DejaVu Math TeX Gyre" panose="02000503000000000000" charset="0"/>
                            <a:cs typeface="DejaVu Math TeX Gyre" panose="02000503000000000000" charset="0"/>
                          </a:rPr>
                        </m:ctrlPr>
                      </m:fPr>
                      <m:num>
                        <m:r>
                          <a:rPr lang="en-US" altLang="zh-CN" sz="2400" i="1">
                            <a:latin typeface="DejaVu Math TeX Gyre" panose="02000503000000000000" charset="0"/>
                            <a:cs typeface="DejaVu Math TeX Gyre" panose="02000503000000000000" charset="0"/>
                          </a:rPr>
                          <m:t>事件</m:t>
                        </m:r>
                        <m:r>
                          <a:rPr lang="en-US" altLang="zh-CN" sz="2400" i="1">
                            <a:latin typeface="DejaVu Math TeX Gyre" panose="02000503000000000000" charset="0"/>
                            <a:cs typeface="DejaVu Math TeX Gyre" panose="02000503000000000000" charset="0"/>
                          </a:rPr>
                          <m:t>𝑁</m:t>
                        </m:r>
                        <m:r>
                          <a:rPr lang="en-US" altLang="zh-CN" sz="2400" i="1">
                            <a:latin typeface="DejaVu Math TeX Gyre" panose="02000503000000000000" charset="0"/>
                            <a:cs typeface="DejaVu Math TeX Gyre" panose="02000503000000000000" charset="0"/>
                          </a:rPr>
                          <m:t>出现的次数(</m:t>
                        </m:r>
                        <m:r>
                          <a:rPr lang="en-US" altLang="zh-CN" sz="2400" i="1">
                            <a:latin typeface="DejaVu Math TeX Gyre" panose="02000503000000000000" charset="0"/>
                            <a:cs typeface="DejaVu Math TeX Gyre" panose="02000503000000000000" charset="0"/>
                          </a:rPr>
                          <m:t>𝑀</m:t>
                        </m:r>
                        <m:r>
                          <a:rPr lang="en-US" altLang="zh-CN" sz="2400" i="1">
                            <a:latin typeface="DejaVu Math TeX Gyre" panose="02000503000000000000" charset="0"/>
                            <a:cs typeface="DejaVu Math TeX Gyre" panose="02000503000000000000" charset="0"/>
                          </a:rPr>
                          <m:t>)</m:t>
                        </m:r>
                      </m:num>
                      <m:den>
                        <m:r>
                          <a:rPr lang="en-US" altLang="zh-CN" sz="2400" i="1">
                            <a:latin typeface="DejaVu Math TeX Gyre" panose="02000503000000000000" charset="0"/>
                            <a:cs typeface="DejaVu Math TeX Gyre" panose="02000503000000000000" charset="0"/>
                          </a:rPr>
                          <m:t>𝑥</m:t>
                        </m:r>
                      </m:den>
                    </m:f>
                    <m:r>
                      <a:rPr lang="en-US" altLang="zh-CN" sz="2400" i="1">
                        <a:latin typeface="DejaVu Math TeX Gyre" panose="02000503000000000000" charset="0"/>
                        <a:cs typeface="DejaVu Math TeX Gyre" panose="02000503000000000000" charset="0"/>
                      </a:rPr>
                      <m:t>=</m:t>
                    </m:r>
                    <m:f>
                      <m:fPr>
                        <m:ctrlPr>
                          <a:rPr lang="en-US" altLang="zh-CN" sz="2400" i="1">
                            <a:latin typeface="DejaVu Math TeX Gyre" panose="02000503000000000000" charset="0"/>
                            <a:cs typeface="DejaVu Math TeX Gyre" panose="02000503000000000000" charset="0"/>
                          </a:rPr>
                        </m:ctrlPr>
                      </m:fPr>
                      <m:num>
                        <m:r>
                          <a:rPr lang="en-US" altLang="zh-CN" sz="2400" i="1">
                            <a:latin typeface="DejaVu Math TeX Gyre" panose="02000503000000000000" charset="0"/>
                            <a:cs typeface="DejaVu Math TeX Gyre" panose="02000503000000000000" charset="0"/>
                          </a:rPr>
                          <m:t>𝑀</m:t>
                        </m:r>
                        <m:r>
                          <a:rPr lang="en-US" altLang="zh-CN" sz="2400" i="1">
                            <a:latin typeface="DejaVu Math TeX Gyre" panose="02000503000000000000" charset="0"/>
                            <a:cs typeface="DejaVu Math TeX Gyre" panose="02000503000000000000" charset="0"/>
                          </a:rPr>
                          <m:t>(未保底时)+</m:t>
                        </m:r>
                        <m:r>
                          <a:rPr lang="en-US" altLang="zh-CN" sz="2400" i="1">
                            <a:latin typeface="DejaVu Math TeX Gyre" panose="02000503000000000000" charset="0"/>
                            <a:cs typeface="DejaVu Math TeX Gyre" panose="02000503000000000000" charset="0"/>
                          </a:rPr>
                          <m:t>𝑀</m:t>
                        </m:r>
                        <m:r>
                          <a:rPr lang="en-US" altLang="zh-CN" sz="2400" i="1">
                            <a:latin typeface="DejaVu Math TeX Gyre" panose="02000503000000000000" charset="0"/>
                            <a:cs typeface="DejaVu Math TeX Gyre" panose="02000503000000000000" charset="0"/>
                          </a:rPr>
                          <m:t>(保底时)</m:t>
                        </m:r>
                      </m:num>
                      <m:den>
                        <m:r>
                          <a:rPr lang="en-US" altLang="zh-CN" sz="2400" i="1">
                            <a:latin typeface="DejaVu Math TeX Gyre" panose="02000503000000000000" charset="0"/>
                            <a:cs typeface="DejaVu Math TeX Gyre" panose="02000503000000000000" charset="0"/>
                          </a:rPr>
                          <m:t>𝑥</m:t>
                        </m:r>
                      </m:den>
                    </m:f>
                  </m:oMath>
                </a14:m>
                <a:endParaRPr lang="en-US" altLang="zh-CN"/>
              </a:p>
              <a:p>
                <a:pPr algn="l"/>
                <a:endParaRPr lang="en-US" altLang="zh-CN"/>
              </a:p>
              <a:p>
                <a:pPr algn="l"/>
                <a:r>
                  <a:rPr lang="en-US" altLang="zh-CN"/>
                  <a:t>       </a:t>
                </a:r>
                <a:r>
                  <a:rPr lang="zh-CN" altLang="en-US"/>
                  <a:t>所以</a:t>
                </a:r>
                <a:r>
                  <a:rPr lang="en-US" altLang="zh-CN"/>
                  <a:t>, </a:t>
                </a:r>
                <a:r>
                  <a:rPr lang="zh-CN" altLang="en-US"/>
                  <a:t>当你以含保底的概率去做无保底随机实验时，得到的结果里就已经含保底获得的结果。</a:t>
                </a:r>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1464310" y="1590040"/>
                <a:ext cx="8500110" cy="3555365"/>
              </a:xfrm>
              <a:prstGeom prst="rect">
                <a:avLst/>
              </a:prstGeom>
              <a:blipFill rotWithShape="1">
                <a:blip r:embed="rId1"/>
                <a:stretch>
                  <a:fillRect/>
                </a:stretch>
              </a:blipFill>
            </p:spPr>
            <p:txBody>
              <a:bodyPr/>
              <a:lstStyle/>
              <a:p>
                <a:r>
                  <a:rPr lang="zh-CN" altLang="en-US">
                    <a:noFill/>
                  </a:rPr>
                  <a:t> </a:t>
                </a:r>
              </a:p>
            </p:txBody>
          </p:sp>
        </mc:Fallback>
      </mc:AlternateContent>
      <p:sp>
        <p:nvSpPr>
          <p:cNvPr id="2" name="文本框 1"/>
          <p:cNvSpPr txBox="1"/>
          <p:nvPr/>
        </p:nvSpPr>
        <p:spPr>
          <a:xfrm>
            <a:off x="160655" y="300990"/>
            <a:ext cx="718693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940" y="884625"/>
            <a:ext cx="10969200" cy="705600"/>
          </a:xfrm>
        </p:spPr>
        <p:txBody>
          <a:bodyPr/>
          <a:lstStyle/>
          <a:p>
            <a:r>
              <a:rPr lang="zh-CN" altLang="en-US" sz="2400"/>
              <a:t>制作模拟程序</a:t>
            </a:r>
            <a:endParaRPr lang="en-US" altLang="zh-CN" sz="2400"/>
          </a:p>
        </p:txBody>
      </p:sp>
      <p:sp>
        <p:nvSpPr>
          <p:cNvPr id="2" name="文本框 1"/>
          <p:cNvSpPr txBox="1"/>
          <p:nvPr/>
        </p:nvSpPr>
        <p:spPr>
          <a:xfrm>
            <a:off x="160655" y="300990"/>
            <a:ext cx="718693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4" name="文本框 3"/>
          <p:cNvSpPr txBox="1"/>
          <p:nvPr/>
        </p:nvSpPr>
        <p:spPr>
          <a:xfrm>
            <a:off x="1464310" y="1590040"/>
            <a:ext cx="8500110" cy="645160"/>
          </a:xfrm>
          <a:prstGeom prst="rect">
            <a:avLst/>
          </a:prstGeom>
          <a:noFill/>
        </p:spPr>
        <p:txBody>
          <a:bodyPr wrap="square" rtlCol="0" anchor="t" anchorCtr="0">
            <a:spAutoFit/>
          </a:bodyPr>
          <a:lstStyle/>
          <a:p>
            <a:pPr algn="l"/>
            <a:r>
              <a:rPr lang="en-US" altLang="zh-CN"/>
              <a:t>      </a:t>
            </a:r>
            <a:r>
              <a:rPr lang="zh-CN" altLang="en-US"/>
              <a:t>根据前面的分析</a:t>
            </a:r>
            <a:r>
              <a:rPr lang="en-US" altLang="zh-CN"/>
              <a:t>, </a:t>
            </a:r>
            <a:r>
              <a:rPr lang="zh-CN" altLang="en-US"/>
              <a:t>我们可以设计一个计算机模拟程序来进行随机实验并获取结果，流程如下：</a:t>
            </a:r>
            <a:endParaRPr lang="zh-CN" altLang="en-US"/>
          </a:p>
        </p:txBody>
      </p:sp>
      <p:pic>
        <p:nvPicPr>
          <p:cNvPr id="3" name="ECB019B1-382A-4266-B25C-5B523AA43C14-4" descr="wpp"/>
          <p:cNvPicPr>
            <a:picLocks noChangeAspect="1"/>
          </p:cNvPicPr>
          <p:nvPr/>
        </p:nvPicPr>
        <p:blipFill>
          <a:blip r:embed="rId1" cstate="print"/>
          <a:stretch>
            <a:fillRect/>
          </a:stretch>
        </p:blipFill>
        <p:spPr>
          <a:xfrm>
            <a:off x="2981325" y="1989455"/>
            <a:ext cx="5466080" cy="502983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594487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 </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a:latin typeface="+mn-ea"/>
              </a:rPr>
              <a:t>      </a:t>
            </a:r>
            <a:r>
              <a:rPr lang="zh-CN" altLang="en-US" sz="2400" b="1">
                <a:latin typeface="+mn-ea"/>
              </a:rPr>
              <a:t>根据程序模拟结果，我们</a:t>
            </a:r>
            <a:r>
              <a:rPr lang="zh-CN" altLang="en-US" sz="2400" b="1"/>
              <a:t>获得以下数据</a:t>
            </a:r>
            <a:r>
              <a:rPr lang="en-US" altLang="zh-CN" sz="2400" b="1"/>
              <a:t>: </a:t>
            </a:r>
            <a:endParaRPr lang="en-US" altLang="zh-CN" sz="2400" b="1"/>
          </a:p>
        </p:txBody>
      </p:sp>
      <mc:AlternateContent xmlns:mc="http://schemas.openxmlformats.org/markup-compatibility/2006">
        <mc:Choice xmlns:a14="http://schemas.microsoft.com/office/drawing/2010/main" Requires="a14">
          <p:sp>
            <p:nvSpPr>
              <p:cNvPr id="14" name="文本框 13"/>
              <p:cNvSpPr txBox="1"/>
              <p:nvPr/>
            </p:nvSpPr>
            <p:spPr>
              <a:xfrm>
                <a:off x="8418195" y="735330"/>
                <a:ext cx="3773805" cy="1038860"/>
              </a:xfrm>
              <a:prstGeom prst="rect">
                <a:avLst/>
              </a:prstGeom>
              <a:noFill/>
            </p:spPr>
            <p:txBody>
              <a:bodyPr wrap="square" rtlCol="0">
                <a:spAutoFit/>
              </a:bodyPr>
              <a:p>
                <a:pPr algn="l"/>
                <a:r>
                  <a:rPr lang="zh-CN" altLang="en-US" sz="10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1000">
                    <a:latin typeface="微软雅黑" panose="020B0503020204020204" charset="-122"/>
                    <a:ea typeface="微软雅黑" panose="020B0503020204020204" charset="-122"/>
                    <a:cs typeface="DejaVu Math TeX Gyre" panose="02000503000000000000" charset="0"/>
                    <a:sym typeface="+mn-ea"/>
                  </a:rPr>
                  <a:t>:</a:t>
                </a:r>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r>
                  <a:rPr lang="en-US" altLang="zh-CN" sz="1000">
                    <a:latin typeface="微软雅黑" panose="020B0503020204020204" charset="-122"/>
                    <a:ea typeface="微软雅黑" panose="020B0503020204020204" charset="-122"/>
                    <a:cs typeface="DejaVu Math TeX Gyre" panose="02000503000000000000" charset="0"/>
                    <a:sym typeface="+mn-ea"/>
                  </a:rPr>
                  <a:t>P(S) = </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rPr>
                        </m:ctrlPr>
                      </m:dPr>
                      <m:e>
                        <m:eqArr>
                          <m:eqArrPr>
                            <m:ctrlPr>
                              <a:rPr lang="en-US" altLang="zh-CN" sz="1000" i="1">
                                <a:latin typeface="DejaVu Math TeX Gyre" panose="02000503000000000000" charset="0"/>
                                <a:cs typeface="DejaVu Math TeX Gyre" panose="02000503000000000000" charset="0"/>
                              </a:rPr>
                            </m:ctrlPr>
                          </m:eqArrPr>
                          <m:e>
                            <m:r>
                              <a:rPr lang="en-US" altLang="zh-CN" sz="1000" i="1">
                                <a:latin typeface="DejaVu Math TeX Gyre" panose="02000503000000000000" charset="0"/>
                                <a:cs typeface="DejaVu Math TeX Gyre" panose="02000503000000000000" charset="0"/>
                              </a:rPr>
                              <m:t>0</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015</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100</m:t>
                            </m:r>
                          </m:e>
                          <m:e>
                            <m:r>
                              <a:rPr lang="en-US" altLang="zh-CN" sz="1000" i="1">
                                <a:latin typeface="DejaVu Math TeX Gyre" panose="02000503000000000000" charset="0"/>
                                <a:cs typeface="DejaVu Math TeX Gyre" panose="02000503000000000000" charset="0"/>
                              </a:rPr>
                              <m:t>1</m:t>
                            </m:r>
                            <m:r>
                              <a:rPr lang="en-US" altLang="zh-CN" sz="1000" i="1">
                                <a:latin typeface="DejaVu Math TeX Gyre" panose="02000503000000000000" charset="0"/>
                                <a:cs typeface="DejaVu Math TeX Gyre" panose="02000503000000000000" charset="0"/>
                              </a:rPr>
                              <m:t>, </m:t>
                            </m:r>
                            <m:r>
                              <a:rPr lang="en-US" altLang="zh-CN" sz="1000" i="1">
                                <a:latin typeface="DejaVu Math TeX Gyre" panose="02000503000000000000" charset="0"/>
                                <a:cs typeface="DejaVu Math TeX Gyre" panose="02000503000000000000" charset="0"/>
                              </a:rPr>
                              <m:t>𝑥</m:t>
                            </m:r>
                            <m:r>
                              <a:rPr lang="en-US" altLang="zh-CN" sz="1000" i="1">
                                <a:latin typeface="DejaVu Math TeX Gyre" panose="02000503000000000000" charset="0"/>
                                <a:cs typeface="DejaVu Math TeX Gyre" panose="02000503000000000000" charset="0"/>
                              </a:rPr>
                              <m:t>=</m:t>
                            </m:r>
                            <m:r>
                              <a:rPr lang="en-US" altLang="zh-CN" sz="1000" i="1">
                                <a:latin typeface="DejaVu Math TeX Gyre" panose="02000503000000000000" charset="0"/>
                                <a:cs typeface="DejaVu Math TeX Gyre" panose="02000503000000000000" charset="0"/>
                              </a:rPr>
                              <m:t>100</m:t>
                            </m:r>
                          </m:e>
                        </m:eqArr>
                      </m:e>
                    </m:d>
                  </m:oMath>
                </a14:m>
                <a:endParaRPr lang="zh-CN" altLang="en-US" sz="1000">
                  <a:latin typeface="微软雅黑" panose="020B0503020204020204" charset="-122"/>
                  <a:ea typeface="微软雅黑" panose="020B0503020204020204" charset="-122"/>
                  <a:cs typeface="DejaVu Math TeX Gyre" panose="02000503000000000000" charset="0"/>
                  <a:sym typeface="+mn-ea"/>
                </a:endParaRPr>
              </a:p>
              <a:p>
                <a:pPr algn="l"/>
                <a:r>
                  <a:rPr lang="en-US" altLang="zh-CN" sz="1000">
                    <a:latin typeface="微软雅黑" panose="020B0503020204020204" charset="-122"/>
                    <a:ea typeface="微软雅黑" panose="020B0503020204020204" charset="-122"/>
                    <a:cs typeface="DejaVu Math TeX Gyre" panose="02000503000000000000" charset="0"/>
                    <a:sym typeface="+mn-ea"/>
                  </a:rPr>
                  <a:t>P(A) = </a:t>
                </a:r>
                <a14:m>
                  <m:oMath xmlns:m="http://schemas.openxmlformats.org/officeDocument/2006/math">
                    <m:d>
                      <m:dPr>
                        <m:begChr m:val="{"/>
                        <m:endChr m:val=""/>
                        <m:ctrlPr>
                          <a:rPr lang="en-US" altLang="zh-CN" sz="1000" i="1">
                            <a:latin typeface="DejaVu Math TeX Gyre" panose="02000503000000000000" charset="0"/>
                            <a:ea typeface="微软雅黑" panose="020B0503020204020204" charset="-122"/>
                            <a:cs typeface="DejaVu Math TeX Gyre" panose="02000503000000000000" charset="0"/>
                            <a:sym typeface="+mn-ea"/>
                          </a:rPr>
                        </m:ctrlPr>
                      </m:dPr>
                      <m:e>
                        <m:eqArr>
                          <m:eqArrPr>
                            <m:ctrlPr>
                              <a:rPr lang="en-US" altLang="zh-CN" sz="1000" i="1">
                                <a:latin typeface="DejaVu Math TeX Gyre" panose="02000503000000000000" charset="0"/>
                                <a:ea typeface="微软雅黑" panose="020B0503020204020204" charset="-122"/>
                                <a:cs typeface="DejaVu Math TeX Gyre" panose="02000503000000000000" charset="0"/>
                                <a:sym typeface="+mn-ea"/>
                              </a:rPr>
                            </m:ctrlPr>
                          </m:eqArrPr>
                          <m:e>
                            <m:r>
                              <a:rPr lang="en-US" altLang="zh-CN" sz="1000" i="1">
                                <a:latin typeface="DejaVu Math TeX Gyre" panose="02000503000000000000" charset="0"/>
                                <a:ea typeface="微软雅黑" panose="020B0503020204020204" charset="-122"/>
                                <a:cs typeface="DejaVu Math TeX Gyre" panose="02000503000000000000" charset="0"/>
                                <a:sym typeface="+mn-ea"/>
                              </a:rPr>
                              <m:t>0</m:t>
                            </m:r>
                            <m:r>
                              <a:rPr lang="en-US" altLang="zh-CN" sz="1000" i="1">
                                <a:latin typeface="DejaVu Math TeX Gyre" panose="02000503000000000000" charset="0"/>
                                <a:ea typeface="微软雅黑" panose="020B0503020204020204" charset="-122"/>
                                <a:cs typeface="DejaVu Math TeX Gyre" panose="02000503000000000000" charset="0"/>
                                <a:sym typeface="+mn-ea"/>
                              </a:rPr>
                              <m:t>.</m:t>
                            </m:r>
                            <m:r>
                              <a:rPr lang="en-US" altLang="zh-CN" sz="1000" i="1">
                                <a:latin typeface="DejaVu Math TeX Gyre" panose="02000503000000000000" charset="0"/>
                                <a:ea typeface="微软雅黑" panose="020B0503020204020204" charset="-122"/>
                                <a:cs typeface="DejaVu Math TeX Gyre" panose="02000503000000000000" charset="0"/>
                                <a:sym typeface="+mn-ea"/>
                              </a:rPr>
                              <m:t>135</m:t>
                            </m:r>
                            <m:r>
                              <a:rPr lang="en-US" altLang="zh-CN" sz="1000" i="1">
                                <a:latin typeface="DejaVu Math TeX Gyre" panose="02000503000000000000" charset="0"/>
                                <a:ea typeface="微软雅黑" panose="020B0503020204020204" charset="-122"/>
                                <a:cs typeface="DejaVu Math TeX Gyre" panose="02000503000000000000" charset="0"/>
                                <a:sym typeface="+mn-ea"/>
                              </a:rPr>
                              <m:t>, </m:t>
                            </m:r>
                            <m:r>
                              <a:rPr lang="en-US" altLang="zh-CN" sz="1000" i="1">
                                <a:latin typeface="DejaVu Math TeX Gyre" panose="02000503000000000000" charset="0"/>
                                <a:ea typeface="微软雅黑" panose="020B0503020204020204" charset="-122"/>
                                <a:cs typeface="DejaVu Math TeX Gyre" panose="02000503000000000000" charset="0"/>
                                <a:sym typeface="+mn-ea"/>
                              </a:rPr>
                              <m:t>𝑥</m:t>
                            </m:r>
                            <m:r>
                              <a:rPr lang="en-US" altLang="zh-CN" sz="1000" i="1">
                                <a:latin typeface="DejaVu Math TeX Gyre" panose="02000503000000000000" charset="0"/>
                                <a:ea typeface="微软雅黑" panose="020B0503020204020204" charset="-122"/>
                                <a:cs typeface="DejaVu Math TeX Gyre" panose="02000503000000000000" charset="0"/>
                                <a:sym typeface="+mn-ea"/>
                              </a:rPr>
                              <m:t>∈{</m:t>
                            </m:r>
                            <m:r>
                              <a:rPr lang="en-US" altLang="zh-CN" sz="1000" i="1">
                                <a:latin typeface="DejaVu Math TeX Gyre" panose="02000503000000000000" charset="0"/>
                                <a:ea typeface="微软雅黑" panose="020B0503020204020204" charset="-122"/>
                                <a:cs typeface="DejaVu Math TeX Gyre" panose="02000503000000000000" charset="0"/>
                                <a:sym typeface="+mn-ea"/>
                              </a:rPr>
                              <m:t>𝑚</m:t>
                            </m:r>
                            <m:r>
                              <a:rPr lang="en-US" altLang="zh-CN" sz="1000" i="1">
                                <a:latin typeface="DejaVu Math TeX Gyre" panose="02000503000000000000" charset="0"/>
                                <a:ea typeface="微软雅黑" panose="020B0503020204020204" charset="-122"/>
                                <a:cs typeface="DejaVu Math TeX Gyre" panose="02000503000000000000" charset="0"/>
                                <a:sym typeface="+mn-ea"/>
                              </a:rPr>
                              <m:t>, </m:t>
                            </m:r>
                            <m:f>
                              <m:fPr>
                                <m:ctrlPr>
                                  <a:rPr lang="en-US" altLang="zh-CN" sz="1000" i="1">
                                    <a:latin typeface="DejaVu Math TeX Gyre" panose="02000503000000000000" charset="0"/>
                                    <a:ea typeface="微软雅黑" panose="020B0503020204020204" charset="-122"/>
                                    <a:cs typeface="DejaVu Math TeX Gyre" panose="02000503000000000000" charset="0"/>
                                    <a:sym typeface="+mn-ea"/>
                                  </a:rPr>
                                </m:ctrlPr>
                              </m:fPr>
                              <m:num>
                                <m:r>
                                  <a:rPr lang="en-US" altLang="zh-CN" sz="1000" i="1">
                                    <a:latin typeface="DejaVu Math TeX Gyre" panose="02000503000000000000" charset="0"/>
                                    <a:ea typeface="微软雅黑" panose="020B0503020204020204" charset="-122"/>
                                    <a:cs typeface="DejaVu Math TeX Gyre" panose="02000503000000000000" charset="0"/>
                                    <a:sym typeface="+mn-ea"/>
                                  </a:rPr>
                                  <m:t>𝑚</m:t>
                                </m:r>
                              </m:num>
                              <m:den>
                                <m:r>
                                  <a:rPr lang="en-US" altLang="zh-CN" sz="1000" i="1">
                                    <a:latin typeface="DejaVu Math TeX Gyre" panose="02000503000000000000" charset="0"/>
                                    <a:ea typeface="微软雅黑" panose="020B0503020204020204" charset="-122"/>
                                    <a:cs typeface="DejaVu Math TeX Gyre" panose="02000503000000000000" charset="0"/>
                                    <a:sym typeface="+mn-ea"/>
                                  </a:rPr>
                                  <m:t>10</m:t>
                                </m:r>
                              </m:den>
                            </m:f>
                            <m:r>
                              <a:rPr lang="en-US" altLang="zh-CN" sz="1000" i="1">
                                <a:latin typeface="DejaVu Math TeX Gyre" panose="02000503000000000000" charset="0"/>
                                <a:ea typeface="微软雅黑" panose="020B0503020204020204" charset="-122"/>
                                <a:cs typeface="DejaVu Math TeX Gyre" panose="02000503000000000000" charset="0"/>
                                <a:sym typeface="+mn-ea"/>
                              </a:rPr>
                              <m:t>∈</m:t>
                            </m:r>
                            <m:r>
                              <a:rPr lang="en-US" altLang="zh-CN" sz="1000" i="1">
                                <a:latin typeface="DejaVu Math TeX Gyre" panose="02000503000000000000" charset="0"/>
                                <a:ea typeface="微软雅黑" panose="020B0503020204020204" charset="-122"/>
                                <a:cs typeface="DejaVu Math TeX Gyre" panose="02000503000000000000" charset="0"/>
                                <a:sym typeface="+mn-ea"/>
                              </a:rPr>
                              <m:t>𝑁</m:t>
                            </m:r>
                            <m:r>
                              <a:rPr lang="en-US" altLang="zh-CN" sz="1000" i="1">
                                <a:latin typeface="DejaVu Math TeX Gyre" panose="02000503000000000000" charset="0"/>
                                <a:ea typeface="微软雅黑" panose="020B0503020204020204" charset="-122"/>
                                <a:cs typeface="DejaVu Math TeX Gyre" panose="02000503000000000000" charset="0"/>
                                <a:sym typeface="+mn-ea"/>
                              </a:rPr>
                              <m:t>}</m:t>
                            </m:r>
                          </m:e>
                          <m:e>
                            <m:r>
                              <a:rPr lang="en-US" altLang="zh-CN" sz="1000" i="1">
                                <a:latin typeface="DejaVu Math TeX Gyre" panose="02000503000000000000" charset="0"/>
                                <a:ea typeface="微软雅黑" panose="020B0503020204020204" charset="-122"/>
                                <a:cs typeface="DejaVu Math TeX Gyre" panose="02000503000000000000" charset="0"/>
                                <a:sym typeface="+mn-ea"/>
                              </a:rPr>
                              <m:t>0</m:t>
                            </m:r>
                            <m:r>
                              <a:rPr lang="en-US" altLang="zh-CN" sz="1000" i="1">
                                <a:latin typeface="DejaVu Math TeX Gyre" panose="02000503000000000000" charset="0"/>
                                <a:ea typeface="微软雅黑" panose="020B0503020204020204" charset="-122"/>
                                <a:cs typeface="DejaVu Math TeX Gyre" panose="02000503000000000000" charset="0"/>
                                <a:sym typeface="+mn-ea"/>
                              </a:rPr>
                              <m:t>, </m:t>
                            </m:r>
                            <m:r>
                              <a:rPr lang="en-US" altLang="zh-CN" sz="1000" i="1">
                                <a:latin typeface="DejaVu Math TeX Gyre" panose="02000503000000000000" charset="0"/>
                                <a:ea typeface="微软雅黑" panose="020B0503020204020204" charset="-122"/>
                                <a:cs typeface="DejaVu Math TeX Gyre" panose="02000503000000000000" charset="0"/>
                                <a:sym typeface="+mn-ea"/>
                              </a:rPr>
                              <m:t>𝑥</m:t>
                            </m:r>
                            <m:r>
                              <a:rPr lang="en-US" altLang="zh-CN" sz="1000" i="1">
                                <a:latin typeface="DejaVu Math TeX Gyre" panose="02000503000000000000" charset="0"/>
                                <a:ea typeface="微软雅黑" panose="020B0503020204020204" charset="-122"/>
                                <a:cs typeface="DejaVu Math TeX Gyre" panose="02000503000000000000" charset="0"/>
                                <a:sym typeface="+mn-ea"/>
                              </a:rPr>
                              <m:t>=</m:t>
                            </m:r>
                            <m:r>
                              <a:rPr lang="en-US" altLang="zh-CN" sz="1000" i="1">
                                <a:latin typeface="DejaVu Math TeX Gyre" panose="02000503000000000000" charset="0"/>
                                <a:ea typeface="微软雅黑" panose="020B0503020204020204" charset="-122"/>
                                <a:cs typeface="DejaVu Math TeX Gyre" panose="02000503000000000000" charset="0"/>
                                <a:sym typeface="+mn-ea"/>
                              </a:rPr>
                              <m:t>90</m:t>
                            </m:r>
                          </m:e>
                        </m:eqArr>
                      </m:e>
                    </m:d>
                  </m:oMath>
                </a14:m>
                <a:endParaRPr lang="en-US" altLang="zh-CN" sz="1000">
                  <a:latin typeface="微软雅黑" panose="020B0503020204020204" charset="-122"/>
                  <a:ea typeface="微软雅黑" panose="020B0503020204020204" charset="-122"/>
                  <a:cs typeface="DejaVu Math TeX Gyre" panose="02000503000000000000" charset="0"/>
                  <a:sym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8418195" y="735330"/>
                <a:ext cx="3773805" cy="1038860"/>
              </a:xfrm>
              <a:prstGeom prst="rect">
                <a:avLst/>
              </a:prstGeom>
              <a:blipFill rotWithShape="1">
                <a:blip r:embed="rId1"/>
                <a:stretch>
                  <a:fillRect/>
                </a:stretch>
              </a:blipFill>
            </p:spPr>
            <p:txBody>
              <a:bodyPr/>
              <a:lstStyle/>
              <a:p>
                <a:r>
                  <a:rPr lang="zh-CN" altLang="en-US">
                    <a:noFill/>
                  </a:rPr>
                  <a:t> </a:t>
                </a:r>
              </a:p>
            </p:txBody>
          </p:sp>
        </mc:Fallback>
      </mc:AlternateContent>
      <p:pic>
        <p:nvPicPr>
          <p:cNvPr id="2" name="图片 1" descr="崩坏三角色出货率折线图"/>
          <p:cNvPicPr>
            <a:picLocks noChangeAspect="1"/>
          </p:cNvPicPr>
          <p:nvPr>
            <p:custDataLst>
              <p:tags r:id="rId2"/>
            </p:custDataLst>
          </p:nvPr>
        </p:nvPicPr>
        <p:blipFill>
          <a:blip r:embed="rId3" cstate="print"/>
          <a:stretch>
            <a:fillRect/>
          </a:stretch>
        </p:blipFill>
        <p:spPr>
          <a:xfrm>
            <a:off x="-3810" y="2134870"/>
            <a:ext cx="6273800" cy="3177540"/>
          </a:xfrm>
          <a:prstGeom prst="rect">
            <a:avLst/>
          </a:prstGeom>
        </p:spPr>
      </p:pic>
      <p:pic>
        <p:nvPicPr>
          <p:cNvPr id="12" name="图片 11" descr="崩坏三角色出货率折线图2"/>
          <p:cNvPicPr>
            <a:picLocks noChangeAspect="1"/>
          </p:cNvPicPr>
          <p:nvPr/>
        </p:nvPicPr>
        <p:blipFill>
          <a:blip r:embed="rId4" cstate="print"/>
          <a:stretch>
            <a:fillRect/>
          </a:stretch>
        </p:blipFill>
        <p:spPr>
          <a:xfrm>
            <a:off x="5812155" y="2134870"/>
            <a:ext cx="6379210" cy="3177540"/>
          </a:xfrm>
          <a:prstGeom prst="rect">
            <a:avLst/>
          </a:prstGeom>
        </p:spPr>
      </p:pic>
      <p:sp>
        <p:nvSpPr>
          <p:cNvPr id="13" name="文本框 12"/>
          <p:cNvSpPr txBox="1"/>
          <p:nvPr/>
        </p:nvSpPr>
        <p:spPr>
          <a:xfrm>
            <a:off x="2144395" y="2916555"/>
            <a:ext cx="1978025" cy="306705"/>
          </a:xfrm>
          <a:prstGeom prst="rect">
            <a:avLst/>
          </a:prstGeom>
          <a:noFill/>
        </p:spPr>
        <p:txBody>
          <a:bodyPr wrap="square" rtlCol="0">
            <a:spAutoFit/>
          </a:bodyPr>
          <a:lstStyle/>
          <a:p>
            <a:r>
              <a:rPr lang="zh-CN" altLang="en-US" sz="1400"/>
              <a:t>崩坏三所有角色出货率</a:t>
            </a:r>
            <a:endParaRPr lang="zh-CN" altLang="en-US" sz="1400"/>
          </a:p>
        </p:txBody>
      </p:sp>
      <p:sp>
        <p:nvSpPr>
          <p:cNvPr id="15" name="文本框 14"/>
          <p:cNvSpPr txBox="1"/>
          <p:nvPr/>
        </p:nvSpPr>
        <p:spPr>
          <a:xfrm>
            <a:off x="1857375" y="4274185"/>
            <a:ext cx="2552065" cy="306705"/>
          </a:xfrm>
          <a:prstGeom prst="rect">
            <a:avLst/>
          </a:prstGeom>
          <a:noFill/>
        </p:spPr>
        <p:txBody>
          <a:bodyPr wrap="square" rtlCol="0">
            <a:spAutoFit/>
          </a:bodyPr>
          <a:lstStyle/>
          <a:p>
            <a:r>
              <a:rPr lang="zh-CN" altLang="en-US" sz="1400"/>
              <a:t>崩坏三</a:t>
            </a:r>
            <a:r>
              <a:rPr lang="en-US" altLang="zh-CN" sz="1400"/>
              <a:t>S</a:t>
            </a:r>
            <a:r>
              <a:rPr lang="zh-CN" altLang="en-US" sz="1400"/>
              <a:t>级角色出货所用抽数</a:t>
            </a:r>
            <a:endParaRPr lang="zh-CN" altLang="en-US" sz="1400"/>
          </a:p>
        </p:txBody>
      </p:sp>
      <p:sp>
        <p:nvSpPr>
          <p:cNvPr id="16" name="文本框 15"/>
          <p:cNvSpPr txBox="1"/>
          <p:nvPr/>
        </p:nvSpPr>
        <p:spPr>
          <a:xfrm>
            <a:off x="7726045" y="4274185"/>
            <a:ext cx="2552065" cy="306705"/>
          </a:xfrm>
          <a:prstGeom prst="rect">
            <a:avLst/>
          </a:prstGeom>
          <a:noFill/>
        </p:spPr>
        <p:txBody>
          <a:bodyPr wrap="square" rtlCol="0">
            <a:spAutoFit/>
          </a:bodyPr>
          <a:lstStyle/>
          <a:p>
            <a:r>
              <a:rPr lang="zh-CN" altLang="en-US" sz="1400"/>
              <a:t>崩坏三</a:t>
            </a:r>
            <a:r>
              <a:rPr lang="en-US" altLang="zh-CN" sz="1400"/>
              <a:t>S</a:t>
            </a:r>
            <a:r>
              <a:rPr lang="zh-CN" altLang="en-US" sz="1400"/>
              <a:t>级角色出货所用抽数</a:t>
            </a:r>
            <a:endParaRPr lang="zh-CN" altLang="en-US" sz="1400"/>
          </a:p>
        </p:txBody>
      </p:sp>
      <p:sp>
        <p:nvSpPr>
          <p:cNvPr id="17" name="文本框 16"/>
          <p:cNvSpPr txBox="1"/>
          <p:nvPr/>
        </p:nvSpPr>
        <p:spPr>
          <a:xfrm>
            <a:off x="8013065" y="2905760"/>
            <a:ext cx="1978025" cy="306705"/>
          </a:xfrm>
          <a:prstGeom prst="rect">
            <a:avLst/>
          </a:prstGeom>
          <a:noFill/>
        </p:spPr>
        <p:txBody>
          <a:bodyPr wrap="square" rtlCol="0">
            <a:spAutoFit/>
          </a:bodyPr>
          <a:lstStyle/>
          <a:p>
            <a:r>
              <a:rPr lang="zh-CN" altLang="en-US" sz="1400"/>
              <a:t>崩坏三</a:t>
            </a:r>
            <a:r>
              <a:rPr lang="en-US" altLang="zh-CN" sz="1400"/>
              <a:t>S</a:t>
            </a:r>
            <a:r>
              <a:rPr lang="zh-CN" altLang="en-US" sz="1400"/>
              <a:t>级角色出货率</a:t>
            </a:r>
            <a:endParaRPr lang="zh-CN" altLang="en-US" sz="1400"/>
          </a:p>
        </p:txBody>
      </p:sp>
      <p:sp>
        <p:nvSpPr>
          <p:cNvPr id="18" name="文本框 17"/>
          <p:cNvSpPr txBox="1"/>
          <p:nvPr/>
        </p:nvSpPr>
        <p:spPr>
          <a:xfrm>
            <a:off x="4462145" y="3785235"/>
            <a:ext cx="1172845" cy="275590"/>
          </a:xfrm>
          <a:prstGeom prst="rect">
            <a:avLst/>
          </a:prstGeom>
          <a:noFill/>
        </p:spPr>
        <p:txBody>
          <a:bodyPr wrap="square" rtlCol="0">
            <a:spAutoFit/>
          </a:bodyPr>
          <a:lstStyle/>
          <a:p>
            <a:r>
              <a:rPr lang="zh-CN" altLang="en-US" sz="1200"/>
              <a:t>保底次数</a:t>
            </a:r>
            <a:endParaRPr lang="zh-CN" altLang="en-US" sz="1200"/>
          </a:p>
        </p:txBody>
      </p:sp>
      <p:cxnSp>
        <p:nvCxnSpPr>
          <p:cNvPr id="19" name="直接箭头连接符 18"/>
          <p:cNvCxnSpPr/>
          <p:nvPr/>
        </p:nvCxnSpPr>
        <p:spPr>
          <a:xfrm flipV="1">
            <a:off x="5198110" y="3911600"/>
            <a:ext cx="218440" cy="22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270125" y="2204085"/>
            <a:ext cx="1725295" cy="306705"/>
          </a:xfrm>
          <a:prstGeom prst="rect">
            <a:avLst/>
          </a:prstGeom>
          <a:noFill/>
        </p:spPr>
        <p:txBody>
          <a:bodyPr wrap="square" rtlCol="0">
            <a:spAutoFit/>
          </a:bodyPr>
          <a:lstStyle/>
          <a:p>
            <a:pPr algn="ctr"/>
            <a:r>
              <a:rPr lang="en-US" altLang="zh-CN" sz="1400"/>
              <a:t>≥A</a:t>
            </a:r>
            <a:r>
              <a:rPr lang="zh-CN" altLang="en-US" sz="1400"/>
              <a:t>级角色</a:t>
            </a:r>
            <a:endParaRPr lang="zh-CN" altLang="en-US" sz="1400"/>
          </a:p>
        </p:txBody>
      </p:sp>
      <p:sp>
        <p:nvSpPr>
          <p:cNvPr id="21" name="文本框 20"/>
          <p:cNvSpPr txBox="1"/>
          <p:nvPr/>
        </p:nvSpPr>
        <p:spPr>
          <a:xfrm>
            <a:off x="8138795" y="2204085"/>
            <a:ext cx="1725295" cy="306705"/>
          </a:xfrm>
          <a:prstGeom prst="rect">
            <a:avLst/>
          </a:prstGeom>
          <a:noFill/>
        </p:spPr>
        <p:txBody>
          <a:bodyPr wrap="square" rtlCol="0">
            <a:spAutoFit/>
          </a:bodyPr>
          <a:lstStyle/>
          <a:p>
            <a:pPr algn="ctr"/>
            <a:r>
              <a:rPr lang="en-US" altLang="zh-CN" sz="1400"/>
              <a:t>S</a:t>
            </a:r>
            <a:r>
              <a:rPr lang="zh-CN" altLang="en-US" sz="1400"/>
              <a:t>级角色</a:t>
            </a:r>
            <a:endParaRPr lang="zh-CN" altLang="en-US" sz="140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6991985"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崩坏三抽卡研究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5262245"/>
          </a:xfrm>
          <a:prstGeom prst="rect">
            <a:avLst/>
          </a:prstGeom>
          <a:noFill/>
        </p:spPr>
        <p:txBody>
          <a:bodyPr wrap="square" rtlCol="0">
            <a:spAutoFit/>
          </a:bodyPr>
          <a:lstStyle/>
          <a:p>
            <a:r>
              <a:rPr lang="en-US" altLang="zh-CN" sz="2400" b="1">
                <a:latin typeface="+mn-ea"/>
              </a:rPr>
              <a:t>      </a:t>
            </a:r>
            <a:r>
              <a:rPr lang="zh-CN" altLang="en-US" sz="2400" b="1">
                <a:latin typeface="+mn-ea"/>
              </a:rPr>
              <a:t>说明</a:t>
            </a:r>
            <a:r>
              <a:rPr lang="en-US" altLang="zh-CN" sz="2400" b="1">
                <a:latin typeface="+mn-ea"/>
              </a:rPr>
              <a:t>: </a:t>
            </a:r>
            <a:r>
              <a:rPr lang="zh-CN" sz="2400" b="1">
                <a:latin typeface="+mn-ea"/>
              </a:rPr>
              <a:t>关于崩坏三的抽卡、概率模型的分析在互联网上很少，玩家抽卡统计数据非常稀少，无法对比得到准确的结论。所以我们得到的结论只能推测一部分情况并无法让结论和游戏非常贴近。</a:t>
            </a:r>
            <a:endParaRPr lang="zh-CN" sz="2400" b="1">
              <a:latin typeface="+mn-ea"/>
            </a:endParaRPr>
          </a:p>
          <a:p>
            <a:endParaRPr lang="en-US" altLang="zh-CN" sz="2400" b="1">
              <a:latin typeface="+mn-ea"/>
            </a:endParaRPr>
          </a:p>
          <a:p>
            <a:r>
              <a:rPr lang="en-US" altLang="zh-CN" sz="2400" b="1">
                <a:latin typeface="+mn-ea"/>
              </a:rPr>
              <a:t>      </a:t>
            </a:r>
            <a:r>
              <a:rPr lang="zh-CN" altLang="en-US" sz="2400" b="1">
                <a:latin typeface="+mn-ea"/>
              </a:rPr>
              <a:t>如果随机实验中设置了保底，设</a:t>
            </a:r>
            <a:r>
              <a:rPr lang="zh-CN" altLang="en-US" sz="2400" b="1">
                <a:latin typeface="+mn-ea"/>
                <a:sym typeface="+mn-ea"/>
              </a:rPr>
              <a:t>不含保底时</a:t>
            </a:r>
            <a:r>
              <a:rPr lang="en-US" altLang="zh-CN" sz="2400" b="1">
                <a:latin typeface="+mn-ea"/>
              </a:rPr>
              <a:t>S</a:t>
            </a:r>
            <a:r>
              <a:rPr lang="zh-CN" altLang="en-US" sz="2400" b="1">
                <a:latin typeface="+mn-ea"/>
              </a:rPr>
              <a:t>级角色单抽出货率为</a:t>
            </a:r>
            <a:r>
              <a:rPr lang="en-US" altLang="zh-CN" sz="2400" b="1">
                <a:latin typeface="+mn-ea"/>
              </a:rPr>
              <a:t>a</a:t>
            </a:r>
            <a:r>
              <a:rPr lang="zh-CN" altLang="en-US" sz="2400" b="1">
                <a:latin typeface="+mn-ea"/>
              </a:rPr>
              <a:t>，在随机实验中不断修改</a:t>
            </a:r>
            <a:r>
              <a:rPr lang="en-US" altLang="zh-CN" sz="2400" b="1">
                <a:latin typeface="+mn-ea"/>
              </a:rPr>
              <a:t>a</a:t>
            </a:r>
            <a:r>
              <a:rPr lang="zh-CN" altLang="en-US" sz="2400" b="1">
                <a:latin typeface="+mn-ea"/>
              </a:rPr>
              <a:t>的数值</a:t>
            </a:r>
            <a:r>
              <a:rPr lang="en-US" altLang="zh-CN" sz="2400" b="1">
                <a:latin typeface="+mn-ea"/>
              </a:rPr>
              <a:t>(0.00-0.015)</a:t>
            </a:r>
            <a:r>
              <a:rPr lang="zh-CN" altLang="en-US" sz="2400" b="1">
                <a:latin typeface="+mn-ea"/>
              </a:rPr>
              <a:t>，让其最终得到的</a:t>
            </a:r>
            <a:r>
              <a:rPr lang="en-US" altLang="zh-CN" sz="2400" b="1">
                <a:latin typeface="+mn-ea"/>
              </a:rPr>
              <a:t>S</a:t>
            </a:r>
            <a:r>
              <a:rPr lang="zh-CN" altLang="en-US" sz="2400" b="1">
                <a:latin typeface="+mn-ea"/>
              </a:rPr>
              <a:t>级角色出货概率为</a:t>
            </a:r>
            <a:r>
              <a:rPr lang="en-US" altLang="zh-CN" sz="2400" b="1">
                <a:latin typeface="+mn-ea"/>
              </a:rPr>
              <a:t>1.5%</a:t>
            </a:r>
            <a:r>
              <a:rPr lang="zh-CN" altLang="en-US" sz="2400" b="1">
                <a:latin typeface="+mn-ea"/>
              </a:rPr>
              <a:t>左右，经过不断试验可以得到</a:t>
            </a:r>
            <a:r>
              <a:rPr lang="en-US" altLang="zh-CN" sz="2400" b="1">
                <a:latin typeface="+mn-ea"/>
              </a:rPr>
              <a:t>a∈[0.009-0.010]</a:t>
            </a:r>
            <a:r>
              <a:rPr lang="zh-CN" altLang="en-US" sz="2400" b="1">
                <a:latin typeface="+mn-ea"/>
              </a:rPr>
              <a:t>，这个数值范围与网上抽卡模拟器所得到的</a:t>
            </a:r>
            <a:r>
              <a:rPr lang="en-US" altLang="zh-CN" sz="2400" b="1">
                <a:latin typeface="+mn-ea"/>
              </a:rPr>
              <a:t>a</a:t>
            </a:r>
            <a:r>
              <a:rPr lang="zh-CN" altLang="en-US" sz="2400" b="1">
                <a:latin typeface="+mn-ea"/>
              </a:rPr>
              <a:t>的数值比较吻合。</a:t>
            </a:r>
            <a:endParaRPr lang="zh-CN" altLang="en-US" sz="2400" b="1">
              <a:latin typeface="+mn-ea"/>
            </a:endParaRPr>
          </a:p>
          <a:p>
            <a:endParaRPr lang="zh-CN" altLang="en-US" sz="2400" b="1">
              <a:latin typeface="+mn-ea"/>
            </a:endParaRPr>
          </a:p>
          <a:p>
            <a:r>
              <a:rPr lang="zh-CN" altLang="en-US" sz="2400" b="1">
                <a:latin typeface="+mn-ea"/>
              </a:rPr>
              <a:t> </a:t>
            </a:r>
            <a:r>
              <a:rPr lang="en-US" altLang="zh-CN" sz="2400" b="1">
                <a:latin typeface="+mn-ea"/>
              </a:rPr>
              <a:t>     </a:t>
            </a:r>
            <a:r>
              <a:rPr lang="zh-CN" altLang="en-US" sz="2400" b="1">
                <a:latin typeface="+mn-ea"/>
              </a:rPr>
              <a:t>根据计算机模拟结果和少部分概率分析可以推测</a:t>
            </a:r>
            <a:r>
              <a:rPr lang="en-US" altLang="zh-CN" sz="2400" b="1">
                <a:latin typeface="+mn-ea"/>
              </a:rPr>
              <a:t>S</a:t>
            </a:r>
            <a:r>
              <a:rPr lang="zh-CN" altLang="en-US" sz="2400" b="1">
                <a:latin typeface="+mn-ea"/>
              </a:rPr>
              <a:t>级角色的出货概率不会随次数增加而增加。</a:t>
            </a:r>
            <a:endParaRPr lang="zh-CN" altLang="en-US" sz="2400" b="1">
              <a:latin typeface="+mn-ea"/>
            </a:endParaRPr>
          </a:p>
          <a:p>
            <a:endParaRPr lang="en-US" altLang="zh-CN" sz="2400" b="1">
              <a:latin typeface="+mn-ea"/>
            </a:endParaRPr>
          </a:p>
          <a:p>
            <a:r>
              <a:rPr lang="en-US" altLang="zh-CN" sz="2400" b="1">
                <a:latin typeface="+mn-ea"/>
              </a:rPr>
              <a:t>      </a:t>
            </a:r>
            <a:r>
              <a:rPr lang="zh-CN" altLang="en-US" sz="2400" b="1">
                <a:latin typeface="+mn-ea"/>
              </a:rPr>
              <a:t>根据前面的分析和模拟结果可以知道单抽出</a:t>
            </a:r>
            <a:r>
              <a:rPr lang="en-US" altLang="zh-CN" sz="2400" b="1">
                <a:latin typeface="+mn-ea"/>
              </a:rPr>
              <a:t>S(</a:t>
            </a:r>
            <a:r>
              <a:rPr lang="zh-CN" altLang="en-US" sz="2400" b="1">
                <a:latin typeface="+mn-ea"/>
              </a:rPr>
              <a:t>未保底时</a:t>
            </a:r>
            <a:r>
              <a:rPr lang="en-US" altLang="zh-CN" sz="2400" b="1">
                <a:latin typeface="+mn-ea"/>
              </a:rPr>
              <a:t>)</a:t>
            </a:r>
            <a:r>
              <a:rPr lang="zh-CN" altLang="en-US" sz="2400" b="1">
                <a:latin typeface="+mn-ea"/>
              </a:rPr>
              <a:t>的情况比较少，所以如果在和崩坏三类似的游戏抽卡的话，建议将</a:t>
            </a:r>
            <a:r>
              <a:rPr lang="zh-CN" sz="2400" b="1">
                <a:latin typeface="+mn-ea"/>
              </a:rPr>
              <a:t>保底</a:t>
            </a:r>
            <a:r>
              <a:rPr lang="zh-CN" altLang="en-US" sz="2400" b="1">
                <a:latin typeface="+mn-ea"/>
              </a:rPr>
              <a:t>所需要的游戏货币准备好。</a:t>
            </a:r>
            <a:endParaRPr lang="zh-CN" altLang="en-US" sz="2400" b="1">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标题 1"/>
          <p:cNvSpPr>
            <a:spLocks noGrp="1"/>
          </p:cNvSpPr>
          <p:nvPr>
            <p:ph type="title"/>
          </p:nvPr>
        </p:nvSpPr>
        <p:spPr/>
        <p:txBody>
          <a:bodyPr/>
          <a:lstStyle/>
          <a:p>
            <a:r>
              <a:rPr lang="en-US" altLang="en-US">
                <a:latin typeface="华光钢铁直黑 可变体 Bold" panose="02000500000000000000" charset="-122"/>
                <a:ea typeface="华光钢铁直黑 可变体 Bold" panose="02000500000000000000" charset="-122"/>
              </a:rPr>
              <a:t>关于游戏抽卡</a:t>
            </a:r>
            <a:endParaRPr lang="zh-CN" altLang="en-US">
              <a:latin typeface="华光钢铁直黑 可变体 Bold" panose="02000500000000000000" charset="-122"/>
              <a:ea typeface="华光钢铁直黑 可变体 Bold" panose="02000500000000000000" charset="-122"/>
            </a:endParaRPr>
          </a:p>
        </p:txBody>
      </p:sp>
      <p:sp>
        <p:nvSpPr>
          <p:cNvPr id="1048587" name="内容占位符 2"/>
          <p:cNvSpPr>
            <a:spLocks noGrp="1"/>
          </p:cNvSpPr>
          <p:nvPr>
            <p:ph idx="1"/>
          </p:nvPr>
        </p:nvSpPr>
        <p:spPr/>
        <p:txBody>
          <a:bodyPr/>
          <a:lstStyle/>
          <a:p>
            <a:r>
              <a:rPr lang="en-US" altLang="en-US" sz="3200"/>
              <a:t>   </a:t>
            </a:r>
            <a:r>
              <a:rPr lang="zh-CN" altLang="en-US" sz="3200"/>
              <a:t>“抽卡”是一种游戏机制，一般是指玩家通过付费的方式以一定概率获得不同的道具</a:t>
            </a:r>
            <a:r>
              <a:rPr lang="en-US" altLang="en-US" sz="3200"/>
              <a:t>，目前中国大部分国产游戏都有抽卡系统，不同种类的游戏有着不同的抽卡机制、概率模型等关键要素。</a:t>
            </a:r>
            <a:endParaRPr lang="zh-CN" altLang="en-US"/>
          </a:p>
          <a:p>
            <a:r>
              <a:rPr lang="en-US" altLang="en-US" sz="3200"/>
              <a:t>      游戏抽卡一般具备动态概率、有保底等特点，且游戏抽卡一般采用伪随机来决定抽卡结果。</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586"/>
                                        </p:tgtEl>
                                        <p:attrNameLst>
                                          <p:attrName>style.visibility</p:attrName>
                                        </p:attrNameLst>
                                      </p:cBhvr>
                                      <p:to>
                                        <p:strVal val="visible"/>
                                      </p:to>
                                    </p:set>
                                    <p:anim calcmode="lin" valueType="num">
                                      <p:cBhvr additive="base">
                                        <p:cTn id="7" dur="500" fill="hold"/>
                                        <p:tgtEl>
                                          <p:spTgt spid="1048586"/>
                                        </p:tgtEl>
                                        <p:attrNameLst>
                                          <p:attrName>ppt_x</p:attrName>
                                        </p:attrNameLst>
                                      </p:cBhvr>
                                      <p:tavLst>
                                        <p:tav tm="0">
                                          <p:val>
                                            <p:strVal val="#ppt_x"/>
                                          </p:val>
                                        </p:tav>
                                        <p:tav tm="100000">
                                          <p:val>
                                            <p:strVal val="#ppt_x"/>
                                          </p:val>
                                        </p:tav>
                                      </p:tavLst>
                                    </p:anim>
                                    <p:anim calcmode="lin" valueType="num">
                                      <p:cBhvr additive="base">
                                        <p:cTn id="8" dur="500" fill="hold"/>
                                        <p:tgtEl>
                                          <p:spTgt spid="10485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48587">
                                            <p:txEl>
                                              <p:pRg st="0" end="0"/>
                                            </p:txEl>
                                          </p:spTgt>
                                        </p:tgtEl>
                                        <p:attrNameLst>
                                          <p:attrName>style.visibility</p:attrName>
                                        </p:attrNameLst>
                                      </p:cBhvr>
                                      <p:to>
                                        <p:strVal val="visible"/>
                                      </p:to>
                                    </p:set>
                                    <p:animEffect transition="in" filter="blinds(horizontal)">
                                      <p:cBhvr>
                                        <p:cTn id="13" dur="500"/>
                                        <p:tgtEl>
                                          <p:spTgt spid="104858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48587">
                                            <p:txEl>
                                              <p:pRg st="1" end="1"/>
                                            </p:txEl>
                                          </p:spTgt>
                                        </p:tgtEl>
                                        <p:attrNameLst>
                                          <p:attrName>style.visibility</p:attrName>
                                        </p:attrNameLst>
                                      </p:cBhvr>
                                      <p:to>
                                        <p:strVal val="visible"/>
                                      </p:to>
                                    </p:set>
                                    <p:animEffect transition="in" filter="blinds(horizontal)">
                                      <p:cBhvr>
                                        <p:cTn id="18" dur="500"/>
                                        <p:tgtEl>
                                          <p:spTgt spid="10485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6" grpId="1"/>
      <p:bldP spid="1048587" grpId="0" build="p"/>
      <p:bldP spid="1048587" grpI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0" y="-635"/>
            <a:ext cx="12192000" cy="6858000"/>
          </a:xfrm>
          <a:prstGeom prst="rect">
            <a:avLst/>
          </a:prstGeom>
        </p:spPr>
      </p:pic>
      <p:sp>
        <p:nvSpPr>
          <p:cNvPr id="18" name="矩形 17"/>
          <p:cNvSpPr/>
          <p:nvPr/>
        </p:nvSpPr>
        <p:spPr>
          <a:xfrm>
            <a:off x="838835" y="303530"/>
            <a:ext cx="1654175"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l"/>
            <a:r>
              <a:rPr lang="en-US" altLang="zh-CN" sz="7200" b="1" i="1">
                <a:ln w="6600">
                  <a:noFill/>
                  <a:prstDash val="solid"/>
                </a:ln>
                <a:solidFill>
                  <a:schemeClr val="accent4">
                    <a:lumMod val="75000"/>
                  </a:schemeClr>
                </a:solidFill>
                <a:effectLst>
                  <a:outerShdw blurRad="50800" dist="38100" algn="l" rotWithShape="0">
                    <a:prstClr val="black">
                      <a:alpha val="40000"/>
                    </a:prstClr>
                  </a:outerShdw>
                  <a:reflection blurRad="6350" stA="55000" endA="300" endPos="45500" dir="5400000" sy="-100000" algn="bl" rotWithShape="0"/>
                </a:effectLst>
              </a:rPr>
              <a:t>3</a:t>
            </a:r>
            <a:r>
              <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sym typeface="+mn-ea"/>
              </a:rPr>
              <a:t>r</a:t>
            </a:r>
            <a:r>
              <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rPr>
              <a:t>d</a:t>
            </a:r>
            <a:endPar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20" name="文本框 19"/>
          <p:cNvSpPr txBox="1"/>
          <p:nvPr/>
        </p:nvSpPr>
        <p:spPr>
          <a:xfrm>
            <a:off x="838835" y="4646295"/>
            <a:ext cx="4715510" cy="2091690"/>
          </a:xfrm>
          <a:prstGeom prst="rect">
            <a:avLst/>
          </a:prstGeom>
          <a:noFill/>
        </p:spPr>
        <p:txBody>
          <a:bodyPr wrap="square" rtlCol="0">
            <a:spAutoFit/>
          </a:bodyPr>
          <a:lstStyle/>
          <a:p>
            <a:r>
              <a:rPr lang="zh-CN" altLang="en-US" sz="2800" b="1" i="1">
                <a:solidFill>
                  <a:schemeClr val="accent6">
                    <a:lumMod val="75000"/>
                  </a:schemeClr>
                </a:solidFill>
                <a:effectLst>
                  <a:glow rad="101600">
                    <a:schemeClr val="accent3">
                      <a:satMod val="175000"/>
                      <a:alpha val="40000"/>
                    </a:schemeClr>
                  </a:glow>
                </a:effectLst>
              </a:rPr>
              <a:t>研究重点</a:t>
            </a:r>
            <a:r>
              <a:rPr lang="en-US" altLang="zh-CN" sz="2800" b="1" i="1">
                <a:solidFill>
                  <a:schemeClr val="accent6">
                    <a:lumMod val="75000"/>
                  </a:schemeClr>
                </a:solidFill>
                <a:effectLst>
                  <a:glow rad="101600">
                    <a:schemeClr val="accent3">
                      <a:satMod val="175000"/>
                      <a:alpha val="40000"/>
                    </a:schemeClr>
                  </a:glow>
                </a:effectLst>
              </a:rPr>
              <a:t>:</a:t>
            </a:r>
            <a:endParaRPr lang="en-US" altLang="zh-CN" sz="2800" b="1" i="1">
              <a:solidFill>
                <a:schemeClr val="accent6">
                  <a:lumMod val="75000"/>
                </a:schemeClr>
              </a:solidFill>
              <a:effectLst>
                <a:glow rad="101600">
                  <a:schemeClr val="accent3">
                    <a:satMod val="175000"/>
                    <a:alpha val="40000"/>
                  </a:schemeClr>
                </a:glow>
              </a:effectLst>
            </a:endParaRPr>
          </a:p>
          <a:p>
            <a:endParaRPr lang="en-US" altLang="zh-CN"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1.</a:t>
            </a:r>
            <a:r>
              <a:rPr lang="zh-CN" altLang="en-US" sz="2800" b="1" i="1">
                <a:solidFill>
                  <a:schemeClr val="accent6">
                    <a:lumMod val="75000"/>
                  </a:schemeClr>
                </a:solidFill>
                <a:effectLst>
                  <a:glow rad="101600">
                    <a:schemeClr val="accent3">
                      <a:satMod val="175000"/>
                      <a:alpha val="40000"/>
                    </a:schemeClr>
                  </a:glow>
                </a:effectLst>
              </a:rPr>
              <a:t>抽卡机制</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2.</a:t>
            </a:r>
            <a:r>
              <a:rPr lang="zh-CN" altLang="en-US" sz="2800" b="1" i="1">
                <a:solidFill>
                  <a:schemeClr val="accent6">
                    <a:lumMod val="75000"/>
                  </a:schemeClr>
                </a:solidFill>
                <a:effectLst>
                  <a:glow rad="101600">
                    <a:schemeClr val="accent3">
                      <a:satMod val="175000"/>
                      <a:alpha val="40000"/>
                    </a:schemeClr>
                  </a:glow>
                </a:effectLst>
              </a:rPr>
              <a:t>概率和算法模型</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a:t>      </a:t>
            </a:r>
            <a:endParaRPr lang="zh-CN" altLang="en-US"/>
          </a:p>
        </p:txBody>
      </p:sp>
      <p:sp>
        <p:nvSpPr>
          <p:cNvPr id="21" name="文本框 20"/>
          <p:cNvSpPr txBox="1"/>
          <p:nvPr/>
        </p:nvSpPr>
        <p:spPr>
          <a:xfrm>
            <a:off x="7131685" y="0"/>
            <a:ext cx="5060315" cy="583565"/>
          </a:xfrm>
          <a:prstGeom prst="rect">
            <a:avLst/>
          </a:prstGeom>
          <a:noFill/>
        </p:spPr>
        <p:txBody>
          <a:bodyPr wrap="square" rtlCol="0">
            <a:spAutoFit/>
          </a:bodyPr>
          <a:lstStyle/>
          <a:p>
            <a:pPr algn="l"/>
            <a:r>
              <a:rPr lang="zh-CN" altLang="en-US" sz="2400" b="1" i="1">
                <a:solidFill>
                  <a:srgbClr val="42F046"/>
                </a:solidFill>
              </a:rPr>
              <a:t>特点</a:t>
            </a:r>
            <a:r>
              <a:rPr lang="en-US" altLang="zh-CN" sz="2400" b="1" i="1">
                <a:solidFill>
                  <a:srgbClr val="42F046"/>
                </a:solidFill>
              </a:rPr>
              <a:t>:</a:t>
            </a:r>
            <a:r>
              <a:rPr lang="zh-CN" altLang="en-US" sz="2400" b="1" i="1">
                <a:solidFill>
                  <a:srgbClr val="42F046"/>
                </a:solidFill>
              </a:rPr>
              <a:t>单</a:t>
            </a:r>
            <a:r>
              <a:rPr lang="zh-CN" altLang="en-US" sz="3200" b="1" i="1">
                <a:solidFill>
                  <a:srgbClr val="00B0F0"/>
                </a:solidFill>
                <a:effectLst>
                  <a:glow rad="101600">
                    <a:schemeClr val="accent5">
                      <a:satMod val="175000"/>
                      <a:alpha val="40000"/>
                    </a:schemeClr>
                  </a:glow>
                </a:effectLst>
              </a:rPr>
              <a:t>保底</a:t>
            </a:r>
            <a:r>
              <a:rPr lang="zh-CN" altLang="en-US" sz="2400" b="1" i="1">
                <a:solidFill>
                  <a:srgbClr val="42F046"/>
                </a:solidFill>
              </a:rPr>
              <a:t>，单抽十连</a:t>
            </a:r>
            <a:r>
              <a:rPr lang="zh-CN" altLang="en-US" sz="3200" b="1" i="1">
                <a:solidFill>
                  <a:srgbClr val="FF0000"/>
                </a:solidFill>
                <a:effectLst>
                  <a:glow rad="101600">
                    <a:schemeClr val="accent3">
                      <a:satMod val="175000"/>
                      <a:alpha val="40000"/>
                    </a:schemeClr>
                  </a:glow>
                </a:effectLst>
              </a:rPr>
              <a:t>概率</a:t>
            </a:r>
            <a:r>
              <a:rPr lang="zh-CN" altLang="en-US" sz="2400" b="1" i="1">
                <a:solidFill>
                  <a:srgbClr val="42F046"/>
                </a:solidFill>
                <a:sym typeface="+mn-ea"/>
              </a:rPr>
              <a:t>不同</a:t>
            </a:r>
            <a:endParaRPr lang="zh-CN" altLang="en-US" sz="2400" b="1" i="1">
              <a:solidFill>
                <a:srgbClr val="42F046"/>
              </a:solidFill>
              <a:sym typeface="+mn-ea"/>
            </a:endParaRPr>
          </a:p>
        </p:txBody>
      </p:sp>
      <p:sp>
        <p:nvSpPr>
          <p:cNvPr id="5" name="六边形 4"/>
          <p:cNvSpPr/>
          <p:nvPr/>
        </p:nvSpPr>
        <p:spPr>
          <a:xfrm>
            <a:off x="3105150" y="996315"/>
            <a:ext cx="5981065" cy="4865370"/>
          </a:xfrm>
          <a:prstGeom prst="hexagon">
            <a:avLst/>
          </a:prstGeom>
          <a:noFill/>
          <a:ln w="266700" cmpd="thickThin">
            <a:gradFill>
              <a:gsLst>
                <a:gs pos="0">
                  <a:srgbClr val="42F046"/>
                </a:gs>
                <a:gs pos="74000">
                  <a:schemeClr val="accent1">
                    <a:lumMod val="45000"/>
                    <a:lumOff val="55000"/>
                  </a:schemeClr>
                </a:gs>
                <a:gs pos="83000">
                  <a:schemeClr val="accent1">
                    <a:lumMod val="45000"/>
                    <a:lumOff val="55000"/>
                  </a:schemeClr>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明日方舟"/>
          <p:cNvPicPr>
            <a:picLocks noChangeAspect="1"/>
          </p:cNvPicPr>
          <p:nvPr/>
        </p:nvPicPr>
        <p:blipFill>
          <a:blip r:embed="rId2" cstate="print"/>
          <a:srcRect l="19006" t="3045" r="19763" b="5802"/>
          <a:stretch>
            <a:fillRect/>
          </a:stretch>
        </p:blipFill>
        <p:spPr>
          <a:xfrm>
            <a:off x="3584575" y="1421765"/>
            <a:ext cx="5022850" cy="4012565"/>
          </a:xfrm>
          <a:prstGeom prst="hexagon">
            <a:avLst/>
          </a:prstGeom>
        </p:spPr>
      </p:pic>
      <p:sp>
        <p:nvSpPr>
          <p:cNvPr id="7" name="文本框 6"/>
          <p:cNvSpPr txBox="1"/>
          <p:nvPr/>
        </p:nvSpPr>
        <p:spPr>
          <a:xfrm>
            <a:off x="2559685" y="2552700"/>
            <a:ext cx="7073265" cy="922020"/>
          </a:xfrm>
          <a:prstGeom prst="rect">
            <a:avLst/>
          </a:prstGeom>
          <a:noFill/>
        </p:spPr>
        <p:txBody>
          <a:bodyPr wrap="square" rtlCol="0">
            <a:spAutoFit/>
          </a:bodyPr>
          <a:lstStyle/>
          <a:p>
            <a:r>
              <a:rPr lang="zh-CN" altLang="en-US" sz="5400" b="1" i="1" dirty="0">
                <a:solidFill>
                  <a:srgbClr val="00B0F0"/>
                </a:solidFill>
                <a:effectLst>
                  <a:glow rad="139700">
                    <a:schemeClr val="accent4">
                      <a:satMod val="175000"/>
                      <a:alpha val="40000"/>
                    </a:schemeClr>
                  </a:glow>
                </a:effectLst>
                <a:latin typeface="华光钢铁直黑 可变体 Bold" panose="02000500000000000000" charset="-122"/>
                <a:ea typeface="华光钢铁直黑 可变体 Bold" panose="02000500000000000000" charset="-122"/>
              </a:rPr>
              <a:t>《明日方舟》标准寻访</a:t>
            </a:r>
            <a:endParaRPr lang="zh-CN" altLang="en-US" sz="5400" b="1" i="1" dirty="0">
              <a:solidFill>
                <a:srgbClr val="00B0F0"/>
              </a:solidFill>
              <a:effectLst>
                <a:glow rad="139700">
                  <a:schemeClr val="accent4">
                    <a:satMod val="175000"/>
                    <a:alpha val="40000"/>
                  </a:schemeClr>
                </a:glow>
              </a:effectLst>
              <a:latin typeface="华光钢铁直黑 可变体 Bold" panose="02000500000000000000" charset="-122"/>
              <a:ea typeface="华光钢铁直黑 可变体 Bold" panose="02000500000000000000" charset="-122"/>
            </a:endParaRPr>
          </a:p>
        </p:txBody>
      </p:sp>
      <p:sp>
        <p:nvSpPr>
          <p:cNvPr id="8" name="文本框 7"/>
          <p:cNvSpPr txBox="1"/>
          <p:nvPr/>
        </p:nvSpPr>
        <p:spPr>
          <a:xfrm>
            <a:off x="4513580" y="3591560"/>
            <a:ext cx="3163570" cy="460375"/>
          </a:xfrm>
          <a:prstGeom prst="rect">
            <a:avLst/>
          </a:prstGeom>
          <a:noFill/>
        </p:spPr>
        <p:txBody>
          <a:bodyPr wrap="square" rtlCol="0">
            <a:spAutoFit/>
          </a:bodyPr>
          <a:lstStyle/>
          <a:p>
            <a:pPr algn="ctr"/>
            <a:r>
              <a:rPr lang="zh-CN" sz="2400" dirty="0" smtClean="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六星角色</a:t>
            </a:r>
            <a:r>
              <a:rPr lang="zh-CN" altLang="en-US" sz="2400" dirty="0" smtClean="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出</a:t>
            </a:r>
            <a:r>
              <a:rPr lang="zh-CN" altLang="en-US" sz="2400" dirty="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货概率</a:t>
            </a:r>
            <a:r>
              <a:rPr lang="en-US" altLang="zh-CN" dirty="0">
                <a:solidFill>
                  <a:srgbClr val="EE02DA"/>
                </a:solidFill>
                <a:effectLst>
                  <a:glow rad="139700">
                    <a:schemeClr val="accent4">
                      <a:satMod val="175000"/>
                      <a:alpha val="40000"/>
                    </a:schemeClr>
                  </a:glow>
                </a:effectLst>
              </a:rPr>
              <a:t> </a:t>
            </a:r>
            <a:r>
              <a:rPr lang="en-US" altLang="zh-CN" dirty="0"/>
              <a:t>     </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plus(in)">
                                      <p:cBhvr>
                                        <p:cTn id="1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a:bodyPr>
          <a:lstStyle/>
          <a:p>
            <a:pPr marL="0" indent="0">
              <a:buNone/>
            </a:pPr>
            <a:r>
              <a:rPr lang="zh-CN" altLang="en-US"/>
              <a:t>1.在标准寻访中，五星出率为8%,六星出率为2%，前十次中必定中五星及以上干员，方舟对长时间不出五星及六星的玩家有概率加成，即前五十次为2%,后五十次每抽一次则增加2%，即第五十一次为4%，第九十九次为100%。</a:t>
            </a:r>
            <a:endParaRPr lang="zh-CN" altLang="en-US"/>
          </a:p>
          <a:p>
            <a:pPr marL="0" indent="0">
              <a:buNone/>
            </a:pPr>
            <a:r>
              <a:rPr lang="en-US" altLang="zh-CN"/>
              <a:t>2.</a:t>
            </a:r>
            <a:r>
              <a:rPr lang="zh-CN" altLang="en-US"/>
              <a:t>十次寻访必定出紫，六星概率为</a:t>
            </a:r>
            <a:r>
              <a:rPr lang="en-US" altLang="zh-CN"/>
              <a:t>16,7%</a:t>
            </a:r>
            <a:endParaRPr lang="zh-CN" altLang="en-US"/>
          </a:p>
        </p:txBody>
      </p:sp>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了解机制</a:t>
            </a:r>
            <a:r>
              <a:rPr lang="en-US" altLang="zh-CN"/>
              <a:t> </a:t>
            </a:r>
            <a:endParaRPr lang="en-US" altLang="zh-CN"/>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研究抽卡模型</a:t>
            </a:r>
            <a:endParaRPr lang="zh-CN" altLang="en-US" sz="2400"/>
          </a:p>
        </p:txBody>
      </p:sp>
      <mc:AlternateContent xmlns:mc="http://schemas.openxmlformats.org/markup-compatibility/2006">
        <mc:Choice xmlns:a14="http://schemas.microsoft.com/office/drawing/2010/main" Requires="a14">
          <p:sp>
            <p:nvSpPr>
              <p:cNvPr id="1048602" name="内容占位符 2"/>
              <p:cNvSpPr>
                <a:spLocks noGrp="1"/>
              </p:cNvSpPr>
              <p:nvPr>
                <p:ph idx="1"/>
              </p:nvPr>
            </p:nvSpPr>
            <p:spPr>
              <a:xfrm>
                <a:off x="517525" y="1590040"/>
                <a:ext cx="5516880" cy="3736340"/>
              </a:xfrm>
            </p:spPr>
            <p:txBody>
              <a:bodyPr>
                <a:normAutofit/>
              </a:bodyPr>
              <a:p>
                <a:pPr marL="0" indent="0">
                  <a:buNone/>
                </a:pPr>
                <a:r>
                  <a:rPr lang="zh-CN" altLang="en-US" sz="1600">
                    <a:sym typeface="+mn-ea"/>
                  </a:rPr>
                  <a:t>设距离上一次保底已经抽了</a:t>
                </a:r>
                <a:r>
                  <a:rPr lang="en-US" altLang="zh-CN" sz="1600">
                    <a:sym typeface="+mn-ea"/>
                  </a:rPr>
                  <a:t>x</a:t>
                </a:r>
                <a:r>
                  <a:rPr lang="zh-CN" altLang="en-US" sz="1600">
                    <a:sym typeface="+mn-ea"/>
                  </a:rPr>
                  <a:t>次</a:t>
                </a:r>
                <a:r>
                  <a:rPr lang="en-US" altLang="zh-CN" sz="1600">
                    <a:sym typeface="+mn-ea"/>
                  </a:rPr>
                  <a:t>( x ∈[1,100]</a:t>
                </a:r>
                <a:r>
                  <a:rPr lang="zh-CN" altLang="en-US" sz="1600">
                    <a:sym typeface="+mn-ea"/>
                  </a:rPr>
                  <a:t>且</a:t>
                </a:r>
                <a:r>
                  <a:rPr lang="en-US" altLang="zh-CN" sz="1600">
                    <a:sym typeface="+mn-ea"/>
                  </a:rPr>
                  <a:t>x ∈N )</a:t>
                </a:r>
                <a:r>
                  <a:rPr lang="zh-CN" altLang="en-US" sz="1600">
                    <a:sym typeface="+mn-ea"/>
                  </a:rPr>
                  <a:t>，第</a:t>
                </a:r>
                <a:r>
                  <a:rPr lang="en-US" altLang="zh-CN" sz="1600">
                    <a:sym typeface="+mn-ea"/>
                  </a:rPr>
                  <a:t>x</a:t>
                </a:r>
                <a:r>
                  <a:rPr lang="zh-CN" altLang="en-US" sz="1600">
                    <a:sym typeface="+mn-ea"/>
                  </a:rPr>
                  <a:t>次</a:t>
                </a:r>
                <a:r>
                  <a:rPr lang="zh-CN" sz="1600">
                    <a:sym typeface="+mn-ea"/>
                  </a:rPr>
                  <a:t>六星角色</a:t>
                </a:r>
                <a:r>
                  <a:rPr lang="zh-CN" altLang="en-US" sz="1600">
                    <a:sym typeface="+mn-ea"/>
                  </a:rPr>
                  <a:t>出货概率为</a:t>
                </a:r>
                <a:r>
                  <a:rPr lang="en-US" altLang="zh-CN" sz="1600">
                    <a:sym typeface="+mn-ea"/>
                  </a:rPr>
                  <a:t>P( P ∈[0,1] )</a:t>
                </a:r>
                <a:endParaRPr lang="zh-CN" altLang="en-US" sz="1600"/>
              </a:p>
              <a:p>
                <a:pPr marL="0" indent="0">
                  <a:buNone/>
                </a:pPr>
                <a:r>
                  <a:rPr lang="zh-CN" altLang="en-US" sz="1600">
                    <a:sym typeface="+mn-ea"/>
                  </a:rPr>
                  <a:t>根据公示可得以下概率函数：</a:t>
                </a:r>
                <a:endParaRPr lang="zh-CN" altLang="en-US" sz="1600">
                  <a:sym typeface="+mn-ea"/>
                </a:endParaRPr>
              </a:p>
              <a:p>
                <a:pPr marL="0" indent="0">
                  <a:buNone/>
                </a:pPr>
                <a:r>
                  <a:rPr lang="en-US" altLang="zh-CN" sz="1600">
                    <a:sym typeface="+mn-ea"/>
                  </a:rPr>
                  <a:t>P(</a:t>
                </a:r>
                <a:r>
                  <a:rPr lang="zh-CN" altLang="en-US" sz="1600">
                    <a:sym typeface="+mn-ea"/>
                  </a:rPr>
                  <a:t>六星角色单抽</a:t>
                </a:r>
                <a:r>
                  <a:rPr lang="en-US" altLang="zh-CN" sz="1600">
                    <a:sym typeface="+mn-ea"/>
                  </a:rPr>
                  <a:t>)=</a:t>
                </a:r>
                <a14:m>
                  <m:oMath xmlns:m="http://schemas.openxmlformats.org/officeDocument/2006/math">
                    <m:d>
                      <m:dPr>
                        <m:begChr m:val="{"/>
                        <m:endChr m:val=""/>
                        <m:ctrlPr>
                          <a:rPr lang="en-US" altLang="zh-CN" sz="1600" i="1">
                            <a:latin typeface="DejaVu Math TeX Gyre" panose="02000503000000000000" charset="0"/>
                            <a:cs typeface="DejaVu Math TeX Gyre" panose="02000503000000000000" charset="0"/>
                            <a:sym typeface="+mn-ea"/>
                          </a:rPr>
                        </m:ctrlPr>
                      </m:dPr>
                      <m:e>
                        <m:eqArr>
                          <m:eqArrPr>
                            <m:ctrlPr>
                              <a:rPr lang="en-US" altLang="zh-CN" sz="1600" i="1">
                                <a:latin typeface="DejaVu Math TeX Gyre" panose="02000503000000000000" charset="0"/>
                                <a:cs typeface="DejaVu Math TeX Gyre" panose="02000503000000000000" charset="0"/>
                                <a:sym typeface="+mn-ea"/>
                              </a:rPr>
                            </m:ctrlPr>
                          </m:eqArrPr>
                          <m:e>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02</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1</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50</m:t>
                            </m:r>
                            <m:r>
                              <a:rPr lang="en-US" altLang="zh-CN" sz="1600" i="1">
                                <a:latin typeface="DejaVu Math TeX Gyre" panose="02000503000000000000" charset="0"/>
                                <a:cs typeface="DejaVu Math TeX Gyre" panose="02000503000000000000" charset="0"/>
                                <a:sym typeface="+mn-ea"/>
                              </a:rPr>
                              <m:t>]</m:t>
                            </m:r>
                          </m:e>
                          <m:e>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02</m:t>
                            </m:r>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98</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50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99</m:t>
                            </m:r>
                            <m:r>
                              <a:rPr lang="en-US" altLang="zh-CN" sz="1600" i="1">
                                <a:latin typeface="DejaVu Math TeX Gyre" panose="02000503000000000000" charset="0"/>
                                <a:cs typeface="DejaVu Math TeX Gyre" panose="02000503000000000000" charset="0"/>
                                <a:sym typeface="+mn-ea"/>
                              </a:rPr>
                              <m:t>]</m:t>
                            </m:r>
                          </m:e>
                          <m:e>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99</m:t>
                            </m:r>
                            <m:r>
                              <a:rPr lang="en-US" altLang="zh-CN" sz="1600" i="1">
                                <a:latin typeface="DejaVu Math TeX Gyre" panose="02000503000000000000" charset="0"/>
                                <a:cs typeface="DejaVu Math TeX Gyre" panose="02000503000000000000" charset="0"/>
                                <a:sym typeface="+mn-ea"/>
                              </a:rPr>
                              <m:t>)</m:t>
                            </m:r>
                          </m:e>
                        </m:eqArr>
                      </m:e>
                    </m:d>
                  </m:oMath>
                </a14:m>
                <a:endParaRPr lang="en-US" altLang="zh-CN" sz="1600" i="1">
                  <a:latin typeface="DejaVu Math TeX Gyre" panose="02000503000000000000" charset="0"/>
                  <a:cs typeface="DejaVu Math TeX Gyre" panose="02000503000000000000" charset="0"/>
                  <a:sym typeface="+mn-ea"/>
                </a:endParaRPr>
              </a:p>
              <a:p>
                <a:pPr marL="0" indent="0">
                  <a:buNone/>
                </a:pPr>
                <a:endParaRPr lang="en-US" altLang="zh-CN" sz="1600" i="1">
                  <a:latin typeface="DejaVu Math TeX Gyre" panose="02000503000000000000" charset="0"/>
                  <a:cs typeface="DejaVu Math TeX Gyre" panose="02000503000000000000" charset="0"/>
                  <a:sym typeface="+mn-ea"/>
                </a:endParaRPr>
              </a:p>
              <a:p>
                <a:pPr marL="0" indent="0">
                  <a:buNone/>
                </a:pPr>
                <a:r>
                  <a:rPr lang="en-US" altLang="zh-CN" sz="1600">
                    <a:sym typeface="+mn-ea"/>
                  </a:rPr>
                  <a:t>P(</a:t>
                </a:r>
                <a:r>
                  <a:rPr lang="zh-CN" altLang="en-US" sz="1600">
                    <a:sym typeface="+mn-ea"/>
                  </a:rPr>
                  <a:t>六星角色十连</a:t>
                </a:r>
                <a:r>
                  <a:rPr lang="en-US" altLang="zh-CN" sz="1600">
                    <a:sym typeface="+mn-ea"/>
                  </a:rPr>
                  <a:t>)=</a:t>
                </a:r>
                <a14:m>
                  <m:oMath xmlns:m="http://schemas.openxmlformats.org/officeDocument/2006/math">
                    <m:r>
                      <a:rPr lang="en-US" altLang="zh-CN" sz="1600" i="1">
                        <a:latin typeface="DejaVu Math TeX Gyre" panose="02000503000000000000" charset="0"/>
                        <a:cs typeface="DejaVu Math TeX Gyre" panose="02000503000000000000" charset="0"/>
                        <a:sym typeface="+mn-ea"/>
                      </a:rPr>
                      <m:t>0</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167</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𝑥</m:t>
                    </m:r>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𝑚</m:t>
                    </m:r>
                    <m:r>
                      <a:rPr lang="en-US" altLang="zh-CN" sz="1600" i="1">
                        <a:latin typeface="DejaVu Math TeX Gyre" panose="02000503000000000000" charset="0"/>
                        <a:cs typeface="DejaVu Math TeX Gyre" panose="02000503000000000000" charset="0"/>
                        <a:sym typeface="+mn-ea"/>
                      </a:rPr>
                      <m:t>,</m:t>
                    </m:r>
                    <m:f>
                      <m:fPr>
                        <m:ctrlPr>
                          <a:rPr lang="en-US" altLang="zh-CN" sz="1600" i="1">
                            <a:latin typeface="DejaVu Math TeX Gyre" panose="02000503000000000000" charset="0"/>
                            <a:cs typeface="DejaVu Math TeX Gyre" panose="02000503000000000000" charset="0"/>
                            <a:sym typeface="+mn-ea"/>
                          </a:rPr>
                        </m:ctrlPr>
                      </m:fPr>
                      <m:num>
                        <m:r>
                          <a:rPr lang="en-US" altLang="zh-CN" sz="1600" i="1">
                            <a:latin typeface="DejaVu Math TeX Gyre" panose="02000503000000000000" charset="0"/>
                            <a:cs typeface="DejaVu Math TeX Gyre" panose="02000503000000000000" charset="0"/>
                            <a:sym typeface="+mn-ea"/>
                          </a:rPr>
                          <m:t>𝑚</m:t>
                        </m:r>
                      </m:num>
                      <m:den>
                        <m:r>
                          <a:rPr lang="en-US" altLang="zh-CN" sz="1600" i="1">
                            <a:latin typeface="DejaVu Math TeX Gyre" panose="02000503000000000000" charset="0"/>
                            <a:cs typeface="DejaVu Math TeX Gyre" panose="02000503000000000000" charset="0"/>
                            <a:sym typeface="+mn-ea"/>
                          </a:rPr>
                          <m:t>10</m:t>
                        </m:r>
                      </m:den>
                    </m:f>
                    <m:r>
                      <a:rPr lang="en-US" altLang="zh-CN" sz="1600" i="1">
                        <a:latin typeface="DejaVu Math TeX Gyre" panose="02000503000000000000" charset="0"/>
                        <a:cs typeface="DejaVu Math TeX Gyre" panose="02000503000000000000" charset="0"/>
                        <a:sym typeface="+mn-ea"/>
                      </a:rPr>
                      <m:t>∈</m:t>
                    </m:r>
                    <m:r>
                      <a:rPr lang="en-US" altLang="zh-CN" sz="1600" i="1">
                        <a:latin typeface="DejaVu Math TeX Gyre" panose="02000503000000000000" charset="0"/>
                        <a:cs typeface="DejaVu Math TeX Gyre" panose="02000503000000000000" charset="0"/>
                        <a:sym typeface="+mn-ea"/>
                      </a:rPr>
                      <m:t>𝑁</m:t>
                    </m:r>
                    <m:r>
                      <a:rPr lang="en-US" altLang="zh-CN" sz="1600" i="1">
                        <a:latin typeface="DejaVu Math TeX Gyre" panose="02000503000000000000" charset="0"/>
                        <a:cs typeface="DejaVu Math TeX Gyre" panose="02000503000000000000" charset="0"/>
                        <a:sym typeface="+mn-ea"/>
                      </a:rPr>
                      <m:t>}</m:t>
                    </m:r>
                  </m:oMath>
                </a14:m>
                <a:endParaRPr lang="en-US" altLang="zh-CN" i="1">
                  <a:latin typeface="DejaVu Math TeX Gyre" panose="02000503000000000000" charset="0"/>
                  <a:cs typeface="DejaVu Math TeX Gyre" panose="02000503000000000000" charset="0"/>
                </a:endParaRPr>
              </a:p>
              <a:p>
                <a:pPr marL="0" indent="0">
                  <a:buNone/>
                </a:pPr>
                <a:endParaRPr lang="zh-CN" altLang="en-US"/>
              </a:p>
            </p:txBody>
          </p:sp>
        </mc:Choice>
        <mc:Fallback>
          <p:sp>
            <p:nvSpPr>
              <p:cNvPr id="1048602" name="内容占位符 2"/>
              <p:cNvSpPr>
                <a:spLocks noRot="1" noChangeAspect="1" noMove="1" noResize="1" noEditPoints="1" noAdjustHandles="1" noChangeArrowheads="1" noChangeShapeType="1" noTextEdit="1"/>
              </p:cNvSpPr>
              <p:nvPr>
                <p:ph idx="1"/>
              </p:nvPr>
            </p:nvSpPr>
            <p:spPr>
              <a:xfrm>
                <a:off x="517525" y="1590040"/>
                <a:ext cx="5516880" cy="3736340"/>
              </a:xfrm>
              <a:blipFill rotWithShape="1">
                <a:blip r:embed="rId1"/>
                <a:stretch>
                  <a:fillRect r="-1991"/>
                </a:stretch>
              </a:blipFill>
            </p:spPr>
            <p:txBody>
              <a:bodyPr/>
              <a:lstStyle/>
              <a:p>
                <a:r>
                  <a:rPr lang="zh-CN" altLang="en-US">
                    <a:noFill/>
                  </a:rPr>
                  <a:t> </a:t>
                </a:r>
              </a:p>
            </p:txBody>
          </p:sp>
        </mc:Fallback>
      </mc:AlternateContent>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r>
              <a:rPr lang="en-US" altLang="zh-CN"/>
              <a:t> </a:t>
            </a:r>
            <a:endParaRPr lang="en-US" altLang="zh-CN"/>
          </a:p>
        </p:txBody>
      </p:sp>
      <p:pic>
        <p:nvPicPr>
          <p:cNvPr id="4" name="ECB019B1-382A-4266-B25C-5B523AA43C14-5" descr="C:/Users/Administrator/AppData/Local/Temp/wpp.oSlKiVwpp"/>
          <p:cNvPicPr>
            <a:picLocks noChangeAspect="1"/>
          </p:cNvPicPr>
          <p:nvPr/>
        </p:nvPicPr>
        <p:blipFill>
          <a:blip r:embed="rId2" cstate="print"/>
          <a:stretch>
            <a:fillRect/>
          </a:stretch>
        </p:blipFill>
        <p:spPr>
          <a:xfrm>
            <a:off x="6034405" y="885190"/>
            <a:ext cx="6157595" cy="5666105"/>
          </a:xfrm>
          <a:prstGeom prst="rect">
            <a:avLst/>
          </a:prstGeom>
        </p:spPr>
      </p:pic>
      <p:sp>
        <p:nvSpPr>
          <p:cNvPr id="3" name="文本框 2"/>
          <p:cNvSpPr txBox="1"/>
          <p:nvPr/>
        </p:nvSpPr>
        <p:spPr>
          <a:xfrm>
            <a:off x="7757160" y="6551295"/>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设计随机实验</a:t>
            </a:r>
            <a:endParaRPr lang="zh-CN" altLang="en-US" sz="2400"/>
          </a:p>
        </p:txBody>
      </p:sp>
      <p:sp>
        <p:nvSpPr>
          <p:cNvPr id="1048602" name="内容占位符 2"/>
          <p:cNvSpPr>
            <a:spLocks noGrp="1"/>
          </p:cNvSpPr>
          <p:nvPr>
            <p:ph idx="1"/>
          </p:nvPr>
        </p:nvSpPr>
        <p:spPr/>
        <p:txBody>
          <a:bodyPr>
            <a:normAutofit/>
          </a:bodyPr>
          <a:lstStyle/>
          <a:p>
            <a:pPr marL="0" indent="0">
              <a:buNone/>
            </a:pPr>
            <a:r>
              <a:rPr lang="en-US" altLang="zh-CN"/>
              <a:t>      </a:t>
            </a:r>
            <a:r>
              <a:rPr lang="zh-CN" altLang="en-US"/>
              <a:t>根据前面得到的概率模型和流程，我们可以设计一个是随机实验来验证我们的概率模型是否贴近游戏</a:t>
            </a:r>
            <a:endParaRPr lang="zh-CN" altLang="en-US"/>
          </a:p>
        </p:txBody>
      </p:sp>
      <p:sp>
        <p:nvSpPr>
          <p:cNvPr id="2" name="文本框 1"/>
          <p:cNvSpPr txBox="1"/>
          <p:nvPr/>
        </p:nvSpPr>
        <p:spPr>
          <a:xfrm>
            <a:off x="160655" y="300990"/>
            <a:ext cx="8060055"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抽卡模拟并获取结果</a:t>
            </a:r>
            <a:r>
              <a:rPr lang="en-US" altLang="zh-CN"/>
              <a:t> </a:t>
            </a:r>
            <a:endParaRPr lang="en-US" altLang="zh-CN"/>
          </a:p>
        </p:txBody>
      </p:sp>
      <p:pic>
        <p:nvPicPr>
          <p:cNvPr id="4" name="ECB019B1-382A-4266-B25C-5B523AA43C14-6" descr="wpp"/>
          <p:cNvPicPr>
            <a:picLocks noChangeAspect="1"/>
          </p:cNvPicPr>
          <p:nvPr/>
        </p:nvPicPr>
        <p:blipFill>
          <a:blip r:embed="rId1" cstate="print"/>
          <a:stretch>
            <a:fillRect/>
          </a:stretch>
        </p:blipFill>
        <p:spPr>
          <a:xfrm>
            <a:off x="2817495" y="1782445"/>
            <a:ext cx="6550025" cy="5075555"/>
          </a:xfrm>
          <a:prstGeom prst="rect">
            <a:avLst/>
          </a:prstGeom>
        </p:spPr>
      </p:pic>
      <p:sp>
        <p:nvSpPr>
          <p:cNvPr id="3" name="文本框 2"/>
          <p:cNvSpPr txBox="1"/>
          <p:nvPr/>
        </p:nvSpPr>
        <p:spPr>
          <a:xfrm>
            <a:off x="8948420" y="6249670"/>
            <a:ext cx="2461260" cy="306705"/>
          </a:xfrm>
          <a:prstGeom prst="rect">
            <a:avLst/>
          </a:prstGeom>
          <a:noFill/>
        </p:spPr>
        <p:txBody>
          <a:bodyPr wrap="square" rtlCol="0">
            <a:spAutoFit/>
          </a:bodyPr>
          <a:lstStyle/>
          <a:p>
            <a:r>
              <a:rPr lang="zh-CN" altLang="en-US" sz="1400"/>
              <a:t>和前面的流程图一样</a:t>
            </a:r>
            <a:endParaRPr lang="zh-CN" altLang="en-US" sz="14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6243955"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 </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a:latin typeface="+mn-ea"/>
              </a:rPr>
              <a:t>      </a:t>
            </a:r>
            <a:r>
              <a:rPr lang="zh-CN" altLang="en-US" sz="2400" b="1">
                <a:latin typeface="+mn-ea"/>
              </a:rPr>
              <a:t>根据程序模拟结果，我们</a:t>
            </a:r>
            <a:r>
              <a:rPr lang="zh-CN" altLang="en-US" sz="2400" b="1"/>
              <a:t>获得以下数据</a:t>
            </a:r>
            <a:r>
              <a:rPr lang="en-US" altLang="zh-CN" sz="2400" b="1"/>
              <a:t>: </a:t>
            </a:r>
            <a:endParaRPr lang="en-US" altLang="zh-CN" sz="2400" b="1"/>
          </a:p>
        </p:txBody>
      </p:sp>
      <mc:AlternateContent xmlns:mc="http://schemas.openxmlformats.org/markup-compatibility/2006">
        <mc:Choice xmlns:a14="http://schemas.microsoft.com/office/drawing/2010/main" Requires="a14">
          <p:sp>
            <p:nvSpPr>
              <p:cNvPr id="14" name="文本框 13"/>
              <p:cNvSpPr txBox="1"/>
              <p:nvPr/>
            </p:nvSpPr>
            <p:spPr>
              <a:xfrm>
                <a:off x="8418195" y="735330"/>
                <a:ext cx="3773805" cy="1381760"/>
              </a:xfrm>
              <a:prstGeom prst="rect">
                <a:avLst/>
              </a:prstGeom>
              <a:noFill/>
            </p:spPr>
            <p:txBody>
              <a:bodyPr wrap="square" rtlCol="0">
                <a:spAutoFit/>
              </a:bodyPr>
              <a:p>
                <a:pPr algn="l"/>
                <a:r>
                  <a:rPr lang="zh-CN" altLang="en-US" sz="10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1000">
                    <a:latin typeface="微软雅黑" panose="020B0503020204020204" charset="-122"/>
                    <a:ea typeface="微软雅黑" panose="020B0503020204020204" charset="-122"/>
                    <a:cs typeface="DejaVu Math TeX Gyre" panose="02000503000000000000" charset="0"/>
                    <a:sym typeface="+mn-ea"/>
                  </a:rPr>
                  <a:t>:</a:t>
                </a:r>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marL="0" indent="0">
                  <a:buNone/>
                </a:pPr>
                <a:r>
                  <a:rPr lang="en-US" altLang="zh-CN" sz="1000">
                    <a:sym typeface="+mn-ea"/>
                  </a:rPr>
                  <a:t>P(</a:t>
                </a:r>
                <a:r>
                  <a:rPr lang="zh-CN" altLang="en-US" sz="1000">
                    <a:sym typeface="+mn-ea"/>
                  </a:rPr>
                  <a:t>六星角色单抽</a:t>
                </a:r>
                <a:r>
                  <a:rPr lang="en-US" altLang="zh-CN" sz="1000">
                    <a:sym typeface="+mn-ea"/>
                  </a:rPr>
                  <a:t>)=</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sym typeface="+mn-ea"/>
                          </a:rPr>
                        </m:ctrlPr>
                      </m:dPr>
                      <m:e>
                        <m:eqArr>
                          <m:eqArrPr>
                            <m:ctrlPr>
                              <a:rPr lang="en-US" altLang="zh-CN" sz="1000" i="1">
                                <a:latin typeface="DejaVu Math TeX Gyre" panose="02000503000000000000" charset="0"/>
                                <a:cs typeface="DejaVu Math TeX Gyre" panose="02000503000000000000" charset="0"/>
                                <a:sym typeface="+mn-ea"/>
                              </a:rPr>
                            </m:ctrlPr>
                          </m:eqArrPr>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02</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1</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50</m:t>
                            </m:r>
                            <m:r>
                              <a:rPr lang="en-US" altLang="zh-CN" sz="1000" i="1">
                                <a:latin typeface="DejaVu Math TeX Gyre" panose="02000503000000000000" charset="0"/>
                                <a:cs typeface="DejaVu Math TeX Gyre" panose="02000503000000000000" charset="0"/>
                                <a:sym typeface="+mn-ea"/>
                              </a:rPr>
                              <m:t>]</m:t>
                            </m:r>
                          </m:e>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02</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98</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50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99</m:t>
                            </m:r>
                            <m:r>
                              <a:rPr lang="en-US" altLang="zh-CN" sz="1000" i="1">
                                <a:latin typeface="DejaVu Math TeX Gyre" panose="02000503000000000000" charset="0"/>
                                <a:cs typeface="DejaVu Math TeX Gyre" panose="02000503000000000000" charset="0"/>
                                <a:sym typeface="+mn-ea"/>
                              </a:rPr>
                              <m:t>]</m:t>
                            </m:r>
                          </m:e>
                          <m:e>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99</m:t>
                            </m:r>
                            <m:r>
                              <a:rPr lang="en-US" altLang="zh-CN" sz="1000" i="1">
                                <a:latin typeface="DejaVu Math TeX Gyre" panose="02000503000000000000" charset="0"/>
                                <a:cs typeface="DejaVu Math TeX Gyre" panose="02000503000000000000" charset="0"/>
                                <a:sym typeface="+mn-ea"/>
                              </a:rPr>
                              <m:t>)</m:t>
                            </m:r>
                          </m:e>
                        </m:eqArr>
                      </m:e>
                    </m:d>
                  </m:oMath>
                </a14:m>
                <a:endParaRPr lang="en-US" altLang="zh-CN" sz="1000" i="1">
                  <a:latin typeface="DejaVu Math TeX Gyre" panose="02000503000000000000" charset="0"/>
                  <a:cs typeface="DejaVu Math TeX Gyre" panose="02000503000000000000" charset="0"/>
                  <a:sym typeface="+mn-ea"/>
                </a:endParaRPr>
              </a:p>
              <a:p>
                <a:pPr marL="0" indent="0">
                  <a:buNone/>
                </a:pPr>
                <a:endParaRPr lang="en-US" altLang="zh-CN" sz="1000" i="1">
                  <a:latin typeface="DejaVu Math TeX Gyre" panose="02000503000000000000" charset="0"/>
                  <a:cs typeface="DejaVu Math TeX Gyre" panose="02000503000000000000" charset="0"/>
                  <a:sym typeface="+mn-ea"/>
                </a:endParaRPr>
              </a:p>
              <a:p>
                <a:pPr marL="0" indent="0">
                  <a:buNone/>
                </a:pPr>
                <a:r>
                  <a:rPr lang="en-US" altLang="zh-CN" sz="1000">
                    <a:sym typeface="+mn-ea"/>
                  </a:rPr>
                  <a:t>P(</a:t>
                </a:r>
                <a:r>
                  <a:rPr lang="zh-CN" altLang="en-US" sz="1000">
                    <a:sym typeface="+mn-ea"/>
                  </a:rPr>
                  <a:t>六星角色十连</a:t>
                </a:r>
                <a:r>
                  <a:rPr lang="en-US" altLang="zh-CN" sz="1000">
                    <a:sym typeface="+mn-ea"/>
                  </a:rPr>
                  <a:t>)=</a:t>
                </a:r>
                <a14:m>
                  <m:oMath xmlns:m="http://schemas.openxmlformats.org/officeDocument/2006/math">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167</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𝑚</m:t>
                    </m:r>
                    <m:r>
                      <a:rPr lang="en-US" altLang="zh-CN" sz="1000" i="1">
                        <a:latin typeface="DejaVu Math TeX Gyre" panose="02000503000000000000" charset="0"/>
                        <a:cs typeface="DejaVu Math TeX Gyre" panose="02000503000000000000" charset="0"/>
                        <a:sym typeface="+mn-ea"/>
                      </a:rPr>
                      <m:t>,</m:t>
                    </m:r>
                    <m:f>
                      <m:fPr>
                        <m:ctrlPr>
                          <a:rPr lang="en-US" altLang="zh-CN" sz="1000" i="1">
                            <a:latin typeface="DejaVu Math TeX Gyre" panose="02000503000000000000" charset="0"/>
                            <a:cs typeface="DejaVu Math TeX Gyre" panose="02000503000000000000" charset="0"/>
                            <a:sym typeface="+mn-ea"/>
                          </a:rPr>
                        </m:ctrlPr>
                      </m:fPr>
                      <m:num>
                        <m:r>
                          <a:rPr lang="en-US" altLang="zh-CN" sz="1000" i="1">
                            <a:latin typeface="DejaVu Math TeX Gyre" panose="02000503000000000000" charset="0"/>
                            <a:cs typeface="DejaVu Math TeX Gyre" panose="02000503000000000000" charset="0"/>
                            <a:sym typeface="+mn-ea"/>
                          </a:rPr>
                          <m:t>𝑚</m:t>
                        </m:r>
                      </m:num>
                      <m:den>
                        <m:r>
                          <a:rPr lang="en-US" altLang="zh-CN" sz="1000" i="1">
                            <a:latin typeface="DejaVu Math TeX Gyre" panose="02000503000000000000" charset="0"/>
                            <a:cs typeface="DejaVu Math TeX Gyre" panose="02000503000000000000" charset="0"/>
                            <a:sym typeface="+mn-ea"/>
                          </a:rPr>
                          <m:t>10</m:t>
                        </m:r>
                      </m:den>
                    </m:f>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𝑁</m:t>
                    </m:r>
                    <m:r>
                      <a:rPr lang="en-US" altLang="zh-CN" sz="1000" i="1">
                        <a:latin typeface="DejaVu Math TeX Gyre" panose="02000503000000000000" charset="0"/>
                        <a:cs typeface="DejaVu Math TeX Gyre" panose="02000503000000000000" charset="0"/>
                        <a:sym typeface="+mn-ea"/>
                      </a:rPr>
                      <m:t>}</m:t>
                    </m:r>
                  </m:oMath>
                </a14:m>
                <a:endParaRPr lang="en-US" altLang="zh-CN" sz="1000" i="1">
                  <a:latin typeface="DejaVu Math TeX Gyre" panose="02000503000000000000" charset="0"/>
                  <a:cs typeface="DejaVu Math TeX Gyre" panose="02000503000000000000" charset="0"/>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8418195" y="735330"/>
                <a:ext cx="3773805" cy="1381760"/>
              </a:xfrm>
              <a:prstGeom prst="rect">
                <a:avLst/>
              </a:prstGeom>
              <a:blipFill rotWithShape="1">
                <a:blip r:embed="rId1"/>
                <a:stretch>
                  <a:fillRect/>
                </a:stretch>
              </a:blipFill>
            </p:spPr>
            <p:txBody>
              <a:bodyPr/>
              <a:lstStyle/>
              <a:p>
                <a:r>
                  <a:rPr lang="zh-CN" altLang="en-US">
                    <a:noFill/>
                  </a:rPr>
                  <a:t> </a:t>
                </a:r>
              </a:p>
            </p:txBody>
          </p:sp>
        </mc:Fallback>
      </mc:AlternateContent>
      <p:pic>
        <p:nvPicPr>
          <p:cNvPr id="2" name="图片 0" descr="明日方舟6星干员概率折线图"/>
          <p:cNvPicPr>
            <a:picLocks noChangeAspect="1"/>
          </p:cNvPicPr>
          <p:nvPr/>
        </p:nvPicPr>
        <p:blipFill>
          <a:blip r:embed="rId2" cstate="print"/>
          <a:stretch>
            <a:fillRect/>
          </a:stretch>
        </p:blipFill>
        <p:spPr>
          <a:xfrm>
            <a:off x="0" y="2117725"/>
            <a:ext cx="6404610" cy="3971925"/>
          </a:xfrm>
          <a:prstGeom prst="rect">
            <a:avLst/>
          </a:prstGeom>
        </p:spPr>
      </p:pic>
      <p:sp>
        <p:nvSpPr>
          <p:cNvPr id="7" name="文本框 6"/>
          <p:cNvSpPr txBox="1"/>
          <p:nvPr/>
        </p:nvSpPr>
        <p:spPr>
          <a:xfrm>
            <a:off x="2960370" y="2244090"/>
            <a:ext cx="644525" cy="368300"/>
          </a:xfrm>
          <a:prstGeom prst="rect">
            <a:avLst/>
          </a:prstGeom>
          <a:noFill/>
        </p:spPr>
        <p:txBody>
          <a:bodyPr wrap="square" rtlCol="0">
            <a:spAutoFit/>
          </a:bodyPr>
          <a:lstStyle/>
          <a:p>
            <a:r>
              <a:rPr lang="zh-CN" altLang="en-US"/>
              <a:t>单抽</a:t>
            </a:r>
            <a:endParaRPr lang="zh-CN" altLang="en-US"/>
          </a:p>
        </p:txBody>
      </p:sp>
      <p:pic>
        <p:nvPicPr>
          <p:cNvPr id="9" name="图片 8" descr="明日方舟6星干员概率折线图2"/>
          <p:cNvPicPr>
            <a:picLocks noChangeAspect="1"/>
          </p:cNvPicPr>
          <p:nvPr/>
        </p:nvPicPr>
        <p:blipFill>
          <a:blip r:embed="rId3" cstate="print"/>
          <a:stretch>
            <a:fillRect/>
          </a:stretch>
        </p:blipFill>
        <p:spPr>
          <a:xfrm>
            <a:off x="5822315" y="2117725"/>
            <a:ext cx="6301105" cy="3971290"/>
          </a:xfrm>
          <a:prstGeom prst="rect">
            <a:avLst/>
          </a:prstGeom>
        </p:spPr>
      </p:pic>
      <p:sp>
        <p:nvSpPr>
          <p:cNvPr id="8" name="文本框 7"/>
          <p:cNvSpPr txBox="1"/>
          <p:nvPr/>
        </p:nvSpPr>
        <p:spPr>
          <a:xfrm>
            <a:off x="8650605" y="2244090"/>
            <a:ext cx="644525" cy="368300"/>
          </a:xfrm>
          <a:prstGeom prst="rect">
            <a:avLst/>
          </a:prstGeom>
          <a:noFill/>
        </p:spPr>
        <p:txBody>
          <a:bodyPr wrap="square" rtlCol="0">
            <a:spAutoFit/>
          </a:bodyPr>
          <a:lstStyle/>
          <a:p>
            <a:r>
              <a:rPr lang="zh-CN" altLang="en-US"/>
              <a:t>十连</a:t>
            </a:r>
            <a:endParaRPr lang="zh-CN" altLang="en-US"/>
          </a:p>
        </p:txBody>
      </p:sp>
      <p:sp>
        <p:nvSpPr>
          <p:cNvPr id="10" name="文本框 9"/>
          <p:cNvSpPr txBox="1"/>
          <p:nvPr/>
        </p:nvSpPr>
        <p:spPr>
          <a:xfrm>
            <a:off x="2070100" y="3164205"/>
            <a:ext cx="2645410" cy="245110"/>
          </a:xfrm>
          <a:prstGeom prst="rect">
            <a:avLst/>
          </a:prstGeom>
          <a:noFill/>
        </p:spPr>
        <p:txBody>
          <a:bodyPr wrap="square" rtlCol="0">
            <a:spAutoFit/>
          </a:bodyPr>
          <a:lstStyle/>
          <a:p>
            <a:r>
              <a:rPr lang="zh-CN" altLang="en-US" sz="1000"/>
              <a:t>对比可得十连抽卡出金概率稍大于单抽</a:t>
            </a:r>
            <a:endParaRPr lang="zh-CN" altLang="en-US" sz="1000"/>
          </a:p>
        </p:txBody>
      </p:sp>
      <p:sp>
        <p:nvSpPr>
          <p:cNvPr id="11" name="文本框 10"/>
          <p:cNvSpPr txBox="1"/>
          <p:nvPr/>
        </p:nvSpPr>
        <p:spPr>
          <a:xfrm>
            <a:off x="4968875" y="5812790"/>
            <a:ext cx="2254250" cy="275590"/>
          </a:xfrm>
          <a:prstGeom prst="rect">
            <a:avLst/>
          </a:prstGeom>
          <a:noFill/>
        </p:spPr>
        <p:txBody>
          <a:bodyPr wrap="square" rtlCol="0">
            <a:spAutoFit/>
          </a:bodyPr>
          <a:lstStyle/>
          <a:p>
            <a:r>
              <a:rPr lang="zh-CN" altLang="en-US" sz="1200"/>
              <a:t>但都是第</a:t>
            </a:r>
            <a:r>
              <a:rPr lang="en-US" altLang="zh-CN" sz="1200"/>
              <a:t>56</a:t>
            </a:r>
            <a:r>
              <a:rPr lang="zh-CN" altLang="en-US" sz="1200"/>
              <a:t>次出金的次数最多</a:t>
            </a:r>
            <a:endParaRPr lang="zh-CN" altLang="en-US" sz="12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655" y="300990"/>
            <a:ext cx="631317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分析对比</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829945"/>
          </a:xfrm>
          <a:prstGeom prst="rect">
            <a:avLst/>
          </a:prstGeom>
          <a:noFill/>
        </p:spPr>
        <p:txBody>
          <a:bodyPr wrap="square" rtlCol="0">
            <a:spAutoFit/>
          </a:bodyPr>
          <a:lstStyle/>
          <a:p>
            <a:r>
              <a:rPr lang="en-US" altLang="zh-CN" sz="2400" b="1">
                <a:latin typeface="+mn-ea"/>
              </a:rPr>
              <a:t>      </a:t>
            </a:r>
            <a:r>
              <a:rPr lang="zh-CN" altLang="en-US" sz="2400" b="1">
                <a:latin typeface="+mn-ea"/>
              </a:rPr>
              <a:t>我们从网上找到了别人统计的角色出率饼状图，与我们使用计算机模拟出来的结果比较接近，可以证明我们得到的概率模型比较接近游戏</a:t>
            </a:r>
            <a:endParaRPr lang="en-US" altLang="zh-CN" sz="2400" b="1">
              <a:latin typeface="+mn-ea"/>
            </a:endParaRPr>
          </a:p>
        </p:txBody>
      </p:sp>
      <p:pic>
        <p:nvPicPr>
          <p:cNvPr id="7" name="图片 0" descr="捕获7"/>
          <p:cNvPicPr>
            <a:picLocks noChangeAspect="1"/>
          </p:cNvPicPr>
          <p:nvPr>
            <p:custDataLst>
              <p:tags r:id="rId1"/>
            </p:custDataLst>
          </p:nvPr>
        </p:nvPicPr>
        <p:blipFill>
          <a:blip r:embed="rId2" cstate="print"/>
          <a:stretch>
            <a:fillRect/>
          </a:stretch>
        </p:blipFill>
        <p:spPr>
          <a:xfrm>
            <a:off x="1106170" y="1824355"/>
            <a:ext cx="4422140" cy="3348355"/>
          </a:xfrm>
          <a:prstGeom prst="rect">
            <a:avLst/>
          </a:prstGeom>
        </p:spPr>
      </p:pic>
      <p:sp>
        <p:nvSpPr>
          <p:cNvPr id="4" name="文本框 3"/>
          <p:cNvSpPr txBox="1"/>
          <p:nvPr/>
        </p:nvSpPr>
        <p:spPr>
          <a:xfrm>
            <a:off x="3630930" y="4897120"/>
            <a:ext cx="1897380" cy="275590"/>
          </a:xfrm>
          <a:prstGeom prst="rect">
            <a:avLst/>
          </a:prstGeom>
          <a:noFill/>
        </p:spPr>
        <p:txBody>
          <a:bodyPr wrap="square" rtlCol="0">
            <a:spAutoFit/>
          </a:bodyPr>
          <a:lstStyle/>
          <a:p>
            <a:r>
              <a:rPr lang="zh-CN" altLang="en-US" sz="1200"/>
              <a:t>注</a:t>
            </a:r>
            <a:r>
              <a:rPr lang="en-US" altLang="zh-CN" sz="1200"/>
              <a:t>:</a:t>
            </a:r>
            <a:r>
              <a:rPr lang="zh-CN" altLang="en-US" sz="1200"/>
              <a:t>数据来自网站</a:t>
            </a:r>
            <a:endParaRPr lang="zh-CN" altLang="en-US" sz="1200"/>
          </a:p>
        </p:txBody>
      </p:sp>
      <p:sp>
        <p:nvSpPr>
          <p:cNvPr id="2" name="文本框 1"/>
          <p:cNvSpPr txBox="1"/>
          <p:nvPr/>
        </p:nvSpPr>
        <p:spPr>
          <a:xfrm>
            <a:off x="3794760" y="2450465"/>
            <a:ext cx="1818005" cy="460375"/>
          </a:xfrm>
          <a:prstGeom prst="rect">
            <a:avLst/>
          </a:prstGeom>
          <a:noFill/>
        </p:spPr>
        <p:txBody>
          <a:bodyPr wrap="square" rtlCol="0">
            <a:spAutoFit/>
          </a:bodyPr>
          <a:lstStyle/>
          <a:p>
            <a:r>
              <a:rPr lang="zh-CN" altLang="en-US" sz="1200"/>
              <a:t>计算机模拟结果</a:t>
            </a:r>
            <a:r>
              <a:rPr lang="en-US" altLang="zh-CN" sz="1200"/>
              <a:t>2.963%</a:t>
            </a:r>
            <a:r>
              <a:rPr lang="zh-CN" altLang="en-US" sz="1200"/>
              <a:t>，差距</a:t>
            </a:r>
            <a:r>
              <a:rPr lang="en-US" altLang="zh-CN" sz="1200"/>
              <a:t>0.036%</a:t>
            </a:r>
            <a:r>
              <a:rPr lang="zh-CN" altLang="en-US" sz="1200"/>
              <a:t>可以接受</a:t>
            </a:r>
            <a:endParaRPr lang="zh-CN" altLang="en-US" sz="1200"/>
          </a:p>
        </p:txBody>
      </p:sp>
      <p:cxnSp>
        <p:nvCxnSpPr>
          <p:cNvPr id="6" name="直接箭头连接符 5"/>
          <p:cNvCxnSpPr>
            <a:stCxn id="2" idx="2"/>
          </p:cNvCxnSpPr>
          <p:nvPr/>
        </p:nvCxnSpPr>
        <p:spPr>
          <a:xfrm flipH="1">
            <a:off x="3852545" y="2910840"/>
            <a:ext cx="851535" cy="114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文本框 7"/>
              <p:cNvSpPr txBox="1"/>
              <p:nvPr/>
            </p:nvSpPr>
            <p:spPr>
              <a:xfrm>
                <a:off x="7699375" y="2807970"/>
                <a:ext cx="3773805" cy="1381760"/>
              </a:xfrm>
              <a:prstGeom prst="rect">
                <a:avLst/>
              </a:prstGeom>
              <a:noFill/>
            </p:spPr>
            <p:txBody>
              <a:bodyPr wrap="square" rtlCol="0">
                <a:spAutoFit/>
              </a:bodyPr>
              <a:p>
                <a:pPr algn="l"/>
                <a:r>
                  <a:rPr lang="zh-CN" altLang="en-US" sz="1000">
                    <a:latin typeface="微软雅黑" panose="020B0503020204020204" charset="-122"/>
                    <a:ea typeface="微软雅黑" panose="020B0503020204020204" charset="-122"/>
                    <a:cs typeface="DejaVu Math TeX Gyre" panose="02000503000000000000" charset="0"/>
                    <a:sym typeface="+mn-ea"/>
                  </a:rPr>
                  <a:t>计算机使用的概率模型</a:t>
                </a:r>
                <a:r>
                  <a:rPr lang="en-US" altLang="zh-CN" sz="1000">
                    <a:latin typeface="微软雅黑" panose="020B0503020204020204" charset="-122"/>
                    <a:ea typeface="微软雅黑" panose="020B0503020204020204" charset="-122"/>
                    <a:cs typeface="DejaVu Math TeX Gyre" panose="02000503000000000000" charset="0"/>
                    <a:sym typeface="+mn-ea"/>
                  </a:rPr>
                  <a:t>:</a:t>
                </a:r>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a:p>
                <a:pPr marL="0" indent="0">
                  <a:buNone/>
                </a:pPr>
                <a:r>
                  <a:rPr lang="en-US" altLang="zh-CN" sz="1000">
                    <a:sym typeface="+mn-ea"/>
                  </a:rPr>
                  <a:t>P(</a:t>
                </a:r>
                <a:r>
                  <a:rPr lang="zh-CN" altLang="en-US" sz="1000">
                    <a:sym typeface="+mn-ea"/>
                  </a:rPr>
                  <a:t>六星角色单抽</a:t>
                </a:r>
                <a:r>
                  <a:rPr lang="en-US" altLang="zh-CN" sz="1000">
                    <a:sym typeface="+mn-ea"/>
                  </a:rPr>
                  <a:t>)=</a:t>
                </a:r>
                <a14:m>
                  <m:oMath xmlns:m="http://schemas.openxmlformats.org/officeDocument/2006/math">
                    <m:d>
                      <m:dPr>
                        <m:begChr m:val="{"/>
                        <m:endChr m:val=""/>
                        <m:ctrlPr>
                          <a:rPr lang="en-US" altLang="zh-CN" sz="1000" i="1">
                            <a:latin typeface="DejaVu Math TeX Gyre" panose="02000503000000000000" charset="0"/>
                            <a:cs typeface="DejaVu Math TeX Gyre" panose="02000503000000000000" charset="0"/>
                            <a:sym typeface="+mn-ea"/>
                          </a:rPr>
                        </m:ctrlPr>
                      </m:dPr>
                      <m:e>
                        <m:eqArr>
                          <m:eqArrPr>
                            <m:ctrlPr>
                              <a:rPr lang="en-US" altLang="zh-CN" sz="1000" i="1">
                                <a:latin typeface="DejaVu Math TeX Gyre" panose="02000503000000000000" charset="0"/>
                                <a:cs typeface="DejaVu Math TeX Gyre" panose="02000503000000000000" charset="0"/>
                                <a:sym typeface="+mn-ea"/>
                              </a:rPr>
                            </m:ctrlPr>
                          </m:eqArrPr>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02</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1</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50</m:t>
                            </m:r>
                            <m:r>
                              <a:rPr lang="en-US" altLang="zh-CN" sz="1000" i="1">
                                <a:latin typeface="DejaVu Math TeX Gyre" panose="02000503000000000000" charset="0"/>
                                <a:cs typeface="DejaVu Math TeX Gyre" panose="02000503000000000000" charset="0"/>
                                <a:sym typeface="+mn-ea"/>
                              </a:rPr>
                              <m:t>]</m:t>
                            </m:r>
                          </m:e>
                          <m:e>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02</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98</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50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99</m:t>
                            </m:r>
                            <m:r>
                              <a:rPr lang="en-US" altLang="zh-CN" sz="1000" i="1">
                                <a:latin typeface="DejaVu Math TeX Gyre" panose="02000503000000000000" charset="0"/>
                                <a:cs typeface="DejaVu Math TeX Gyre" panose="02000503000000000000" charset="0"/>
                                <a:sym typeface="+mn-ea"/>
                              </a:rPr>
                              <m:t>]</m:t>
                            </m:r>
                          </m:e>
                          <m:e>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99</m:t>
                            </m:r>
                            <m:r>
                              <a:rPr lang="en-US" altLang="zh-CN" sz="1000" i="1">
                                <a:latin typeface="DejaVu Math TeX Gyre" panose="02000503000000000000" charset="0"/>
                                <a:cs typeface="DejaVu Math TeX Gyre" panose="02000503000000000000" charset="0"/>
                                <a:sym typeface="+mn-ea"/>
                              </a:rPr>
                              <m:t>)</m:t>
                            </m:r>
                          </m:e>
                        </m:eqArr>
                      </m:e>
                    </m:d>
                  </m:oMath>
                </a14:m>
                <a:endParaRPr lang="en-US" altLang="zh-CN" sz="1000" i="1">
                  <a:latin typeface="DejaVu Math TeX Gyre" panose="02000503000000000000" charset="0"/>
                  <a:cs typeface="DejaVu Math TeX Gyre" panose="02000503000000000000" charset="0"/>
                  <a:sym typeface="+mn-ea"/>
                </a:endParaRPr>
              </a:p>
              <a:p>
                <a:pPr marL="0" indent="0">
                  <a:buNone/>
                </a:pPr>
                <a:endParaRPr lang="en-US" altLang="zh-CN" sz="1000" i="1">
                  <a:latin typeface="DejaVu Math TeX Gyre" panose="02000503000000000000" charset="0"/>
                  <a:cs typeface="DejaVu Math TeX Gyre" panose="02000503000000000000" charset="0"/>
                  <a:sym typeface="+mn-ea"/>
                </a:endParaRPr>
              </a:p>
              <a:p>
                <a:pPr marL="0" indent="0">
                  <a:buNone/>
                </a:pPr>
                <a:r>
                  <a:rPr lang="en-US" altLang="zh-CN" sz="1000">
                    <a:sym typeface="+mn-ea"/>
                  </a:rPr>
                  <a:t>P(</a:t>
                </a:r>
                <a:r>
                  <a:rPr lang="zh-CN" altLang="en-US" sz="1000">
                    <a:sym typeface="+mn-ea"/>
                  </a:rPr>
                  <a:t>六星角色十连</a:t>
                </a:r>
                <a:r>
                  <a:rPr lang="en-US" altLang="zh-CN" sz="1000">
                    <a:sym typeface="+mn-ea"/>
                  </a:rPr>
                  <a:t>)=</a:t>
                </a:r>
                <a14:m>
                  <m:oMath xmlns:m="http://schemas.openxmlformats.org/officeDocument/2006/math">
                    <m:r>
                      <a:rPr lang="en-US" altLang="zh-CN" sz="1000" i="1">
                        <a:latin typeface="DejaVu Math TeX Gyre" panose="02000503000000000000" charset="0"/>
                        <a:cs typeface="DejaVu Math TeX Gyre" panose="02000503000000000000" charset="0"/>
                        <a:sym typeface="+mn-ea"/>
                      </a:rPr>
                      <m:t>0</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167</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𝑥</m:t>
                    </m:r>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𝑚</m:t>
                    </m:r>
                    <m:r>
                      <a:rPr lang="en-US" altLang="zh-CN" sz="1000" i="1">
                        <a:latin typeface="DejaVu Math TeX Gyre" panose="02000503000000000000" charset="0"/>
                        <a:cs typeface="DejaVu Math TeX Gyre" panose="02000503000000000000" charset="0"/>
                        <a:sym typeface="+mn-ea"/>
                      </a:rPr>
                      <m:t>,</m:t>
                    </m:r>
                    <m:f>
                      <m:fPr>
                        <m:ctrlPr>
                          <a:rPr lang="en-US" altLang="zh-CN" sz="1000" i="1">
                            <a:latin typeface="DejaVu Math TeX Gyre" panose="02000503000000000000" charset="0"/>
                            <a:cs typeface="DejaVu Math TeX Gyre" panose="02000503000000000000" charset="0"/>
                            <a:sym typeface="+mn-ea"/>
                          </a:rPr>
                        </m:ctrlPr>
                      </m:fPr>
                      <m:num>
                        <m:r>
                          <a:rPr lang="en-US" altLang="zh-CN" sz="1000" i="1">
                            <a:latin typeface="DejaVu Math TeX Gyre" panose="02000503000000000000" charset="0"/>
                            <a:cs typeface="DejaVu Math TeX Gyre" panose="02000503000000000000" charset="0"/>
                            <a:sym typeface="+mn-ea"/>
                          </a:rPr>
                          <m:t>𝑚</m:t>
                        </m:r>
                      </m:num>
                      <m:den>
                        <m:r>
                          <a:rPr lang="en-US" altLang="zh-CN" sz="1000" i="1">
                            <a:latin typeface="DejaVu Math TeX Gyre" panose="02000503000000000000" charset="0"/>
                            <a:cs typeface="DejaVu Math TeX Gyre" panose="02000503000000000000" charset="0"/>
                            <a:sym typeface="+mn-ea"/>
                          </a:rPr>
                          <m:t>10</m:t>
                        </m:r>
                      </m:den>
                    </m:f>
                    <m:r>
                      <a:rPr lang="en-US" altLang="zh-CN" sz="1000" i="1">
                        <a:latin typeface="DejaVu Math TeX Gyre" panose="02000503000000000000" charset="0"/>
                        <a:cs typeface="DejaVu Math TeX Gyre" panose="02000503000000000000" charset="0"/>
                        <a:sym typeface="+mn-ea"/>
                      </a:rPr>
                      <m:t>∈</m:t>
                    </m:r>
                    <m:r>
                      <a:rPr lang="en-US" altLang="zh-CN" sz="1000" i="1">
                        <a:latin typeface="DejaVu Math TeX Gyre" panose="02000503000000000000" charset="0"/>
                        <a:cs typeface="DejaVu Math TeX Gyre" panose="02000503000000000000" charset="0"/>
                        <a:sym typeface="+mn-ea"/>
                      </a:rPr>
                      <m:t>𝑁</m:t>
                    </m:r>
                    <m:r>
                      <a:rPr lang="en-US" altLang="zh-CN" sz="1000" i="1">
                        <a:latin typeface="DejaVu Math TeX Gyre" panose="02000503000000000000" charset="0"/>
                        <a:cs typeface="DejaVu Math TeX Gyre" panose="02000503000000000000" charset="0"/>
                        <a:sym typeface="+mn-ea"/>
                      </a:rPr>
                      <m:t>}</m:t>
                    </m:r>
                  </m:oMath>
                </a14:m>
                <a:endParaRPr lang="en-US" altLang="zh-CN" sz="1000" i="1">
                  <a:latin typeface="DejaVu Math TeX Gyre" panose="02000503000000000000" charset="0"/>
                  <a:cs typeface="DejaVu Math TeX Gyre" panose="02000503000000000000" charset="0"/>
                </a:endParaRPr>
              </a:p>
              <a:p>
                <a:pPr algn="l"/>
                <a:endParaRPr lang="en-US" altLang="zh-CN" sz="1000">
                  <a:latin typeface="微软雅黑" panose="020B0503020204020204" charset="-122"/>
                  <a:ea typeface="微软雅黑" panose="020B0503020204020204" charset="-122"/>
                  <a:cs typeface="DejaVu Math TeX Gyre" panose="02000503000000000000" charset="0"/>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7699375" y="2807970"/>
                <a:ext cx="3773805" cy="1381760"/>
              </a:xfrm>
              <a:prstGeom prst="rect">
                <a:avLst/>
              </a:prstGeom>
              <a:blipFill rotWithShape="1">
                <a:blip r:embed="rId3"/>
                <a:stretch>
                  <a:fillRect/>
                </a:stretch>
              </a:blipFill>
            </p:spPr>
            <p:txBody>
              <a:bodyPr/>
              <a:lstStyle/>
              <a:p>
                <a:r>
                  <a:rPr lang="zh-CN" altLang="en-US">
                    <a:noFill/>
                  </a:rPr>
                  <a:t> </a:t>
                </a:r>
              </a:p>
            </p:txBody>
          </p:sp>
        </mc:Fallback>
      </mc:AlternateContent>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726821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明日方舟抽卡研究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4523105"/>
          </a:xfrm>
          <a:prstGeom prst="rect">
            <a:avLst/>
          </a:prstGeom>
          <a:noFill/>
        </p:spPr>
        <p:txBody>
          <a:bodyPr wrap="square" rtlCol="0">
            <a:spAutoFit/>
          </a:bodyPr>
          <a:lstStyle/>
          <a:p>
            <a:r>
              <a:rPr lang="zh-CN" altLang="en-US" sz="2400" b="1">
                <a:latin typeface="+mn-ea"/>
              </a:rPr>
              <a:t>根据得到的数据，经过分析、对比和讨论，我们得到如下结果</a:t>
            </a:r>
            <a:r>
              <a:rPr lang="en-US" altLang="zh-CN" sz="2400" b="1">
                <a:latin typeface="+mn-ea"/>
              </a:rPr>
              <a:t>:</a:t>
            </a:r>
            <a:endParaRPr lang="en-US" altLang="zh-CN" sz="2400" b="1">
              <a:latin typeface="+mn-ea"/>
            </a:endParaRPr>
          </a:p>
          <a:p>
            <a:r>
              <a:rPr lang="en-US" altLang="zh-CN" sz="2400" b="1">
                <a:latin typeface="+mn-ea"/>
              </a:rPr>
              <a:t>      1.</a:t>
            </a:r>
            <a:r>
              <a:rPr lang="zh-CN" altLang="en-US" sz="2400" b="1">
                <a:latin typeface="+mn-ea"/>
              </a:rPr>
              <a:t>当我们在明日方舟或者在与明日方舟抽卡机制差不多游戏里抽卡时，如果想得到最高等级道具简易十连抽，这样出金概率比单抽大。</a:t>
            </a:r>
            <a:endParaRPr lang="zh-CN" altLang="en-US" sz="2400" b="1">
              <a:latin typeface="+mn-ea"/>
            </a:endParaRPr>
          </a:p>
          <a:p>
            <a:endParaRPr lang="zh-CN" altLang="en-US" sz="2400" b="1">
              <a:latin typeface="+mn-ea"/>
            </a:endParaRPr>
          </a:p>
          <a:p>
            <a:r>
              <a:rPr lang="en-US" altLang="zh-CN" sz="2400" b="1">
                <a:latin typeface="+mn-ea"/>
              </a:rPr>
              <a:t>       2.</a:t>
            </a:r>
            <a:r>
              <a:rPr lang="zh-CN" altLang="en-US" sz="2400" b="1">
                <a:latin typeface="+mn-ea"/>
              </a:rPr>
              <a:t>明日方舟抽卡抽到第</a:t>
            </a:r>
            <a:r>
              <a:rPr lang="en-US" altLang="zh-CN" sz="2400" b="1">
                <a:latin typeface="+mn-ea"/>
              </a:rPr>
              <a:t>99</a:t>
            </a:r>
            <a:r>
              <a:rPr lang="zh-CN" altLang="en-US" sz="2400" b="1">
                <a:latin typeface="+mn-ea"/>
              </a:rPr>
              <a:t>次保底的人非常少，大部分都是前六十次抽卡就可以出六星角色。</a:t>
            </a:r>
            <a:endParaRPr lang="zh-CN" altLang="en-US" sz="2400" b="1">
              <a:latin typeface="+mn-ea"/>
            </a:endParaRPr>
          </a:p>
          <a:p>
            <a:endParaRPr lang="zh-CN" altLang="en-US" sz="2400" b="1">
              <a:latin typeface="+mn-ea"/>
            </a:endParaRPr>
          </a:p>
          <a:p>
            <a:endParaRPr lang="zh-CN" altLang="en-US" sz="2400" b="1">
              <a:latin typeface="+mn-ea"/>
            </a:endParaRPr>
          </a:p>
          <a:p>
            <a:r>
              <a:rPr lang="zh-CN" altLang="en-US" sz="2400" b="1">
                <a:latin typeface="+mn-ea"/>
              </a:rPr>
              <a:t>得到的概率模型运用</a:t>
            </a:r>
            <a:r>
              <a:rPr lang="en-US" altLang="zh-CN" sz="2400" b="1">
                <a:latin typeface="+mn-ea"/>
              </a:rPr>
              <a:t>:</a:t>
            </a:r>
            <a:endParaRPr lang="zh-CN" altLang="en-US" sz="2400" b="1">
              <a:latin typeface="+mn-ea"/>
            </a:endParaRPr>
          </a:p>
          <a:p>
            <a:r>
              <a:rPr lang="en-US" altLang="zh-CN" sz="2400" b="1">
                <a:latin typeface="+mn-ea"/>
              </a:rPr>
              <a:t>      1.</a:t>
            </a:r>
            <a:r>
              <a:rPr lang="zh-CN" altLang="en-US" sz="2400" b="1">
                <a:latin typeface="+mn-ea"/>
                <a:sym typeface="+mn-ea"/>
              </a:rPr>
              <a:t>当我们在明日方舟或者在与明日方舟抽卡机制差不多游戏里抽卡时，一般不会在第</a:t>
            </a:r>
            <a:r>
              <a:rPr lang="en-US" altLang="zh-CN" sz="2400" b="1">
                <a:latin typeface="+mn-ea"/>
                <a:sym typeface="+mn-ea"/>
              </a:rPr>
              <a:t>70</a:t>
            </a:r>
            <a:r>
              <a:rPr lang="zh-CN" altLang="en-US" sz="2400" b="1">
                <a:latin typeface="+mn-ea"/>
                <a:sym typeface="+mn-ea"/>
              </a:rPr>
              <a:t>发后面才出货，我们可以只准备</a:t>
            </a:r>
            <a:r>
              <a:rPr lang="en-US" altLang="zh-CN" sz="2400" b="1">
                <a:latin typeface="+mn-ea"/>
                <a:sym typeface="+mn-ea"/>
              </a:rPr>
              <a:t>70</a:t>
            </a:r>
            <a:r>
              <a:rPr lang="zh-CN" altLang="en-US" sz="2400" b="1">
                <a:latin typeface="+mn-ea"/>
                <a:sym typeface="+mn-ea"/>
              </a:rPr>
              <a:t>次抽奖的游戏货币从而节省抽卡支出，运用概率模型来推测出货情况可以让我们节省支出，将抽卡利益最大化。</a:t>
            </a:r>
            <a:endParaRPr lang="zh-CN" altLang="en-US" sz="2400" b="1">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0" y="0"/>
            <a:ext cx="12192000" cy="6858000"/>
          </a:xfrm>
          <a:prstGeom prst="rect">
            <a:avLst/>
          </a:prstGeom>
        </p:spPr>
      </p:pic>
      <p:sp>
        <p:nvSpPr>
          <p:cNvPr id="18" name="矩形 17"/>
          <p:cNvSpPr/>
          <p:nvPr/>
        </p:nvSpPr>
        <p:spPr>
          <a:xfrm>
            <a:off x="838835" y="303530"/>
            <a:ext cx="1654175"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l"/>
            <a:r>
              <a:rPr lang="en-US" altLang="zh-CN" sz="7200" b="1" i="1" dirty="0">
                <a:ln w="6600">
                  <a:noFill/>
                  <a:prstDash val="solid"/>
                </a:ln>
                <a:solidFill>
                  <a:srgbClr val="42F046"/>
                </a:solidFill>
                <a:effectLst>
                  <a:outerShdw blurRad="50800" dist="38100" algn="l" rotWithShape="0">
                    <a:prstClr val="black">
                      <a:alpha val="40000"/>
                    </a:prstClr>
                  </a:outerShdw>
                  <a:reflection blurRad="6350" stA="55000" endA="300" endPos="45500" dir="5400000" sy="-100000" algn="bl" rotWithShape="0"/>
                </a:effectLst>
                <a:sym typeface="+mn-ea"/>
              </a:rPr>
              <a:t>4</a:t>
            </a:r>
            <a:r>
              <a:rPr lang="en-US" altLang="zh-CN" sz="7200" b="1" i="1" dirty="0" smtClean="0">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sym typeface="+mn-ea"/>
              </a:rPr>
              <a:t>th</a:t>
            </a:r>
            <a:endParaRPr lang="en-US" altLang="zh-CN" sz="7200" b="1" i="1" dirty="0">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20" name="文本框 19"/>
          <p:cNvSpPr txBox="1"/>
          <p:nvPr/>
        </p:nvSpPr>
        <p:spPr>
          <a:xfrm>
            <a:off x="838835" y="4646295"/>
            <a:ext cx="4715510" cy="2091690"/>
          </a:xfrm>
          <a:prstGeom prst="rect">
            <a:avLst/>
          </a:prstGeom>
          <a:noFill/>
        </p:spPr>
        <p:txBody>
          <a:bodyPr wrap="square" rtlCol="0">
            <a:spAutoFit/>
          </a:bodyPr>
          <a:lstStyle/>
          <a:p>
            <a:r>
              <a:rPr lang="zh-CN" altLang="en-US" sz="2800" b="1" i="1">
                <a:solidFill>
                  <a:schemeClr val="accent6">
                    <a:lumMod val="75000"/>
                  </a:schemeClr>
                </a:solidFill>
                <a:effectLst>
                  <a:glow rad="101600">
                    <a:schemeClr val="accent3">
                      <a:satMod val="175000"/>
                      <a:alpha val="40000"/>
                    </a:schemeClr>
                  </a:glow>
                </a:effectLst>
              </a:rPr>
              <a:t>研究重点</a:t>
            </a:r>
            <a:r>
              <a:rPr lang="en-US" altLang="zh-CN" sz="2800" b="1" i="1">
                <a:solidFill>
                  <a:schemeClr val="accent6">
                    <a:lumMod val="75000"/>
                  </a:schemeClr>
                </a:solidFill>
                <a:effectLst>
                  <a:glow rad="101600">
                    <a:schemeClr val="accent3">
                      <a:satMod val="175000"/>
                      <a:alpha val="40000"/>
                    </a:schemeClr>
                  </a:glow>
                </a:effectLst>
              </a:rPr>
              <a:t>:</a:t>
            </a:r>
            <a:endParaRPr lang="en-US" altLang="zh-CN" sz="2800" b="1" i="1">
              <a:solidFill>
                <a:schemeClr val="accent6">
                  <a:lumMod val="75000"/>
                </a:schemeClr>
              </a:solidFill>
              <a:effectLst>
                <a:glow rad="101600">
                  <a:schemeClr val="accent3">
                    <a:satMod val="175000"/>
                    <a:alpha val="40000"/>
                  </a:schemeClr>
                </a:glow>
              </a:effectLst>
            </a:endParaRPr>
          </a:p>
          <a:p>
            <a:endParaRPr lang="en-US" altLang="zh-CN"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1.</a:t>
            </a:r>
            <a:r>
              <a:rPr lang="zh-CN" altLang="en-US" sz="2800" b="1" i="1">
                <a:solidFill>
                  <a:schemeClr val="accent6">
                    <a:lumMod val="75000"/>
                  </a:schemeClr>
                </a:solidFill>
                <a:effectLst>
                  <a:glow rad="101600">
                    <a:schemeClr val="accent3">
                      <a:satMod val="175000"/>
                      <a:alpha val="40000"/>
                    </a:schemeClr>
                  </a:glow>
                </a:effectLst>
              </a:rPr>
              <a:t>抽卡机制</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2.</a:t>
            </a:r>
            <a:r>
              <a:rPr lang="zh-CN" altLang="en-US" sz="2800" b="1" i="1">
                <a:solidFill>
                  <a:schemeClr val="accent6">
                    <a:lumMod val="75000"/>
                  </a:schemeClr>
                </a:solidFill>
                <a:effectLst>
                  <a:glow rad="101600">
                    <a:schemeClr val="accent3">
                      <a:satMod val="175000"/>
                      <a:alpha val="40000"/>
                    </a:schemeClr>
                  </a:glow>
                </a:effectLst>
              </a:rPr>
              <a:t>概率和算法模型</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a:t>      </a:t>
            </a:r>
            <a:endParaRPr lang="zh-CN" altLang="en-US"/>
          </a:p>
        </p:txBody>
      </p:sp>
      <p:sp>
        <p:nvSpPr>
          <p:cNvPr id="21" name="文本框 20"/>
          <p:cNvSpPr txBox="1"/>
          <p:nvPr/>
        </p:nvSpPr>
        <p:spPr>
          <a:xfrm>
            <a:off x="8718550" y="0"/>
            <a:ext cx="3473450" cy="460375"/>
          </a:xfrm>
          <a:prstGeom prst="rect">
            <a:avLst/>
          </a:prstGeom>
          <a:noFill/>
        </p:spPr>
        <p:txBody>
          <a:bodyPr wrap="square" rtlCol="0">
            <a:spAutoFit/>
          </a:bodyPr>
          <a:lstStyle/>
          <a:p>
            <a:pPr algn="l"/>
            <a:r>
              <a:rPr lang="zh-CN" altLang="en-US" sz="2400" b="1" i="1" dirty="0">
                <a:solidFill>
                  <a:srgbClr val="42F046"/>
                </a:solidFill>
              </a:rPr>
              <a:t>特点</a:t>
            </a:r>
            <a:r>
              <a:rPr lang="en-US" altLang="zh-CN" sz="2400" b="1" i="1" dirty="0" smtClean="0">
                <a:solidFill>
                  <a:srgbClr val="42F046"/>
                </a:solidFill>
              </a:rPr>
              <a:t>:</a:t>
            </a:r>
            <a:r>
              <a:rPr lang="zh-CN" altLang="en-US" sz="2400" b="1" i="1" dirty="0" smtClean="0">
                <a:solidFill>
                  <a:srgbClr val="42F046"/>
                </a:solidFill>
              </a:rPr>
              <a:t>机制</a:t>
            </a:r>
            <a:r>
              <a:rPr lang="zh-CN" altLang="en-US" sz="24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简单</a:t>
            </a:r>
            <a:r>
              <a:rPr lang="zh-CN" altLang="en-US" sz="2400" i="1" dirty="0" smtClean="0">
                <a:solidFill>
                  <a:srgbClr val="42F046"/>
                </a:solidFill>
              </a:rPr>
              <a:t>，无</a:t>
            </a:r>
            <a:r>
              <a:rPr lang="zh-CN" altLang="en-US" sz="24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保底</a:t>
            </a:r>
            <a:endParaRPr lang="zh-CN" altLang="en-US" sz="2400" b="1" i="1" dirty="0">
              <a:solidFill>
                <a:srgbClr val="42F046"/>
              </a:solidFill>
              <a:sym typeface="+mn-ea"/>
            </a:endParaRPr>
          </a:p>
        </p:txBody>
      </p:sp>
      <p:sp>
        <p:nvSpPr>
          <p:cNvPr id="5" name="十字形 4"/>
          <p:cNvSpPr/>
          <p:nvPr/>
        </p:nvSpPr>
        <p:spPr>
          <a:xfrm>
            <a:off x="3135131" y="981325"/>
            <a:ext cx="5981065" cy="4865370"/>
          </a:xfrm>
          <a:prstGeom prst="plus">
            <a:avLst/>
          </a:prstGeom>
          <a:noFill/>
          <a:ln w="266700" cmpd="thickThin">
            <a:gradFill>
              <a:gsLst>
                <a:gs pos="0">
                  <a:srgbClr val="42F046"/>
                </a:gs>
                <a:gs pos="74000">
                  <a:schemeClr val="accent1">
                    <a:lumMod val="45000"/>
                    <a:lumOff val="55000"/>
                  </a:schemeClr>
                </a:gs>
                <a:gs pos="83000">
                  <a:schemeClr val="accent1">
                    <a:lumMod val="45000"/>
                    <a:lumOff val="55000"/>
                  </a:schemeClr>
                </a:gs>
                <a:gs pos="100000">
                  <a:srgbClr val="00B0F0"/>
                </a:gs>
              </a:gsLst>
              <a:lin ang="5400000" scaled="1"/>
            </a:gra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pic>
        <p:nvPicPr>
          <p:cNvPr id="6" name="图片 5" descr="明日方舟"/>
          <p:cNvPicPr>
            <a:picLocks noChangeAspect="1"/>
          </p:cNvPicPr>
          <p:nvPr/>
        </p:nvPicPr>
        <p:blipFill>
          <a:blip r:embed="rId2" cstate="print"/>
          <a:stretch>
            <a:fillRect/>
          </a:stretch>
        </p:blipFill>
        <p:spPr>
          <a:xfrm>
            <a:off x="3477895" y="1277620"/>
            <a:ext cx="5234940" cy="4302760"/>
          </a:xfrm>
          <a:prstGeom prst="plus">
            <a:avLst>
              <a:gd name="adj" fmla="val 27233"/>
            </a:avLst>
          </a:prstGeom>
        </p:spPr>
      </p:pic>
      <p:sp>
        <p:nvSpPr>
          <p:cNvPr id="7" name="文本框 6"/>
          <p:cNvSpPr txBox="1"/>
          <p:nvPr/>
        </p:nvSpPr>
        <p:spPr>
          <a:xfrm>
            <a:off x="4543425" y="2460625"/>
            <a:ext cx="3164205" cy="922020"/>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zh-CN" altLang="en-US" sz="5400" b="1" i="1" cap="all" dirty="0" smtClean="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华光钢铁直黑 可变体 Bold" panose="02000500000000000000" charset="-122"/>
                <a:ea typeface="华光钢铁直黑 可变体 Bold" panose="02000500000000000000" charset="-122"/>
              </a:rPr>
              <a:t>明日之后</a:t>
            </a:r>
            <a:endParaRPr lang="zh-CN" altLang="en-US" sz="5400" b="1" i="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华光钢铁直黑 可变体 Bold" panose="02000500000000000000" charset="-122"/>
              <a:ea typeface="华光钢铁直黑 可变体 Bold" panose="02000500000000000000" charset="-122"/>
            </a:endParaRPr>
          </a:p>
        </p:txBody>
      </p:sp>
      <p:sp>
        <p:nvSpPr>
          <p:cNvPr id="8" name="文本框 7"/>
          <p:cNvSpPr txBox="1"/>
          <p:nvPr/>
        </p:nvSpPr>
        <p:spPr>
          <a:xfrm>
            <a:off x="4513580" y="3568065"/>
            <a:ext cx="3163570" cy="460375"/>
          </a:xfrm>
          <a:prstGeom prst="rect">
            <a:avLst/>
          </a:prstGeom>
          <a:noFill/>
        </p:spPr>
        <p:txBody>
          <a:bodyPr wrap="square" rtlCol="0">
            <a:spAutoFit/>
          </a:bodyPr>
          <a:lstStyle/>
          <a:p>
            <a:pPr algn="ctr"/>
            <a:r>
              <a:rPr lang="zh-CN" altLang="en-US" sz="2400" dirty="0" smtClean="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典藏版</a:t>
            </a:r>
            <a:r>
              <a:rPr lang="zh-CN" altLang="en-US" sz="2400" dirty="0" smtClean="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出</a:t>
            </a:r>
            <a:r>
              <a:rPr lang="zh-CN" altLang="en-US" sz="2400" dirty="0">
                <a:ln w="9525">
                  <a:solidFill>
                    <a:schemeClr val="accent4"/>
                  </a:solidFill>
                  <a:prstDash val="solid"/>
                </a:ln>
                <a:solidFill>
                  <a:srgbClr val="EE02DA"/>
                </a:solidFill>
                <a:effectLst>
                  <a:glow rad="139700">
                    <a:schemeClr val="accent4">
                      <a:satMod val="175000"/>
                      <a:alpha val="40000"/>
                    </a:schemeClr>
                  </a:glow>
                  <a:outerShdw blurRad="12700" dist="38100" dir="2700000" algn="tl" rotWithShape="0">
                    <a:schemeClr val="accent5">
                      <a:lumMod val="60000"/>
                      <a:lumOff val="40000"/>
                    </a:schemeClr>
                  </a:outerShdw>
                </a:effectLst>
              </a:rPr>
              <a:t>货概率</a:t>
            </a:r>
            <a:r>
              <a:rPr lang="en-US" altLang="zh-CN" dirty="0">
                <a:solidFill>
                  <a:srgbClr val="EE02DA"/>
                </a:solidFill>
                <a:effectLst>
                  <a:glow rad="139700">
                    <a:schemeClr val="accent4">
                      <a:satMod val="175000"/>
                      <a:alpha val="40000"/>
                    </a:schemeClr>
                  </a:glow>
                </a:effectLst>
              </a:rPr>
              <a:t> </a:t>
            </a:r>
            <a:r>
              <a:rPr lang="en-US" altLang="zh-CN" dirty="0"/>
              <a:t>     </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000" fill="hold">
                                          <p:stCondLst>
                                            <p:cond delay="0"/>
                                          </p:stCondLst>
                                        </p:cTn>
                                        <p:tgtEl>
                                          <p:spTgt spid="21"/>
                                        </p:tgtEl>
                                        <p:attrNameLst>
                                          <p:attrName>style.visibility</p:attrName>
                                        </p:attrNameLst>
                                      </p:cBhvr>
                                      <p:to>
                                        <p:strVal val="visible"/>
                                      </p:to>
                                    </p:set>
                                    <p:animEffect transition="in" filter="circle(in)">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a:bodyPr>
          <a:lstStyle/>
          <a:p>
            <a:pPr marL="0" indent="0">
              <a:buNone/>
            </a:pPr>
            <a:r>
              <a:rPr lang="zh-CN" altLang="en-US" dirty="0" smtClean="0"/>
              <a:t>道具名称 概率公示 福鼠迎春 典藏版礼盒 </a:t>
            </a:r>
            <a:r>
              <a:rPr lang="en-US" altLang="zh-CN" dirty="0" smtClean="0"/>
              <a:t>0.15% </a:t>
            </a:r>
            <a:r>
              <a:rPr lang="zh-CN" altLang="en-US" dirty="0" smtClean="0"/>
              <a:t>双人摇篮秋千椅 </a:t>
            </a:r>
            <a:r>
              <a:rPr lang="en-US" altLang="zh-CN" dirty="0" smtClean="0"/>
              <a:t>1.66% </a:t>
            </a:r>
            <a:r>
              <a:rPr lang="zh-CN" altLang="en-US" dirty="0" smtClean="0"/>
              <a:t>远星高校 象牙塔 （</a:t>
            </a:r>
            <a:r>
              <a:rPr lang="en-US" altLang="zh-CN" dirty="0" smtClean="0"/>
              <a:t>30</a:t>
            </a:r>
            <a:r>
              <a:rPr lang="zh-CN" altLang="en-US" dirty="0" smtClean="0"/>
              <a:t>天）礼盒 </a:t>
            </a:r>
            <a:r>
              <a:rPr lang="en-US" altLang="zh-CN" dirty="0" smtClean="0"/>
              <a:t>1.65% </a:t>
            </a:r>
            <a:r>
              <a:rPr lang="zh-CN" altLang="en-US" dirty="0" smtClean="0"/>
              <a:t>贵族学院 桃红笑春 （</a:t>
            </a:r>
            <a:r>
              <a:rPr lang="en-US" altLang="zh-CN" dirty="0" smtClean="0"/>
              <a:t>30</a:t>
            </a:r>
            <a:r>
              <a:rPr lang="zh-CN" altLang="en-US" dirty="0" smtClean="0"/>
              <a:t>天）礼盒 </a:t>
            </a:r>
            <a:r>
              <a:rPr lang="en-US" altLang="zh-CN" dirty="0" smtClean="0"/>
              <a:t>1.65% </a:t>
            </a:r>
            <a:r>
              <a:rPr lang="zh-CN" altLang="en-US" dirty="0" smtClean="0"/>
              <a:t>街头教父 金银势力 （</a:t>
            </a:r>
            <a:r>
              <a:rPr lang="en-US" altLang="zh-CN" dirty="0" smtClean="0"/>
              <a:t>30</a:t>
            </a:r>
            <a:r>
              <a:rPr lang="zh-CN" altLang="en-US" dirty="0" smtClean="0"/>
              <a:t>天）礼盒 </a:t>
            </a:r>
            <a:r>
              <a:rPr lang="en-US" altLang="zh-CN" dirty="0" smtClean="0"/>
              <a:t>1.65% </a:t>
            </a:r>
            <a:r>
              <a:rPr lang="zh-CN" altLang="en-US" dirty="0" smtClean="0"/>
              <a:t>摩登暴族 粉武士 （</a:t>
            </a:r>
            <a:r>
              <a:rPr lang="en-US" altLang="zh-CN" dirty="0" smtClean="0"/>
              <a:t>30</a:t>
            </a:r>
            <a:r>
              <a:rPr lang="zh-CN" altLang="en-US" dirty="0" smtClean="0"/>
              <a:t>天）礼盒 </a:t>
            </a:r>
            <a:r>
              <a:rPr lang="en-US" altLang="zh-CN" dirty="0" smtClean="0"/>
              <a:t>0.89% </a:t>
            </a:r>
            <a:r>
              <a:rPr lang="zh-CN" altLang="en-US" dirty="0" smtClean="0"/>
              <a:t>黑白组合（边） *</a:t>
            </a:r>
            <a:r>
              <a:rPr lang="en-US" altLang="zh-CN" dirty="0" smtClean="0"/>
              <a:t>2 8.21% </a:t>
            </a:r>
            <a:r>
              <a:rPr lang="zh-CN" altLang="en-US" dirty="0" smtClean="0"/>
              <a:t>黑白组合（角） *</a:t>
            </a:r>
            <a:r>
              <a:rPr lang="en-US" altLang="zh-CN" dirty="0" smtClean="0"/>
              <a:t>2 8.21% </a:t>
            </a:r>
            <a:r>
              <a:rPr lang="zh-CN" altLang="en-US" dirty="0" smtClean="0"/>
              <a:t>黑白组合（心） *</a:t>
            </a:r>
            <a:r>
              <a:rPr lang="en-US" altLang="zh-CN" dirty="0" smtClean="0"/>
              <a:t>2 8.21% </a:t>
            </a:r>
            <a:r>
              <a:rPr lang="zh-CN" altLang="en-US" dirty="0" smtClean="0"/>
              <a:t>翠绿漆素色墙 *</a:t>
            </a:r>
            <a:r>
              <a:rPr lang="en-US" altLang="zh-CN" dirty="0" smtClean="0"/>
              <a:t>2 8.21% </a:t>
            </a:r>
            <a:r>
              <a:rPr lang="zh-CN" altLang="en-US" dirty="0" smtClean="0"/>
              <a:t>暗灰素色墙 *</a:t>
            </a:r>
            <a:r>
              <a:rPr lang="en-US" altLang="zh-CN" dirty="0" smtClean="0"/>
              <a:t>2 8.21% </a:t>
            </a:r>
            <a:r>
              <a:rPr lang="zh-CN" altLang="en-US" dirty="0" smtClean="0"/>
              <a:t>薄荷奶油墙漆 *</a:t>
            </a:r>
            <a:r>
              <a:rPr lang="en-US" altLang="zh-CN" dirty="0" smtClean="0"/>
              <a:t>2 8.21% </a:t>
            </a:r>
            <a:r>
              <a:rPr lang="zh-CN" altLang="en-US" dirty="0" smtClean="0"/>
              <a:t>新币</a:t>
            </a:r>
            <a:r>
              <a:rPr lang="en-US" altLang="zh-CN" dirty="0" smtClean="0"/>
              <a:t>5000 8.21% </a:t>
            </a:r>
            <a:r>
              <a:rPr lang="zh-CN" altLang="en-US" dirty="0" smtClean="0"/>
              <a:t>技能点</a:t>
            </a:r>
            <a:r>
              <a:rPr lang="en-US" altLang="zh-CN" dirty="0" smtClean="0"/>
              <a:t>3800 8.21% </a:t>
            </a:r>
            <a:r>
              <a:rPr lang="zh-CN" altLang="en-US" dirty="0" smtClean="0"/>
              <a:t>纳米塑材</a:t>
            </a:r>
            <a:r>
              <a:rPr lang="en-US" altLang="zh-CN" dirty="0" smtClean="0"/>
              <a:t>2800 8.21% 10000</a:t>
            </a:r>
            <a:r>
              <a:rPr lang="zh-CN" altLang="en-US" dirty="0" smtClean="0"/>
              <a:t>金条 </a:t>
            </a:r>
            <a:r>
              <a:rPr lang="en-US" altLang="zh-CN" dirty="0" smtClean="0"/>
              <a:t>1.84% 60-100</a:t>
            </a:r>
            <a:r>
              <a:rPr lang="zh-CN" altLang="en-US" dirty="0" smtClean="0"/>
              <a:t>春节元宝 </a:t>
            </a:r>
            <a:r>
              <a:rPr lang="en-US" altLang="zh-CN" dirty="0" smtClean="0"/>
              <a:t>7.38% 15-25</a:t>
            </a:r>
            <a:r>
              <a:rPr lang="zh-CN" altLang="en-US" dirty="0" smtClean="0"/>
              <a:t>配方残页 </a:t>
            </a:r>
            <a:r>
              <a:rPr lang="en-US" altLang="zh-CN" dirty="0" smtClean="0"/>
              <a:t>7.38% 600</a:t>
            </a:r>
            <a:r>
              <a:rPr lang="zh-CN" altLang="en-US" dirty="0" smtClean="0"/>
              <a:t>时装优惠券（</a:t>
            </a:r>
            <a:r>
              <a:rPr lang="en-US" altLang="zh-CN" dirty="0" smtClean="0"/>
              <a:t>7</a:t>
            </a:r>
            <a:r>
              <a:rPr lang="zh-CN" altLang="en-US" dirty="0" smtClean="0"/>
              <a:t>天） </a:t>
            </a:r>
            <a:r>
              <a:rPr lang="en-US" altLang="zh-CN" dirty="0" smtClean="0"/>
              <a:t>1.84% </a:t>
            </a:r>
            <a:endParaRPr lang="zh-CN" altLang="en-US" dirty="0"/>
          </a:p>
        </p:txBody>
      </p:sp>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了解机制</a:t>
            </a:r>
            <a:r>
              <a:rPr lang="en-US" altLang="zh-CN" dirty="0"/>
              <a:t> </a:t>
            </a:r>
            <a:endParaRPr lang="en-US" altLang="zh-CN"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dirty="0"/>
              <a:t>研究抽卡模型</a:t>
            </a:r>
            <a:endParaRPr lang="zh-CN" altLang="en-US" sz="2400" dirty="0"/>
          </a:p>
        </p:txBody>
      </p:sp>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r>
              <a:rPr lang="en-US" altLang="zh-CN" dirty="0"/>
              <a:t> </a:t>
            </a:r>
            <a:endParaRPr lang="en-US" altLang="zh-CN" dirty="0"/>
          </a:p>
        </p:txBody>
      </p:sp>
      <p:pic>
        <p:nvPicPr>
          <p:cNvPr id="4" name="ECB019B1-382A-4266-B25C-5B523AA43C14-7" descr="C:/Users/Administrator/AppData/Local/Temp/wpp.oSlKiVwpp"/>
          <p:cNvPicPr>
            <a:picLocks noChangeAspect="1"/>
          </p:cNvPicPr>
          <p:nvPr/>
        </p:nvPicPr>
        <p:blipFill>
          <a:blip r:embed="rId1" cstate="print"/>
          <a:stretch>
            <a:fillRect/>
          </a:stretch>
        </p:blipFill>
        <p:spPr>
          <a:xfrm>
            <a:off x="3672205" y="685801"/>
            <a:ext cx="6730993" cy="5698018"/>
          </a:xfrm>
          <a:prstGeom prst="rect">
            <a:avLst/>
          </a:prstGeom>
        </p:spPr>
      </p:pic>
      <p:sp>
        <p:nvSpPr>
          <p:cNvPr id="3" name="文本框 2"/>
          <p:cNvSpPr txBox="1"/>
          <p:nvPr/>
        </p:nvSpPr>
        <p:spPr>
          <a:xfrm>
            <a:off x="7757160" y="6551295"/>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p:sp>
        <p:nvSpPr>
          <p:cNvPr id="7" name="内容占位符 6"/>
          <p:cNvSpPr>
            <a:spLocks noGrp="1"/>
          </p:cNvSpPr>
          <p:nvPr>
            <p:ph idx="1"/>
          </p:nvPr>
        </p:nvSpPr>
        <p:spPr/>
        <p:txBody>
          <a:bodyPr/>
          <a:lstStyle/>
          <a:p>
            <a:r>
              <a:rPr lang="zh-CN" altLang="en-US" dirty="0" smtClean="0"/>
              <a:t>如图所示</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标题 1"/>
          <p:cNvSpPr>
            <a:spLocks noGrp="1"/>
          </p:cNvSpPr>
          <p:nvPr>
            <p:ph type="title"/>
          </p:nvPr>
        </p:nvSpPr>
        <p:spPr/>
        <p:txBody>
          <a:bodyPr/>
          <a:lstStyle/>
          <a:p>
            <a:r>
              <a:rPr lang="en-US" altLang="en-US">
                <a:latin typeface="华光钢铁直黑 可变体 Bold" panose="02000500000000000000" charset="-122"/>
                <a:ea typeface="华光钢铁直黑 可变体 Bold" panose="02000500000000000000" charset="-122"/>
                <a:cs typeface="华光钢铁直黑 可变体 Bold" panose="02000500000000000000" charset="-122"/>
              </a:rPr>
              <a:t>"保底"究竟是啥?</a:t>
            </a:r>
            <a:endParaRPr lang="zh-CN" altLang="en-US">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1048589" name="内容占位符 2"/>
          <p:cNvSpPr>
            <a:spLocks noGrp="1"/>
          </p:cNvSpPr>
          <p:nvPr>
            <p:ph idx="1"/>
          </p:nvPr>
        </p:nvSpPr>
        <p:spPr/>
        <p:txBody>
          <a:bodyPr/>
          <a:lstStyle/>
          <a:p>
            <a:r>
              <a:rPr lang="en-US" altLang="en-US" sz="3200"/>
              <a:t>     保底一般指抽卡抽到某一次数时一定会抽出玩家期望比较高的卡(保底也称水位)，保底机制可以让玩家避免一直抽不中期望道具的情况，减小玩家的流失量。</a:t>
            </a:r>
            <a:endParaRPr lang="zh-CN" altLang="en-US"/>
          </a:p>
          <a:p>
            <a:r>
              <a:rPr lang="en-US" altLang="en-US" sz="3200"/>
              <a:t>     保底可以通过概率调整(概率随抽卡次数上升而上升)、粗暴的设立条件(如怎么抽必出xxx)和水位法(后台计数，计数到某个数时计时器清零并让玩家获得他们所期望道具，之后重新技术并如此循环)来实现。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48588"/>
                                        </p:tgtEl>
                                        <p:attrNameLst>
                                          <p:attrName>style.visibility</p:attrName>
                                        </p:attrNameLst>
                                      </p:cBhvr>
                                      <p:to>
                                        <p:strVal val="visible"/>
                                      </p:to>
                                    </p:set>
                                    <p:animEffect transition="in" filter="strips(downLeft)">
                                      <p:cBhvr>
                                        <p:cTn id="7" dur="500"/>
                                        <p:tgtEl>
                                          <p:spTgt spid="10485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8589">
                                            <p:txEl>
                                              <p:pRg st="0" end="0"/>
                                            </p:txEl>
                                          </p:spTgt>
                                        </p:tgtEl>
                                        <p:attrNameLst>
                                          <p:attrName>style.visibility</p:attrName>
                                        </p:attrNameLst>
                                      </p:cBhvr>
                                      <p:to>
                                        <p:strVal val="visible"/>
                                      </p:to>
                                    </p:set>
                                    <p:animEffect transition="in" filter="blinds(horizontal)">
                                      <p:cBhvr>
                                        <p:cTn id="12" dur="500"/>
                                        <p:tgtEl>
                                          <p:spTgt spid="104858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48589">
                                            <p:txEl>
                                              <p:pRg st="1" end="1"/>
                                            </p:txEl>
                                          </p:spTgt>
                                        </p:tgtEl>
                                        <p:attrNameLst>
                                          <p:attrName>style.visibility</p:attrName>
                                        </p:attrNameLst>
                                      </p:cBhvr>
                                      <p:to>
                                        <p:strVal val="visible"/>
                                      </p:to>
                                    </p:set>
                                    <p:animEffect transition="in" filter="blinds(horizontal)">
                                      <p:cBhvr>
                                        <p:cTn id="17" dur="500"/>
                                        <p:tgtEl>
                                          <p:spTgt spid="10485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8" grpId="0"/>
      <p:bldP spid="1048588" grpId="1"/>
      <p:bldP spid="1048589" grpId="0" build="p"/>
      <p:bldP spid="1048589"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设计随机实验</a:t>
            </a:r>
            <a:endParaRPr lang="zh-CN" altLang="en-US" sz="2400"/>
          </a:p>
        </p:txBody>
      </p:sp>
      <p:sp>
        <p:nvSpPr>
          <p:cNvPr id="1048602" name="内容占位符 2"/>
          <p:cNvSpPr>
            <a:spLocks noGrp="1"/>
          </p:cNvSpPr>
          <p:nvPr>
            <p:ph idx="1"/>
          </p:nvPr>
        </p:nvSpPr>
        <p:spPr/>
        <p:txBody>
          <a:bodyPr>
            <a:normAutofit/>
          </a:bodyPr>
          <a:lstStyle/>
          <a:p>
            <a:pPr marL="0" indent="0">
              <a:buNone/>
            </a:pPr>
            <a:r>
              <a:rPr lang="en-US" altLang="zh-CN" dirty="0"/>
              <a:t>      </a:t>
            </a:r>
            <a:r>
              <a:rPr lang="zh-CN" altLang="en-US" dirty="0"/>
              <a:t>根据前面得到的概率模型和流程，我们可以设计一个是随机实验来验证我们的概率模型是否贴近游戏</a:t>
            </a:r>
            <a:endParaRPr lang="zh-CN" altLang="en-US" dirty="0"/>
          </a:p>
        </p:txBody>
      </p:sp>
      <p:sp>
        <p:nvSpPr>
          <p:cNvPr id="2" name="文本框 1"/>
          <p:cNvSpPr txBox="1"/>
          <p:nvPr/>
        </p:nvSpPr>
        <p:spPr>
          <a:xfrm>
            <a:off x="160655" y="300990"/>
            <a:ext cx="8060055"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抽卡模拟并获取结果</a:t>
            </a:r>
            <a:r>
              <a:rPr lang="en-US" altLang="zh-CN" dirty="0"/>
              <a:t> </a:t>
            </a:r>
            <a:endParaRPr lang="en-US" altLang="zh-CN" dirty="0"/>
          </a:p>
        </p:txBody>
      </p:sp>
      <p:pic>
        <p:nvPicPr>
          <p:cNvPr id="4" name="ECB019B1-382A-4266-B25C-5B523AA43C14-8" descr="wpp"/>
          <p:cNvPicPr>
            <a:picLocks noChangeAspect="1"/>
          </p:cNvPicPr>
          <p:nvPr/>
        </p:nvPicPr>
        <p:blipFill>
          <a:blip r:embed="rId1" cstate="print"/>
          <a:stretch>
            <a:fillRect/>
          </a:stretch>
        </p:blipFill>
        <p:spPr>
          <a:xfrm>
            <a:off x="3094665" y="1782445"/>
            <a:ext cx="5995684" cy="5075555"/>
          </a:xfrm>
          <a:prstGeom prst="rect">
            <a:avLst/>
          </a:prstGeom>
        </p:spPr>
      </p:pic>
      <p:sp>
        <p:nvSpPr>
          <p:cNvPr id="3" name="文本框 2"/>
          <p:cNvSpPr txBox="1"/>
          <p:nvPr/>
        </p:nvSpPr>
        <p:spPr>
          <a:xfrm>
            <a:off x="8948420" y="6249670"/>
            <a:ext cx="2461260" cy="306705"/>
          </a:xfrm>
          <a:prstGeom prst="rect">
            <a:avLst/>
          </a:prstGeom>
          <a:noFill/>
        </p:spPr>
        <p:txBody>
          <a:bodyPr wrap="square" rtlCol="0">
            <a:spAutoFit/>
          </a:bodyPr>
          <a:lstStyle/>
          <a:p>
            <a:r>
              <a:rPr lang="zh-CN" altLang="en-US" sz="1400"/>
              <a:t>和前面的流程图一样</a:t>
            </a:r>
            <a:endParaRPr lang="zh-CN" altLang="en-US" sz="14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6243955"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 </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a:latin typeface="+mn-ea"/>
              </a:rPr>
              <a:t>      </a:t>
            </a:r>
            <a:r>
              <a:rPr lang="zh-CN" altLang="en-US" sz="2400" b="1">
                <a:latin typeface="+mn-ea"/>
              </a:rPr>
              <a:t>根据程序模拟结果，我们</a:t>
            </a:r>
            <a:r>
              <a:rPr lang="zh-CN" altLang="en-US" sz="2400" b="1"/>
              <a:t>获得以下数据</a:t>
            </a:r>
            <a:r>
              <a:rPr lang="en-US" altLang="zh-CN" sz="2400" b="1"/>
              <a:t>: </a:t>
            </a:r>
            <a:endParaRPr lang="en-US" altLang="zh-CN" sz="2400" b="1"/>
          </a:p>
        </p:txBody>
      </p:sp>
      <p:pic>
        <p:nvPicPr>
          <p:cNvPr id="2" name="图片 0" descr="明日方舟6星干员概率折线图"/>
          <p:cNvPicPr>
            <a:picLocks noChangeAspect="1"/>
          </p:cNvPicPr>
          <p:nvPr/>
        </p:nvPicPr>
        <p:blipFill>
          <a:blip r:embed="rId1" cstate="print"/>
          <a:stretch>
            <a:fillRect/>
          </a:stretch>
        </p:blipFill>
        <p:spPr>
          <a:xfrm>
            <a:off x="1313705" y="1557867"/>
            <a:ext cx="9027906" cy="449631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7268210" cy="583565"/>
          </a:xfrm>
          <a:prstGeom prst="rect">
            <a:avLst/>
          </a:prstGeom>
          <a:noFill/>
        </p:spPr>
        <p:txBody>
          <a:bodyPr wrap="square" rtlCol="0">
            <a:spAutoFit/>
          </a:bodyPr>
          <a:lstStyle/>
          <a:p>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日</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之后</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2306955"/>
          </a:xfrm>
          <a:prstGeom prst="rect">
            <a:avLst/>
          </a:prstGeom>
          <a:noFill/>
        </p:spPr>
        <p:txBody>
          <a:bodyPr wrap="square" rtlCol="0">
            <a:spAutoFit/>
          </a:bodyPr>
          <a:lstStyle/>
          <a:p>
            <a:r>
              <a:rPr lang="zh-CN" altLang="en-US" sz="2400" b="1" dirty="0">
                <a:latin typeface="+mn-ea"/>
              </a:rPr>
              <a:t>根据得到的数据，经过分析、对比和讨论，我们得到如下结果</a:t>
            </a:r>
            <a:r>
              <a:rPr lang="en-US" altLang="zh-CN" sz="2400" b="1" dirty="0">
                <a:latin typeface="+mn-ea"/>
              </a:rPr>
              <a:t>:</a:t>
            </a:r>
            <a:endParaRPr lang="en-US" altLang="zh-CN" sz="2400" b="1" dirty="0">
              <a:latin typeface="+mn-ea"/>
            </a:endParaRPr>
          </a:p>
          <a:p>
            <a:r>
              <a:rPr lang="en-US" altLang="zh-CN" sz="2400" b="1" dirty="0">
                <a:latin typeface="+mn-ea"/>
              </a:rPr>
              <a:t>    </a:t>
            </a:r>
            <a:r>
              <a:rPr lang="zh-CN" altLang="en-US" sz="2400" b="1" dirty="0" smtClean="0">
                <a:latin typeface="+mn-ea"/>
              </a:rPr>
              <a:t>概率几乎不随次数改变，没保底，适合欧皇玩，并且根据大部分玩家的抽卡结果可以预测明日之后抽卡概率有造假嫌疑</a:t>
            </a:r>
            <a:endParaRPr lang="zh-CN" altLang="en-US" sz="2400" b="1" dirty="0">
              <a:latin typeface="+mn-ea"/>
            </a:endParaRPr>
          </a:p>
          <a:p>
            <a:endParaRPr lang="zh-CN" altLang="en-US" sz="2400" b="1" dirty="0">
              <a:latin typeface="+mn-ea"/>
            </a:endParaRPr>
          </a:p>
          <a:p>
            <a:r>
              <a:rPr lang="zh-CN" altLang="en-US" sz="2400" b="1" dirty="0">
                <a:latin typeface="+mn-ea"/>
              </a:rPr>
              <a:t>得到的概率模型运用</a:t>
            </a:r>
            <a:r>
              <a:rPr lang="en-US" altLang="zh-CN" sz="2400" b="1" dirty="0">
                <a:latin typeface="+mn-ea"/>
              </a:rPr>
              <a:t>:</a:t>
            </a:r>
            <a:endParaRPr lang="zh-CN" altLang="en-US" sz="2400" b="1" dirty="0">
              <a:latin typeface="+mn-ea"/>
            </a:endParaRPr>
          </a:p>
          <a:p>
            <a:r>
              <a:rPr lang="en-US" altLang="zh-CN" sz="2400" b="1" dirty="0">
                <a:latin typeface="+mn-ea"/>
              </a:rPr>
              <a:t>     </a:t>
            </a:r>
            <a:r>
              <a:rPr lang="zh-CN" altLang="en-US" sz="2400" b="1" dirty="0" smtClean="0">
                <a:latin typeface="+mn-ea"/>
              </a:rPr>
              <a:t>非酋别抽</a:t>
            </a:r>
            <a:r>
              <a:rPr lang="zh-CN" altLang="en-US" sz="2400" b="1" dirty="0" smtClean="0">
                <a:latin typeface="+mn-ea"/>
                <a:sym typeface="+mn-ea"/>
              </a:rPr>
              <a:t>这种，</a:t>
            </a:r>
            <a:r>
              <a:rPr lang="zh-CN" altLang="en-US" sz="2400" b="1" dirty="0">
                <a:latin typeface="+mn-ea"/>
                <a:sym typeface="+mn-ea"/>
              </a:rPr>
              <a:t>将抽</a:t>
            </a:r>
            <a:r>
              <a:rPr lang="zh-CN" altLang="en-US" sz="2400" b="1" dirty="0" smtClean="0">
                <a:latin typeface="+mn-ea"/>
                <a:sym typeface="+mn-ea"/>
              </a:rPr>
              <a:t>卡</a:t>
            </a:r>
            <a:r>
              <a:rPr lang="zh-CN" altLang="en-US" sz="2400" b="1" dirty="0" smtClean="0">
                <a:latin typeface="+mn-ea"/>
                <a:sym typeface="+mn-ea"/>
              </a:rPr>
              <a:t>损失</a:t>
            </a:r>
            <a:r>
              <a:rPr lang="zh-CN" altLang="en-US" sz="2400" b="1" dirty="0" smtClean="0">
                <a:latin typeface="+mn-ea"/>
                <a:sym typeface="+mn-ea"/>
              </a:rPr>
              <a:t>最</a:t>
            </a:r>
            <a:r>
              <a:rPr lang="zh-CN" altLang="en-US" sz="2400" b="1" dirty="0">
                <a:latin typeface="+mn-ea"/>
                <a:sym typeface="+mn-ea"/>
              </a:rPr>
              <a:t>小</a:t>
            </a:r>
            <a:r>
              <a:rPr lang="zh-CN" altLang="en-US" sz="2400" b="1" dirty="0" smtClean="0">
                <a:latin typeface="+mn-ea"/>
                <a:sym typeface="+mn-ea"/>
              </a:rPr>
              <a:t>化</a:t>
            </a:r>
            <a:r>
              <a:rPr lang="zh-CN" altLang="en-US" sz="2400" b="1" dirty="0">
                <a:latin typeface="+mn-ea"/>
                <a:sym typeface="+mn-ea"/>
              </a:rPr>
              <a:t>。</a:t>
            </a:r>
            <a:endParaRPr lang="zh-CN" altLang="en-US" sz="2400" b="1" dirty="0">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0" y="-101600"/>
            <a:ext cx="12192000" cy="6858000"/>
          </a:xfrm>
          <a:prstGeom prst="rect">
            <a:avLst/>
          </a:prstGeom>
        </p:spPr>
      </p:pic>
      <p:sp>
        <p:nvSpPr>
          <p:cNvPr id="18" name="矩形 17"/>
          <p:cNvSpPr/>
          <p:nvPr/>
        </p:nvSpPr>
        <p:spPr>
          <a:xfrm>
            <a:off x="838835" y="303530"/>
            <a:ext cx="1654175"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l"/>
            <a:r>
              <a:rPr lang="en-US" altLang="zh-CN" sz="7200" b="1" i="1" dirty="0">
                <a:ln w="6600">
                  <a:noFill/>
                  <a:prstDash val="solid"/>
                </a:ln>
                <a:solidFill>
                  <a:srgbClr val="EE02DA"/>
                </a:solidFill>
                <a:effectLst>
                  <a:outerShdw blurRad="50800" dist="38100" algn="l" rotWithShape="0">
                    <a:prstClr val="black">
                      <a:alpha val="40000"/>
                    </a:prstClr>
                  </a:outerShdw>
                  <a:reflection blurRad="6350" stA="55000" endA="300" endPos="45500" dir="5400000" sy="-100000" algn="bl" rotWithShape="0"/>
                </a:effectLst>
                <a:sym typeface="+mn-ea"/>
              </a:rPr>
              <a:t>5</a:t>
            </a:r>
            <a:r>
              <a:rPr lang="en-US" altLang="zh-CN" sz="7200" b="1" i="1" dirty="0" smtClean="0">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sym typeface="+mn-ea"/>
              </a:rPr>
              <a:t>th</a:t>
            </a:r>
            <a:endParaRPr lang="en-US" altLang="zh-CN" sz="7200" b="1" i="1" dirty="0">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20" name="文本框 19"/>
          <p:cNvSpPr txBox="1"/>
          <p:nvPr/>
        </p:nvSpPr>
        <p:spPr>
          <a:xfrm>
            <a:off x="838835" y="4646295"/>
            <a:ext cx="4715510" cy="2091690"/>
          </a:xfrm>
          <a:prstGeom prst="rect">
            <a:avLst/>
          </a:prstGeom>
          <a:noFill/>
        </p:spPr>
        <p:txBody>
          <a:bodyPr wrap="square" rtlCol="0">
            <a:spAutoFit/>
          </a:bodyPr>
          <a:lstStyle/>
          <a:p>
            <a:r>
              <a:rPr lang="zh-CN" altLang="en-US" sz="2800" b="1" i="1" dirty="0">
                <a:solidFill>
                  <a:schemeClr val="accent6">
                    <a:lumMod val="75000"/>
                  </a:schemeClr>
                </a:solidFill>
                <a:effectLst>
                  <a:glow rad="101600">
                    <a:schemeClr val="accent3">
                      <a:satMod val="175000"/>
                      <a:alpha val="40000"/>
                    </a:schemeClr>
                  </a:glow>
                </a:effectLst>
              </a:rPr>
              <a:t>研究重点</a:t>
            </a:r>
            <a:r>
              <a:rPr lang="en-US" altLang="zh-CN" sz="2800" b="1" i="1" dirty="0">
                <a:solidFill>
                  <a:schemeClr val="accent6">
                    <a:lumMod val="75000"/>
                  </a:schemeClr>
                </a:solidFill>
                <a:effectLst>
                  <a:glow rad="101600">
                    <a:schemeClr val="accent3">
                      <a:satMod val="175000"/>
                      <a:alpha val="40000"/>
                    </a:schemeClr>
                  </a:glow>
                </a:effectLst>
              </a:rPr>
              <a:t>:</a:t>
            </a:r>
            <a:endParaRPr lang="en-US" altLang="zh-CN" sz="2800" b="1" i="1" dirty="0">
              <a:solidFill>
                <a:schemeClr val="accent6">
                  <a:lumMod val="75000"/>
                </a:schemeClr>
              </a:solidFill>
              <a:effectLst>
                <a:glow rad="101600">
                  <a:schemeClr val="accent3">
                    <a:satMod val="175000"/>
                    <a:alpha val="40000"/>
                  </a:schemeClr>
                </a:glow>
              </a:effectLst>
            </a:endParaRPr>
          </a:p>
          <a:p>
            <a:endParaRPr lang="en-US" altLang="zh-CN" sz="2800" b="1" i="1" dirty="0">
              <a:solidFill>
                <a:schemeClr val="accent6">
                  <a:lumMod val="75000"/>
                </a:schemeClr>
              </a:solidFill>
              <a:effectLst>
                <a:glow rad="101600">
                  <a:schemeClr val="accent3">
                    <a:satMod val="175000"/>
                    <a:alpha val="40000"/>
                  </a:schemeClr>
                </a:glow>
              </a:effectLst>
            </a:endParaRPr>
          </a:p>
          <a:p>
            <a:r>
              <a:rPr lang="en-US" altLang="zh-CN" sz="2800" b="1" i="1" dirty="0">
                <a:solidFill>
                  <a:schemeClr val="accent6">
                    <a:lumMod val="75000"/>
                  </a:schemeClr>
                </a:solidFill>
                <a:effectLst>
                  <a:glow rad="101600">
                    <a:schemeClr val="accent3">
                      <a:satMod val="175000"/>
                      <a:alpha val="40000"/>
                    </a:schemeClr>
                  </a:glow>
                </a:effectLst>
              </a:rPr>
              <a:t>1.</a:t>
            </a:r>
            <a:r>
              <a:rPr lang="zh-CN" altLang="en-US" sz="2800" b="1" i="1" dirty="0">
                <a:solidFill>
                  <a:schemeClr val="accent6">
                    <a:lumMod val="75000"/>
                  </a:schemeClr>
                </a:solidFill>
                <a:effectLst>
                  <a:glow rad="101600">
                    <a:schemeClr val="accent3">
                      <a:satMod val="175000"/>
                      <a:alpha val="40000"/>
                    </a:schemeClr>
                  </a:glow>
                </a:effectLst>
              </a:rPr>
              <a:t>抽卡机制</a:t>
            </a:r>
            <a:endParaRPr lang="zh-CN" altLang="en-US" sz="2800" b="1" i="1" dirty="0">
              <a:solidFill>
                <a:schemeClr val="accent6">
                  <a:lumMod val="75000"/>
                </a:schemeClr>
              </a:solidFill>
              <a:effectLst>
                <a:glow rad="101600">
                  <a:schemeClr val="accent3">
                    <a:satMod val="175000"/>
                    <a:alpha val="40000"/>
                  </a:schemeClr>
                </a:glow>
              </a:effectLst>
            </a:endParaRPr>
          </a:p>
          <a:p>
            <a:r>
              <a:rPr lang="en-US" altLang="zh-CN" sz="2800" b="1" i="1" dirty="0">
                <a:solidFill>
                  <a:schemeClr val="accent6">
                    <a:lumMod val="75000"/>
                  </a:schemeClr>
                </a:solidFill>
                <a:effectLst>
                  <a:glow rad="101600">
                    <a:schemeClr val="accent3">
                      <a:satMod val="175000"/>
                      <a:alpha val="40000"/>
                    </a:schemeClr>
                  </a:glow>
                </a:effectLst>
              </a:rPr>
              <a:t>2.</a:t>
            </a:r>
            <a:r>
              <a:rPr lang="zh-CN" altLang="en-US" sz="2800" b="1" i="1" dirty="0">
                <a:solidFill>
                  <a:schemeClr val="accent6">
                    <a:lumMod val="75000"/>
                  </a:schemeClr>
                </a:solidFill>
                <a:effectLst>
                  <a:glow rad="101600">
                    <a:schemeClr val="accent3">
                      <a:satMod val="175000"/>
                      <a:alpha val="40000"/>
                    </a:schemeClr>
                  </a:glow>
                </a:effectLst>
              </a:rPr>
              <a:t>概率和算法模型</a:t>
            </a:r>
            <a:endParaRPr lang="zh-CN" altLang="en-US" sz="2800" b="1" i="1" dirty="0">
              <a:solidFill>
                <a:schemeClr val="accent6">
                  <a:lumMod val="75000"/>
                </a:schemeClr>
              </a:solidFill>
              <a:effectLst>
                <a:glow rad="101600">
                  <a:schemeClr val="accent3">
                    <a:satMod val="175000"/>
                    <a:alpha val="40000"/>
                  </a:schemeClr>
                </a:glow>
              </a:effectLst>
            </a:endParaRPr>
          </a:p>
          <a:p>
            <a:r>
              <a:rPr lang="en-US" altLang="zh-CN" dirty="0"/>
              <a:t>      </a:t>
            </a:r>
            <a:endParaRPr lang="zh-CN" altLang="en-US" dirty="0"/>
          </a:p>
        </p:txBody>
      </p:sp>
      <p:sp>
        <p:nvSpPr>
          <p:cNvPr id="21" name="文本框 20"/>
          <p:cNvSpPr txBox="1"/>
          <p:nvPr/>
        </p:nvSpPr>
        <p:spPr>
          <a:xfrm>
            <a:off x="7770495" y="0"/>
            <a:ext cx="4427855" cy="460375"/>
          </a:xfrm>
          <a:prstGeom prst="rect">
            <a:avLst/>
          </a:prstGeom>
          <a:noFill/>
        </p:spPr>
        <p:txBody>
          <a:bodyPr wrap="square" rtlCol="0">
            <a:spAutoFit/>
          </a:bodyPr>
          <a:lstStyle/>
          <a:p>
            <a:pPr algn="l"/>
            <a:r>
              <a:rPr lang="zh-CN" altLang="en-US" sz="2400" b="1" i="1" dirty="0">
                <a:solidFill>
                  <a:srgbClr val="42F046"/>
                </a:solidFill>
              </a:rPr>
              <a:t>特点</a:t>
            </a:r>
            <a:r>
              <a:rPr lang="en-US" altLang="zh-CN" sz="2400" b="1" i="1" dirty="0" smtClean="0">
                <a:solidFill>
                  <a:srgbClr val="42F046"/>
                </a:solidFill>
              </a:rPr>
              <a:t>:</a:t>
            </a:r>
            <a:r>
              <a:rPr lang="zh-CN" altLang="en-US" sz="2400" b="1" i="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保底</a:t>
            </a:r>
            <a:r>
              <a:rPr lang="zh-CN" altLang="en-US" sz="2400" b="1" i="1" dirty="0" smtClean="0">
                <a:solidFill>
                  <a:srgbClr val="42F046"/>
                </a:solidFill>
              </a:rPr>
              <a:t>前</a:t>
            </a:r>
            <a:r>
              <a:rPr lang="zh-CN" altLang="en-US" sz="2400" b="1" i="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概率</a:t>
            </a:r>
            <a:r>
              <a:rPr lang="zh-CN" altLang="en-US" sz="2400" b="1" i="1" dirty="0" smtClean="0">
                <a:solidFill>
                  <a:srgbClr val="42F046"/>
                </a:solidFill>
              </a:rPr>
              <a:t>可以几乎不计</a:t>
            </a:r>
            <a:endParaRPr lang="zh-CN" altLang="en-US" sz="2400" b="1" i="1" dirty="0">
              <a:solidFill>
                <a:srgbClr val="42F046"/>
              </a:solidFill>
              <a:sym typeface="+mn-ea"/>
            </a:endParaRPr>
          </a:p>
        </p:txBody>
      </p:sp>
      <p:sp>
        <p:nvSpPr>
          <p:cNvPr id="5" name="十二边形 4"/>
          <p:cNvSpPr/>
          <p:nvPr/>
        </p:nvSpPr>
        <p:spPr>
          <a:xfrm>
            <a:off x="3105150" y="996315"/>
            <a:ext cx="5981065" cy="4865370"/>
          </a:xfrm>
          <a:prstGeom prst="dodecagon">
            <a:avLst/>
          </a:prstGeom>
          <a:noFill/>
          <a:ln w="266700" cmpd="thickThin">
            <a:gradFill>
              <a:gsLst>
                <a:gs pos="0">
                  <a:srgbClr val="42F046"/>
                </a:gs>
                <a:gs pos="74000">
                  <a:schemeClr val="accent1">
                    <a:lumMod val="45000"/>
                    <a:lumOff val="55000"/>
                  </a:schemeClr>
                </a:gs>
                <a:gs pos="83000">
                  <a:schemeClr val="accent1">
                    <a:lumMod val="45000"/>
                    <a:lumOff val="55000"/>
                  </a:schemeClr>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明日方舟"/>
          <p:cNvPicPr>
            <a:picLocks noChangeAspect="1"/>
          </p:cNvPicPr>
          <p:nvPr/>
        </p:nvPicPr>
        <p:blipFill>
          <a:blip r:embed="rId2" cstate="print"/>
          <a:stretch>
            <a:fillRect/>
          </a:stretch>
        </p:blipFill>
        <p:spPr>
          <a:xfrm>
            <a:off x="3395134" y="1439333"/>
            <a:ext cx="5444066" cy="3894667"/>
          </a:xfrm>
          <a:prstGeom prst="dodecagon">
            <a:avLst/>
          </a:prstGeom>
        </p:spPr>
      </p:pic>
      <p:sp>
        <p:nvSpPr>
          <p:cNvPr id="8" name="文本框 7"/>
          <p:cNvSpPr txBox="1"/>
          <p:nvPr/>
        </p:nvSpPr>
        <p:spPr>
          <a:xfrm>
            <a:off x="4606714" y="3447627"/>
            <a:ext cx="3163570" cy="460375"/>
          </a:xfrm>
          <a:prstGeom prst="rect">
            <a:avLst/>
          </a:prstGeom>
          <a:noFill/>
        </p:spPr>
        <p:txBody>
          <a:bodyPr wrap="square" rtlCol="0">
            <a:spAutoFit/>
          </a:bodyPr>
          <a:lstStyle/>
          <a:p>
            <a:pPr algn="ctr"/>
            <a:r>
              <a:rPr lang="zh-CN" alt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传家</a:t>
            </a:r>
            <a:r>
              <a:rPr lang="zh-CN" alt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宝物品</a:t>
            </a:r>
            <a:r>
              <a:rPr lang="zh-CN" alt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出</a:t>
            </a:r>
            <a:r>
              <a:rPr lang="zh-CN" alt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货概率</a:t>
            </a:r>
            <a:r>
              <a:rPr lang="en-US" altLang="zh-CN"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endParaRPr lang="zh-CN" alt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a:bodyPr>
          <a:lstStyle/>
          <a:p>
            <a:pPr marL="0" indent="0">
              <a:buNone/>
            </a:pPr>
            <a:r>
              <a:rPr lang="zh-CN" altLang="en-US" dirty="0" smtClean="0"/>
              <a:t>在游戏官方的开箱介绍中</a:t>
            </a:r>
            <a:r>
              <a:rPr lang="en-US" altLang="zh-CN" dirty="0" smtClean="0"/>
              <a:t>,</a:t>
            </a:r>
            <a:r>
              <a:rPr lang="zh-CN" altLang="en-US" b="1" dirty="0" smtClean="0"/>
              <a:t>开出传奇物品的几率是</a:t>
            </a:r>
            <a:r>
              <a:rPr lang="en-US" altLang="zh-CN" b="1" dirty="0" smtClean="0"/>
              <a:t>7.4</a:t>
            </a:r>
            <a:endParaRPr lang="zh-CN" altLang="en-US" dirty="0"/>
          </a:p>
        </p:txBody>
      </p:sp>
      <p:sp>
        <p:nvSpPr>
          <p:cNvPr id="2" name="文本框 1"/>
          <p:cNvSpPr txBox="1"/>
          <p:nvPr/>
        </p:nvSpPr>
        <p:spPr>
          <a:xfrm>
            <a:off x="160655" y="300990"/>
            <a:ext cx="7025640"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了解机制</a:t>
            </a:r>
            <a:r>
              <a:rPr lang="en-US" altLang="zh-CN" dirty="0"/>
              <a:t> </a:t>
            </a:r>
            <a:endParaRPr lang="en-US" altLang="zh-CN"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研究抽卡模型</a:t>
            </a:r>
            <a:endParaRPr lang="zh-CN" altLang="en-US" sz="2400"/>
          </a:p>
        </p:txBody>
      </p:sp>
      <p:sp>
        <p:nvSpPr>
          <p:cNvPr id="2" name="文本框 1"/>
          <p:cNvSpPr txBox="1"/>
          <p:nvPr/>
        </p:nvSpPr>
        <p:spPr>
          <a:xfrm>
            <a:off x="160655" y="300990"/>
            <a:ext cx="7025640"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r>
              <a:rPr lang="en-US" altLang="zh-CN" dirty="0"/>
              <a:t> </a:t>
            </a:r>
            <a:endParaRPr lang="en-US" altLang="zh-CN" dirty="0"/>
          </a:p>
        </p:txBody>
      </p:sp>
      <p:sp>
        <p:nvSpPr>
          <p:cNvPr id="3" name="文本框 2"/>
          <p:cNvSpPr txBox="1"/>
          <p:nvPr/>
        </p:nvSpPr>
        <p:spPr>
          <a:xfrm>
            <a:off x="7757160" y="6551295"/>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p:sp>
        <p:nvSpPr>
          <p:cNvPr id="7" name="内容占位符 6"/>
          <p:cNvSpPr>
            <a:spLocks noGrp="1"/>
          </p:cNvSpPr>
          <p:nvPr>
            <p:ph idx="1"/>
          </p:nvPr>
        </p:nvSpPr>
        <p:spPr/>
        <p:txBody>
          <a:bodyPr/>
          <a:lstStyle/>
          <a:p>
            <a:r>
              <a:rPr lang="zh-CN" altLang="en-US" dirty="0" smtClean="0"/>
              <a:t>如图所示</a:t>
            </a:r>
            <a:endParaRPr lang="zh-CN" altLang="en-US" dirty="0"/>
          </a:p>
        </p:txBody>
      </p:sp>
      <p:pic>
        <p:nvPicPr>
          <p:cNvPr id="1026" name="Picture 2" descr="D:\用户目录\我的文档\Tencent Files\3029599103\FileRecv\Apex估测抽卡流程.png"/>
          <p:cNvPicPr>
            <a:picLocks noChangeAspect="1" noChangeArrowheads="1"/>
          </p:cNvPicPr>
          <p:nvPr/>
        </p:nvPicPr>
        <p:blipFill>
          <a:blip r:embed="rId1" cstate="print"/>
          <a:srcRect/>
          <a:stretch>
            <a:fillRect/>
          </a:stretch>
        </p:blipFill>
        <p:spPr bwMode="auto">
          <a:xfrm>
            <a:off x="2683403" y="1930400"/>
            <a:ext cx="8924925" cy="4114800"/>
          </a:xfrm>
          <a:prstGeom prst="rect">
            <a:avLst/>
          </a:prstGeom>
          <a:noFill/>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设计随机实验</a:t>
            </a:r>
            <a:endParaRPr lang="zh-CN" altLang="en-US" sz="2400"/>
          </a:p>
        </p:txBody>
      </p:sp>
      <p:sp>
        <p:nvSpPr>
          <p:cNvPr id="1048602" name="内容占位符 2"/>
          <p:cNvSpPr>
            <a:spLocks noGrp="1"/>
          </p:cNvSpPr>
          <p:nvPr>
            <p:ph idx="1"/>
          </p:nvPr>
        </p:nvSpPr>
        <p:spPr/>
        <p:txBody>
          <a:bodyPr>
            <a:normAutofit/>
          </a:bodyPr>
          <a:lstStyle/>
          <a:p>
            <a:pPr marL="0" indent="0">
              <a:buNone/>
            </a:pPr>
            <a:r>
              <a:rPr lang="en-US" altLang="zh-CN"/>
              <a:t>      </a:t>
            </a:r>
            <a:r>
              <a:rPr lang="zh-CN" altLang="en-US"/>
              <a:t>根据前面得到的概率模型和流程，我们可以设计一个是随机实验来验证我们的概率模型是否贴近游戏</a:t>
            </a:r>
            <a:endParaRPr lang="zh-CN" altLang="en-US"/>
          </a:p>
        </p:txBody>
      </p:sp>
      <p:sp>
        <p:nvSpPr>
          <p:cNvPr id="2" name="文本框 1"/>
          <p:cNvSpPr txBox="1"/>
          <p:nvPr/>
        </p:nvSpPr>
        <p:spPr>
          <a:xfrm>
            <a:off x="160655" y="300990"/>
            <a:ext cx="8060055"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抽卡模拟并获取结果</a:t>
            </a:r>
            <a:r>
              <a:rPr lang="en-US" altLang="zh-CN" dirty="0"/>
              <a:t> </a:t>
            </a:r>
            <a:endParaRPr lang="en-US" altLang="zh-CN" dirty="0"/>
          </a:p>
        </p:txBody>
      </p:sp>
      <p:sp>
        <p:nvSpPr>
          <p:cNvPr id="3" name="文本框 2"/>
          <p:cNvSpPr txBox="1"/>
          <p:nvPr/>
        </p:nvSpPr>
        <p:spPr>
          <a:xfrm>
            <a:off x="8948420" y="6249670"/>
            <a:ext cx="2461260" cy="306705"/>
          </a:xfrm>
          <a:prstGeom prst="rect">
            <a:avLst/>
          </a:prstGeom>
          <a:noFill/>
        </p:spPr>
        <p:txBody>
          <a:bodyPr wrap="square" rtlCol="0">
            <a:spAutoFit/>
          </a:bodyPr>
          <a:lstStyle/>
          <a:p>
            <a:r>
              <a:rPr lang="zh-CN" altLang="en-US" sz="1400"/>
              <a:t>和前面的流程图一样</a:t>
            </a:r>
            <a:endParaRPr lang="zh-CN" altLang="en-US" sz="1400"/>
          </a:p>
        </p:txBody>
      </p:sp>
      <p:pic>
        <p:nvPicPr>
          <p:cNvPr id="2050" name="Picture 2" descr="D:\用户目录\我的文档\Tencent Files\3029599103\FileRecv\Apex估测抽卡流程.png"/>
          <p:cNvPicPr>
            <a:picLocks noChangeAspect="1" noChangeArrowheads="1"/>
          </p:cNvPicPr>
          <p:nvPr/>
        </p:nvPicPr>
        <p:blipFill>
          <a:blip r:embed="rId1" cstate="print"/>
          <a:srcRect/>
          <a:stretch>
            <a:fillRect/>
          </a:stretch>
        </p:blipFill>
        <p:spPr bwMode="auto">
          <a:xfrm>
            <a:off x="1904470" y="2057400"/>
            <a:ext cx="8924925" cy="4114800"/>
          </a:xfrm>
          <a:prstGeom prst="rect">
            <a:avLst/>
          </a:prstGeom>
          <a:noFill/>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0655" y="300990"/>
            <a:ext cx="6243955"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sym typeface="+mn-ea"/>
              </a:rPr>
              <a:t> </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获得结果</a:t>
            </a:r>
            <a:endPar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903605" y="884555"/>
            <a:ext cx="10569575" cy="460375"/>
          </a:xfrm>
          <a:prstGeom prst="rect">
            <a:avLst/>
          </a:prstGeom>
          <a:noFill/>
        </p:spPr>
        <p:txBody>
          <a:bodyPr wrap="square" rtlCol="0">
            <a:spAutoFit/>
          </a:bodyPr>
          <a:lstStyle/>
          <a:p>
            <a:r>
              <a:rPr lang="en-US" altLang="zh-CN" sz="2400" b="1" dirty="0">
                <a:latin typeface="+mn-ea"/>
              </a:rPr>
              <a:t>      </a:t>
            </a:r>
            <a:r>
              <a:rPr lang="zh-CN" altLang="en-US" sz="2400" b="1" dirty="0">
                <a:latin typeface="+mn-ea"/>
              </a:rPr>
              <a:t>根据程序模拟结果，我们</a:t>
            </a:r>
            <a:r>
              <a:rPr lang="zh-CN" altLang="en-US" sz="2400" b="1" dirty="0"/>
              <a:t>获得以下数据</a:t>
            </a:r>
            <a:r>
              <a:rPr lang="en-US" altLang="zh-CN" sz="2400" b="1" dirty="0"/>
              <a:t>: </a:t>
            </a:r>
            <a:endParaRPr lang="en-US" altLang="zh-CN" sz="2400" b="1" dirty="0"/>
          </a:p>
        </p:txBody>
      </p:sp>
      <p:pic>
        <p:nvPicPr>
          <p:cNvPr id="3074" name="Picture 2" descr="D:\用户目录\我的文档\Tencent Files\3029599103\FileRecv\Apex传家宝物品出货概率折线图.png"/>
          <p:cNvPicPr>
            <a:picLocks noChangeAspect="1" noChangeArrowheads="1"/>
          </p:cNvPicPr>
          <p:nvPr/>
        </p:nvPicPr>
        <p:blipFill>
          <a:blip r:embed="rId1" cstate="print"/>
          <a:srcRect/>
          <a:stretch>
            <a:fillRect/>
          </a:stretch>
        </p:blipFill>
        <p:spPr bwMode="auto">
          <a:xfrm>
            <a:off x="1117600" y="1425927"/>
            <a:ext cx="9777994" cy="5228873"/>
          </a:xfrm>
          <a:prstGeom prst="rect">
            <a:avLst/>
          </a:prstGeom>
          <a:noFill/>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7268210" cy="583565"/>
          </a:xfrm>
          <a:prstGeom prst="rect">
            <a:avLst/>
          </a:prstGeom>
          <a:noFill/>
        </p:spPr>
        <p:txBody>
          <a:bodyPr wrap="square" rtlCol="0">
            <a:spAutoFit/>
          </a:bodyPr>
          <a:lstStyle/>
          <a:p>
            <a:r>
              <a:rPr lang="en-US" altLang="zh-CN"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3200" i="1" dirty="0" smtClean="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英雄抽</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卡研究</a:t>
            </a:r>
            <a:r>
              <a:rPr lang="en-US" altLang="zh-CN"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得到结论并运用</a:t>
            </a:r>
            <a:endParaRPr lang="zh-CN" altLang="en-US" sz="3200" i="1" dirty="0">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667385" y="884555"/>
            <a:ext cx="10857230" cy="4154984"/>
          </a:xfrm>
          <a:prstGeom prst="rect">
            <a:avLst/>
          </a:prstGeom>
          <a:noFill/>
        </p:spPr>
        <p:txBody>
          <a:bodyPr wrap="square" rtlCol="0">
            <a:spAutoFit/>
          </a:bodyPr>
          <a:lstStyle/>
          <a:p>
            <a:r>
              <a:rPr lang="zh-CN" altLang="en-US" sz="2400" b="1" dirty="0">
                <a:latin typeface="+mn-ea"/>
              </a:rPr>
              <a:t>根据得到的数据，经过分析、对比和讨论，我们得到如下结果</a:t>
            </a:r>
            <a:r>
              <a:rPr lang="en-US" altLang="zh-CN" sz="2400" b="1" dirty="0">
                <a:latin typeface="+mn-ea"/>
              </a:rPr>
              <a:t>:</a:t>
            </a:r>
            <a:endParaRPr lang="en-US" altLang="zh-CN" sz="2400" b="1" dirty="0">
              <a:latin typeface="+mn-ea"/>
            </a:endParaRPr>
          </a:p>
          <a:p>
            <a:r>
              <a:rPr lang="en-US" altLang="zh-CN" sz="2400" b="1" dirty="0">
                <a:latin typeface="+mn-ea"/>
              </a:rPr>
              <a:t>      1</a:t>
            </a:r>
            <a:r>
              <a:rPr lang="en-US" altLang="zh-CN" sz="2400" b="1" dirty="0" smtClean="0">
                <a:latin typeface="+mn-ea"/>
              </a:rPr>
              <a:t>.</a:t>
            </a:r>
            <a:r>
              <a:rPr lang="zh-CN" altLang="en-US" sz="2400" b="1" dirty="0" smtClean="0">
                <a:latin typeface="+mn-ea"/>
              </a:rPr>
              <a:t>官方数据太假</a:t>
            </a:r>
            <a:endParaRPr lang="zh-CN" altLang="en-US" sz="2400" b="1" dirty="0">
              <a:latin typeface="+mn-ea"/>
            </a:endParaRPr>
          </a:p>
          <a:p>
            <a:endParaRPr lang="zh-CN" altLang="en-US" sz="2400" b="1" dirty="0">
              <a:latin typeface="+mn-ea"/>
            </a:endParaRPr>
          </a:p>
          <a:p>
            <a:r>
              <a:rPr lang="en-US" altLang="zh-CN" sz="2400" b="1" dirty="0">
                <a:latin typeface="+mn-ea"/>
              </a:rPr>
              <a:t>       </a:t>
            </a:r>
            <a:r>
              <a:rPr lang="en-US" altLang="zh-CN" sz="2400" b="1" dirty="0" smtClean="0">
                <a:latin typeface="+mn-ea"/>
              </a:rPr>
              <a:t>2.500</a:t>
            </a:r>
            <a:r>
              <a:rPr lang="zh-CN" altLang="en-US" sz="2400" b="1" dirty="0" smtClean="0">
                <a:latin typeface="+mn-ea"/>
              </a:rPr>
              <a:t>发保底，</a:t>
            </a:r>
            <a:r>
              <a:rPr lang="en-US" altLang="zh-CN" sz="2400" b="1" dirty="0" smtClean="0">
                <a:latin typeface="+mn-ea"/>
              </a:rPr>
              <a:t>500</a:t>
            </a:r>
            <a:r>
              <a:rPr lang="zh-CN" altLang="en-US" sz="2400" b="1" dirty="0" smtClean="0">
                <a:latin typeface="+mn-ea"/>
              </a:rPr>
              <a:t>百发前的概率太低且不会变动，几乎不会中</a:t>
            </a:r>
            <a:endParaRPr lang="zh-CN" altLang="en-US" sz="2400" b="1" dirty="0">
              <a:latin typeface="+mn-ea"/>
            </a:endParaRPr>
          </a:p>
          <a:p>
            <a:endParaRPr lang="zh-CN" altLang="en-US" sz="2400" b="1" dirty="0">
              <a:latin typeface="+mn-ea"/>
            </a:endParaRPr>
          </a:p>
          <a:p>
            <a:endParaRPr lang="zh-CN" altLang="en-US" sz="2400" b="1" dirty="0">
              <a:latin typeface="+mn-ea"/>
            </a:endParaRPr>
          </a:p>
          <a:p>
            <a:r>
              <a:rPr lang="zh-CN" altLang="en-US" sz="2400" b="1" dirty="0">
                <a:latin typeface="+mn-ea"/>
              </a:rPr>
              <a:t>得到的概率模型运用</a:t>
            </a:r>
            <a:r>
              <a:rPr lang="en-US" altLang="zh-CN" sz="2400" b="1" dirty="0">
                <a:latin typeface="+mn-ea"/>
              </a:rPr>
              <a:t>:</a:t>
            </a:r>
            <a:endParaRPr lang="zh-CN" altLang="en-US" sz="2400" b="1" dirty="0">
              <a:latin typeface="+mn-ea"/>
            </a:endParaRPr>
          </a:p>
          <a:p>
            <a:r>
              <a:rPr lang="en-US" altLang="zh-CN" sz="2400" b="1" dirty="0">
                <a:latin typeface="+mn-ea"/>
              </a:rPr>
              <a:t>      1</a:t>
            </a:r>
            <a:r>
              <a:rPr lang="en-US" altLang="zh-CN" sz="2400" b="1" dirty="0" smtClean="0">
                <a:latin typeface="+mn-ea"/>
              </a:rPr>
              <a:t>.</a:t>
            </a:r>
            <a:r>
              <a:rPr lang="zh-CN" altLang="en-US" sz="2400" b="1" dirty="0" smtClean="0">
                <a:latin typeface="+mn-ea"/>
              </a:rPr>
              <a:t>实践出真知</a:t>
            </a:r>
            <a:endParaRPr lang="en-US" altLang="zh-CN" sz="2400" b="1" dirty="0" smtClean="0">
              <a:latin typeface="+mn-ea"/>
            </a:endParaRPr>
          </a:p>
          <a:p>
            <a:endParaRPr lang="en-US" altLang="zh-CN" sz="2400" b="1" dirty="0" smtClean="0">
              <a:latin typeface="+mn-ea"/>
            </a:endParaRPr>
          </a:p>
          <a:p>
            <a:r>
              <a:rPr lang="en-US" altLang="zh-CN" sz="2400" b="1" dirty="0" smtClean="0">
                <a:latin typeface="+mn-ea"/>
              </a:rPr>
              <a:t>      2.</a:t>
            </a:r>
            <a:r>
              <a:rPr lang="zh-CN" altLang="en-US" sz="2400" b="1" dirty="0" smtClean="0">
                <a:latin typeface="+mn-ea"/>
              </a:rPr>
              <a:t>对于这种抽奖机制，要么不抽，要么往死里抽</a:t>
            </a:r>
            <a:endParaRPr lang="en-US" altLang="zh-CN" sz="2400" b="1" dirty="0" smtClean="0">
              <a:latin typeface="+mn-ea"/>
            </a:endParaRPr>
          </a:p>
          <a:p>
            <a:r>
              <a:rPr lang="en-US" altLang="zh-CN" sz="2400" b="1" dirty="0" smtClean="0">
                <a:latin typeface="+mn-ea"/>
              </a:rPr>
              <a:t> </a:t>
            </a:r>
            <a:r>
              <a:rPr lang="en-US" altLang="zh-CN" sz="2400" b="1" dirty="0" smtClean="0">
                <a:latin typeface="+mn-ea"/>
              </a:rPr>
              <a:t>     </a:t>
            </a:r>
            <a:endParaRPr lang="zh-CN" altLang="en-US" sz="2400" b="1" dirty="0">
              <a:latin typeface="+mn-ea"/>
            </a:endParaRPr>
          </a:p>
        </p:txBody>
      </p:sp>
      <p:pic>
        <p:nvPicPr>
          <p:cNvPr id="4098" name="Picture 2" descr="D:\用户目录\我的文档\Tencent Files\3029599103\Image\C2C\0E59625429D8B4B49B593DC7EDFF42BB.jpg"/>
          <p:cNvPicPr>
            <a:picLocks noChangeAspect="1" noChangeArrowheads="1"/>
          </p:cNvPicPr>
          <p:nvPr/>
        </p:nvPicPr>
        <p:blipFill>
          <a:blip r:embed="rId1" cstate="print"/>
          <a:srcRect/>
          <a:stretch>
            <a:fillRect/>
          </a:stretch>
        </p:blipFill>
        <p:spPr bwMode="auto">
          <a:xfrm>
            <a:off x="7721599" y="4195699"/>
            <a:ext cx="502708" cy="496424"/>
          </a:xfrm>
          <a:prstGeom prst="rect">
            <a:avLst/>
          </a:prstGeom>
          <a:noFill/>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a:latin typeface="华光钢铁直黑 可变体 Bold" panose="02000500000000000000" charset="-122"/>
                <a:ea typeface="华光钢铁直黑 可变体 Bold" panose="02000500000000000000" charset="-122"/>
              </a:rPr>
              <a:t>问题</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研究抽卡有啥用？</a:t>
            </a:r>
            <a:endParaRPr lang="zh-CN" altLang="en-US">
              <a:latin typeface="华光钢铁直黑 可变体 Bold" panose="02000500000000000000" charset="-122"/>
              <a:ea typeface="华光钢铁直黑 可变体 Bold" panose="02000500000000000000" charset="-122"/>
            </a:endParaRPr>
          </a:p>
        </p:txBody>
      </p:sp>
      <p:sp>
        <p:nvSpPr>
          <p:cNvPr id="1048598" name="内容占位符 2"/>
          <p:cNvSpPr>
            <a:spLocks noGrp="1"/>
          </p:cNvSpPr>
          <p:nvPr>
            <p:ph idx="1"/>
          </p:nvPr>
        </p:nvSpPr>
        <p:spPr>
          <a:xfrm>
            <a:off x="611575" y="1490400"/>
            <a:ext cx="10969200" cy="4759200"/>
          </a:xfrm>
        </p:spPr>
        <p:txBody>
          <a:bodyPr/>
          <a:lstStyle/>
          <a:p>
            <a:pPr marL="0" indent="0">
              <a:buNone/>
            </a:pPr>
            <a:r>
              <a:rPr lang="zh-CN" altLang="en-US" sz="3200"/>
              <a:t>因为</a:t>
            </a:r>
            <a:r>
              <a:rPr lang="en-US" altLang="zh-CN" sz="3200"/>
              <a:t>:</a:t>
            </a:r>
            <a:endParaRPr lang="en-US" altLang="zh-CN" sz="3200"/>
          </a:p>
          <a:p>
            <a:r>
              <a:rPr lang="en-US" altLang="zh-CN" sz="3200"/>
              <a:t> 1.</a:t>
            </a:r>
            <a:r>
              <a:rPr lang="zh-CN" altLang="en-US" sz="3200"/>
              <a:t>帮助我们更好了解游戏抽卡</a:t>
            </a:r>
            <a:endParaRPr lang="zh-CN" altLang="en-US" sz="3200"/>
          </a:p>
          <a:p>
            <a:r>
              <a:rPr lang="en-US" altLang="zh-CN" sz="3200"/>
              <a:t> 2.</a:t>
            </a:r>
            <a:r>
              <a:rPr lang="zh-CN" altLang="en-US" sz="3200"/>
              <a:t>帮助我们节省支出</a:t>
            </a:r>
            <a:endParaRPr lang="zh-CN" altLang="en-US" sz="3200"/>
          </a:p>
          <a:p>
            <a:r>
              <a:rPr lang="en-US" altLang="zh-CN" sz="3200"/>
              <a:t> 3.</a:t>
            </a:r>
            <a:r>
              <a:rPr lang="zh-CN" altLang="en-US" sz="3200"/>
              <a:t>实现以最小的代价获得最大的利益</a:t>
            </a:r>
            <a:endParaRPr lang="zh-CN" altLang="en-US" sz="3200"/>
          </a:p>
          <a:p>
            <a:r>
              <a:rPr lang="en-US" altLang="zh-CN" sz="3200"/>
              <a:t> 4.</a:t>
            </a:r>
            <a:r>
              <a:rPr lang="zh-CN" altLang="en-US" sz="3200"/>
              <a:t>让我们明白</a:t>
            </a:r>
            <a:r>
              <a:rPr lang="en-US" altLang="zh-CN" sz="3200"/>
              <a:t>”</a:t>
            </a:r>
            <a:r>
              <a:rPr lang="zh-CN" altLang="en-US" sz="3200"/>
              <a:t>玄学</a:t>
            </a:r>
            <a:r>
              <a:rPr lang="en-US" altLang="zh-CN" sz="3200"/>
              <a:t>”</a:t>
            </a:r>
            <a:r>
              <a:rPr lang="zh-CN" altLang="en-US" sz="3200"/>
              <a:t>究竟为何物</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8598">
                                            <p:txEl>
                                              <p:pRg st="0" end="0"/>
                                            </p:txEl>
                                          </p:spTgt>
                                        </p:tgtEl>
                                        <p:attrNameLst>
                                          <p:attrName>style.visibility</p:attrName>
                                        </p:attrNameLst>
                                      </p:cBhvr>
                                      <p:to>
                                        <p:strVal val="visible"/>
                                      </p:to>
                                    </p:set>
                                    <p:animEffect transition="in" filter="wipe(down)">
                                      <p:cBhvr>
                                        <p:cTn id="7" dur="500"/>
                                        <p:tgtEl>
                                          <p:spTgt spid="10485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48598">
                                            <p:txEl>
                                              <p:pRg st="1" end="1"/>
                                            </p:txEl>
                                          </p:spTgt>
                                        </p:tgtEl>
                                        <p:attrNameLst>
                                          <p:attrName>style.visibility</p:attrName>
                                        </p:attrNameLst>
                                      </p:cBhvr>
                                      <p:to>
                                        <p:strVal val="visible"/>
                                      </p:to>
                                    </p:set>
                                    <p:animEffect transition="in" filter="wipe(down)">
                                      <p:cBhvr>
                                        <p:cTn id="12" dur="500"/>
                                        <p:tgtEl>
                                          <p:spTgt spid="10485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48598">
                                            <p:txEl>
                                              <p:pRg st="2" end="2"/>
                                            </p:txEl>
                                          </p:spTgt>
                                        </p:tgtEl>
                                        <p:attrNameLst>
                                          <p:attrName>style.visibility</p:attrName>
                                        </p:attrNameLst>
                                      </p:cBhvr>
                                      <p:to>
                                        <p:strVal val="visible"/>
                                      </p:to>
                                    </p:set>
                                    <p:animEffect transition="in" filter="wipe(down)">
                                      <p:cBhvr>
                                        <p:cTn id="17" dur="500"/>
                                        <p:tgtEl>
                                          <p:spTgt spid="10485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48598">
                                            <p:txEl>
                                              <p:pRg st="3" end="3"/>
                                            </p:txEl>
                                          </p:spTgt>
                                        </p:tgtEl>
                                        <p:attrNameLst>
                                          <p:attrName>style.visibility</p:attrName>
                                        </p:attrNameLst>
                                      </p:cBhvr>
                                      <p:to>
                                        <p:strVal val="visible"/>
                                      </p:to>
                                    </p:set>
                                    <p:animEffect transition="in" filter="wipe(down)">
                                      <p:cBhvr>
                                        <p:cTn id="22" dur="500"/>
                                        <p:tgtEl>
                                          <p:spTgt spid="10485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48598">
                                            <p:txEl>
                                              <p:pRg st="4" end="4"/>
                                            </p:txEl>
                                          </p:spTgt>
                                        </p:tgtEl>
                                        <p:attrNameLst>
                                          <p:attrName>style.visibility</p:attrName>
                                        </p:attrNameLst>
                                      </p:cBhvr>
                                      <p:to>
                                        <p:strVal val="visible"/>
                                      </p:to>
                                    </p:set>
                                    <p:animEffect transition="in" filter="wipe(down)">
                                      <p:cBhvr>
                                        <p:cTn id="27" dur="500"/>
                                        <p:tgtEl>
                                          <p:spTgt spid="10485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8" grpId="0" build="p"/>
      <p:bldP spid="1048598"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a:latin typeface="华光钢铁直黑 可变体 Bold" panose="02000500000000000000" charset="-122"/>
                <a:ea typeface="华光钢铁直黑 可变体 Bold" panose="02000500000000000000" charset="-122"/>
              </a:rPr>
              <a:t>问题</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游戏抽卡的</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欧</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与</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非</a:t>
            </a:r>
            <a:r>
              <a:rPr lang="en-US" altLang="zh-CN">
                <a:latin typeface="华光钢铁直黑 可变体 Bold" panose="02000500000000000000" charset="-122"/>
                <a:ea typeface="华光钢铁直黑 可变体 Bold" panose="02000500000000000000" charset="-122"/>
              </a:rPr>
              <a:t>”</a:t>
            </a:r>
            <a:endParaRPr lang="en-US" altLang="zh-CN">
              <a:latin typeface="华光钢铁直黑 可变体 Bold" panose="02000500000000000000" charset="-122"/>
              <a:ea typeface="华光钢铁直黑 可变体 Bold" panose="02000500000000000000" charset="-122"/>
            </a:endParaRPr>
          </a:p>
        </p:txBody>
      </p:sp>
      <p:sp>
        <p:nvSpPr>
          <p:cNvPr id="1048598" name="内容占位符 2"/>
          <p:cNvSpPr>
            <a:spLocks noGrp="1"/>
          </p:cNvSpPr>
          <p:nvPr>
            <p:ph idx="1"/>
          </p:nvPr>
        </p:nvSpPr>
        <p:spPr>
          <a:xfrm>
            <a:off x="611575" y="1490400"/>
            <a:ext cx="10969200" cy="4759200"/>
          </a:xfrm>
        </p:spPr>
        <p:txBody>
          <a:bodyPr>
            <a:normAutofit lnSpcReduction="20000"/>
          </a:bodyPr>
          <a:lstStyle/>
          <a:p>
            <a:r>
              <a:rPr lang="en-US" altLang="zh-CN" sz="3200"/>
              <a:t>      </a:t>
            </a:r>
            <a:r>
              <a:rPr lang="zh-CN" altLang="en-US" sz="3200"/>
              <a:t>每位玩家在抽卡时都在盘算着自己如何以最低的成本来获得最大的收益</a:t>
            </a:r>
            <a:r>
              <a:rPr lang="en-US" altLang="zh-CN" sz="3200"/>
              <a:t>, </a:t>
            </a:r>
            <a:r>
              <a:rPr lang="zh-CN" altLang="en-US" sz="3200"/>
              <a:t>可是游戏运营商公布的抽卡概率有些是真的</a:t>
            </a:r>
            <a:r>
              <a:rPr lang="en-US" altLang="zh-CN" sz="3200"/>
              <a:t>, </a:t>
            </a:r>
            <a:r>
              <a:rPr lang="zh-CN" altLang="en-US" sz="3200"/>
              <a:t>有些是假的</a:t>
            </a:r>
            <a:r>
              <a:rPr lang="en-US" altLang="zh-CN" sz="3200"/>
              <a:t>,</a:t>
            </a:r>
            <a:r>
              <a:rPr lang="zh-CN" altLang="en-US" sz="3200"/>
              <a:t>并且游戏抽卡概率造假曾多次登上新闻，所以去分析游戏抽卡机制、概率对于大部分游戏玩家来说是比较重要的。</a:t>
            </a:r>
            <a:endParaRPr lang="zh-CN" altLang="en-US" sz="3200"/>
          </a:p>
          <a:p>
            <a:r>
              <a:rPr lang="en-US" altLang="zh-CN" sz="3200"/>
              <a:t>      </a:t>
            </a:r>
            <a:r>
              <a:rPr lang="zh-CN" altLang="en-US" sz="3200"/>
              <a:t>而我们高中生绝大部分在休闲时间都是一名游戏玩家</a:t>
            </a:r>
            <a:r>
              <a:rPr lang="en-US" altLang="zh-CN" sz="3200"/>
              <a:t>, </a:t>
            </a:r>
            <a:r>
              <a:rPr lang="zh-CN" altLang="en-US" sz="3200"/>
              <a:t>所以我们小组决定研究一些热门游戏的抽卡系统</a:t>
            </a:r>
            <a:r>
              <a:rPr lang="en-US" altLang="zh-CN" sz="3200"/>
              <a:t>, </a:t>
            </a:r>
            <a:r>
              <a:rPr lang="zh-CN" altLang="en-US" sz="3200"/>
              <a:t>探究他们的机制、概率模型等要素</a:t>
            </a:r>
            <a:r>
              <a:rPr lang="en-US" altLang="zh-CN" sz="3200"/>
              <a:t>, </a:t>
            </a:r>
            <a:r>
              <a:rPr lang="zh-CN" altLang="en-US" sz="3200"/>
              <a:t>找出</a:t>
            </a:r>
            <a:r>
              <a:rPr lang="en-US" altLang="zh-CN" sz="3200"/>
              <a:t>”</a:t>
            </a:r>
            <a:r>
              <a:rPr lang="zh-CN" altLang="en-US" sz="3200"/>
              <a:t>欧</a:t>
            </a:r>
            <a:r>
              <a:rPr lang="en-US" altLang="zh-CN" sz="3200"/>
              <a:t>”</a:t>
            </a:r>
            <a:r>
              <a:rPr lang="zh-CN" altLang="en-US" sz="3200"/>
              <a:t>或</a:t>
            </a:r>
            <a:r>
              <a:rPr lang="en-US" altLang="zh-CN" sz="3200"/>
              <a:t>”</a:t>
            </a:r>
            <a:r>
              <a:rPr lang="zh-CN" altLang="en-US" sz="3200"/>
              <a:t>非</a:t>
            </a:r>
            <a:r>
              <a:rPr lang="en-US" altLang="zh-CN" sz="3200"/>
              <a:t>”</a:t>
            </a:r>
            <a:r>
              <a:rPr lang="zh-CN" altLang="en-US" sz="3200"/>
              <a:t>的原因。</a:t>
            </a:r>
            <a:endParaRPr lang="zh-CN" altLang="en-US" sz="32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597"/>
                                        </p:tgtEl>
                                        <p:attrNameLst>
                                          <p:attrName>style.visibility</p:attrName>
                                        </p:attrNameLst>
                                      </p:cBhvr>
                                      <p:to>
                                        <p:strVal val="visible"/>
                                      </p:to>
                                    </p:set>
                                    <p:animEffect transition="in" filter="blinds(horizontal)">
                                      <p:cBhvr>
                                        <p:cTn id="7" dur="500"/>
                                        <p:tgtEl>
                                          <p:spTgt spid="104859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048598">
                                            <p:txEl>
                                              <p:pRg st="0" end="0"/>
                                            </p:txEl>
                                          </p:spTgt>
                                        </p:tgtEl>
                                        <p:attrNameLst>
                                          <p:attrName>style.visibility</p:attrName>
                                        </p:attrNameLst>
                                      </p:cBhvr>
                                      <p:to>
                                        <p:strVal val="visible"/>
                                      </p:to>
                                    </p:set>
                                    <p:animEffect transition="in" filter="strips(downLeft)">
                                      <p:cBhvr>
                                        <p:cTn id="12" dur="500"/>
                                        <p:tgtEl>
                                          <p:spTgt spid="10485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048598">
                                            <p:txEl>
                                              <p:pRg st="1" end="1"/>
                                            </p:txEl>
                                          </p:spTgt>
                                        </p:tgtEl>
                                        <p:attrNameLst>
                                          <p:attrName>style.visibility</p:attrName>
                                        </p:attrNameLst>
                                      </p:cBhvr>
                                      <p:to>
                                        <p:strVal val="visible"/>
                                      </p:to>
                                    </p:set>
                                    <p:animEffect transition="in" filter="strips(downLeft)">
                                      <p:cBhvr>
                                        <p:cTn id="17" dur="500"/>
                                        <p:tgtEl>
                                          <p:spTgt spid="10485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7" grpId="0"/>
      <p:bldP spid="1048597" grpId="1"/>
      <p:bldP spid="1048598" grpId="0" build="p"/>
      <p:bldP spid="1048598"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a:latin typeface="华光钢铁直黑 可变体 Bold" panose="02000500000000000000" charset="-122"/>
                <a:ea typeface="华光钢铁直黑 可变体 Bold" panose="02000500000000000000" charset="-122"/>
              </a:rPr>
              <a:t>问题</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玄学</a:t>
            </a:r>
            <a:r>
              <a:rPr lang="en-US" altLang="zh-CN">
                <a:latin typeface="华光钢铁直黑 可变体 Bold" panose="02000500000000000000" charset="-122"/>
                <a:ea typeface="华光钢铁直黑 可变体 Bold" panose="02000500000000000000" charset="-122"/>
              </a:rPr>
              <a:t>”</a:t>
            </a:r>
            <a:r>
              <a:rPr lang="zh-CN" altLang="en-US">
                <a:latin typeface="华光钢铁直黑 可变体 Bold" panose="02000500000000000000" charset="-122"/>
                <a:ea typeface="华光钢铁直黑 可变体 Bold" panose="02000500000000000000" charset="-122"/>
              </a:rPr>
              <a:t>？</a:t>
            </a:r>
            <a:endParaRPr lang="zh-CN" altLang="en-US">
              <a:latin typeface="华光钢铁直黑 可变体 Bold" panose="02000500000000000000" charset="-122"/>
              <a:ea typeface="华光钢铁直黑 可变体 Bold" panose="02000500000000000000" charset="-122"/>
            </a:endParaRPr>
          </a:p>
        </p:txBody>
      </p:sp>
      <p:sp>
        <p:nvSpPr>
          <p:cNvPr id="1048598" name="内容占位符 2"/>
          <p:cNvSpPr>
            <a:spLocks noGrp="1"/>
          </p:cNvSpPr>
          <p:nvPr>
            <p:ph idx="1"/>
          </p:nvPr>
        </p:nvSpPr>
        <p:spPr>
          <a:xfrm>
            <a:off x="611575" y="1490400"/>
            <a:ext cx="10969200" cy="4759200"/>
          </a:xfrm>
        </p:spPr>
        <p:txBody>
          <a:bodyPr/>
          <a:lstStyle/>
          <a:p>
            <a:r>
              <a:rPr lang="en-US" altLang="zh-CN" sz="2800"/>
              <a:t> </a:t>
            </a:r>
            <a:r>
              <a:rPr lang="zh-CN" altLang="en-US" sz="2800"/>
              <a:t>当你</a:t>
            </a:r>
            <a:r>
              <a:rPr lang="en-US" altLang="zh-CN" sz="2800"/>
              <a:t>”</a:t>
            </a:r>
            <a:r>
              <a:rPr lang="zh-CN" altLang="en-US" sz="2800"/>
              <a:t>欧</a:t>
            </a:r>
            <a:r>
              <a:rPr lang="en-US" altLang="zh-CN" sz="2800"/>
              <a:t>”</a:t>
            </a:r>
            <a:r>
              <a:rPr lang="zh-CN" altLang="en-US" sz="2800"/>
              <a:t>或</a:t>
            </a:r>
            <a:r>
              <a:rPr lang="en-US" altLang="zh-CN" sz="2800"/>
              <a:t>”</a:t>
            </a:r>
            <a:r>
              <a:rPr lang="zh-CN" altLang="en-US" sz="2800"/>
              <a:t>非</a:t>
            </a:r>
            <a:r>
              <a:rPr lang="en-US" altLang="zh-CN" sz="2800"/>
              <a:t>”</a:t>
            </a:r>
            <a:r>
              <a:rPr lang="zh-CN" altLang="en-US" sz="2800"/>
              <a:t>时，就会感觉是什么东西保佑了你出金，其实大部分是计算机随机的</a:t>
            </a:r>
            <a:r>
              <a:rPr lang="en-US" altLang="zh-CN" sz="2800"/>
              <a:t>”</a:t>
            </a:r>
            <a:r>
              <a:rPr lang="zh-CN" altLang="en-US" sz="2800"/>
              <a:t>杰作</a:t>
            </a:r>
            <a:r>
              <a:rPr lang="en-US" altLang="zh-CN" sz="2800"/>
              <a:t>”</a:t>
            </a:r>
            <a:r>
              <a:rPr lang="zh-CN" altLang="en-US" sz="2800"/>
              <a:t>，出不出金由抽卡系统的随机算法决定并且可以调控，但因为随机性会使你相信未保底就出金时是</a:t>
            </a:r>
            <a:r>
              <a:rPr lang="en-US" altLang="zh-CN" sz="2800"/>
              <a:t>‘</a:t>
            </a:r>
            <a:r>
              <a:rPr lang="zh-CN" altLang="en-US" sz="2800"/>
              <a:t>玄学</a:t>
            </a:r>
            <a:r>
              <a:rPr lang="en-US" altLang="zh-CN" sz="2800"/>
              <a:t>’</a:t>
            </a:r>
            <a:r>
              <a:rPr lang="zh-CN" altLang="en-US" sz="2800"/>
              <a:t>帮助了你，实际上只是出金概率很高但不没到保底。</a:t>
            </a:r>
            <a:endParaRPr lang="zh-CN" altLang="en-US" sz="2800"/>
          </a:p>
          <a:p>
            <a:r>
              <a:rPr lang="en-US" altLang="zh-CN" sz="2800"/>
              <a:t> </a:t>
            </a:r>
            <a:r>
              <a:rPr lang="zh-CN" altLang="en-US" sz="2800"/>
              <a:t>但有些</a:t>
            </a:r>
            <a:r>
              <a:rPr lang="en-US" altLang="zh-CN" sz="2800"/>
              <a:t>’</a:t>
            </a:r>
            <a:r>
              <a:rPr lang="zh-CN" altLang="en-US" sz="2800"/>
              <a:t>玄学</a:t>
            </a:r>
            <a:r>
              <a:rPr lang="en-US" altLang="zh-CN" sz="2800"/>
              <a:t>’</a:t>
            </a:r>
            <a:r>
              <a:rPr lang="zh-CN" altLang="en-US" sz="2800"/>
              <a:t>确实可以改变出金概率，计算机随机目前大部分都采用伪随机算法，伪随机算法中有一种东西叫种子，它是伪随机数产生的依据，假如某个公司将时间作为种子，你凌晨</a:t>
            </a:r>
            <a:r>
              <a:rPr lang="en-US" altLang="zh-CN" sz="2800"/>
              <a:t>12</a:t>
            </a:r>
            <a:r>
              <a:rPr lang="zh-CN" altLang="en-US" sz="2800"/>
              <a:t>点和中午十二点抽卡出金状况可能就稍微有点不同了。</a:t>
            </a:r>
            <a:endParaRPr lang="en-US" altLang="zh-CN" sz="28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8598">
                                            <p:txEl>
                                              <p:pRg st="0" end="0"/>
                                            </p:txEl>
                                          </p:spTgt>
                                        </p:tgtEl>
                                        <p:attrNameLst>
                                          <p:attrName>style.visibility</p:attrName>
                                        </p:attrNameLst>
                                      </p:cBhvr>
                                      <p:to>
                                        <p:strVal val="visible"/>
                                      </p:to>
                                    </p:set>
                                    <p:animEffect transition="in" filter="blinds(horizontal)">
                                      <p:cBhvr>
                                        <p:cTn id="7" dur="500"/>
                                        <p:tgtEl>
                                          <p:spTgt spid="10485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8598">
                                            <p:txEl>
                                              <p:pRg st="1" end="1"/>
                                            </p:txEl>
                                          </p:spTgt>
                                        </p:tgtEl>
                                        <p:attrNameLst>
                                          <p:attrName>style.visibility</p:attrName>
                                        </p:attrNameLst>
                                      </p:cBhvr>
                                      <p:to>
                                        <p:strVal val="visible"/>
                                      </p:to>
                                    </p:set>
                                    <p:animEffect transition="in" filter="blinds(horizontal)">
                                      <p:cBhvr>
                                        <p:cTn id="12" dur="500"/>
                                        <p:tgtEl>
                                          <p:spTgt spid="10485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8" grpId="0" build="p"/>
      <p:bldP spid="1048598"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a:latin typeface="华光钢铁直黑 可变体 Bold" panose="02000500000000000000" charset="-122"/>
                <a:ea typeface="华光钢铁直黑 可变体 Bold" panose="02000500000000000000" charset="-122"/>
              </a:rPr>
              <a:t>最后</a:t>
            </a:r>
            <a:endParaRPr lang="zh-CN" altLang="en-US">
              <a:latin typeface="华光钢铁直黑 可变体 Bold" panose="02000500000000000000" charset="-122"/>
              <a:ea typeface="华光钢铁直黑 可变体 Bold" panose="02000500000000000000" charset="-122"/>
            </a:endParaRPr>
          </a:p>
        </p:txBody>
      </p:sp>
      <p:sp>
        <p:nvSpPr>
          <p:cNvPr id="1048598" name="内容占位符 2"/>
          <p:cNvSpPr>
            <a:spLocks noGrp="1"/>
          </p:cNvSpPr>
          <p:nvPr>
            <p:ph idx="1"/>
          </p:nvPr>
        </p:nvSpPr>
        <p:spPr>
          <a:xfrm>
            <a:off x="611575" y="1490400"/>
            <a:ext cx="10969200" cy="4759200"/>
          </a:xfrm>
        </p:spPr>
        <p:txBody>
          <a:bodyPr/>
          <a:lstStyle/>
          <a:p>
            <a:r>
              <a:rPr lang="zh-CN" altLang="en-US" sz="2800"/>
              <a:t>还是那句话：</a:t>
            </a:r>
            <a:endParaRPr lang="zh-CN" altLang="en-US" sz="2800"/>
          </a:p>
        </p:txBody>
      </p:sp>
      <p:sp>
        <p:nvSpPr>
          <p:cNvPr id="2" name="文本框 0"/>
          <p:cNvSpPr txBox="1"/>
          <p:nvPr/>
        </p:nvSpPr>
        <p:spPr>
          <a:xfrm>
            <a:off x="3508375" y="2767965"/>
            <a:ext cx="5175250" cy="1322070"/>
          </a:xfrm>
          <a:prstGeom prst="rect">
            <a:avLst/>
          </a:prstGeom>
          <a:noFill/>
        </p:spPr>
        <p:txBody>
          <a:bodyPr wrap="square" rtlCol="0">
            <a:spAutoFit/>
          </a:bodyPr>
          <a:lstStyle/>
          <a:p>
            <a:pPr algn="ctr"/>
            <a:r>
              <a:rPr lang="zh-CN" altLang="en-US" sz="4000">
                <a:ln w="9525">
                  <a:solidFill>
                    <a:schemeClr val="bg1"/>
                  </a:solidFill>
                  <a:prstDash val="solid"/>
                </a:ln>
                <a:solidFill>
                  <a:schemeClr val="accent5"/>
                </a:solidFill>
                <a:effectLst>
                  <a:glow rad="139700">
                    <a:schemeClr val="accent3">
                      <a:satMod val="175000"/>
                      <a:alpha val="40000"/>
                    </a:schemeClr>
                  </a:glow>
                  <a:outerShdw blurRad="12700" dist="38100" dir="2700000" algn="tl" rotWithShape="0">
                    <a:schemeClr val="accent5">
                      <a:lumMod val="60000"/>
                      <a:lumOff val="40000"/>
                    </a:schemeClr>
                  </a:outerShdw>
                </a:effectLst>
              </a:rPr>
              <a:t>玄不改非，氪不改命，学好概率，帮你省钱！</a:t>
            </a:r>
            <a:endParaRPr lang="zh-CN" altLang="en-US" sz="4000">
              <a:ln w="9525">
                <a:solidFill>
                  <a:schemeClr val="bg1"/>
                </a:solidFill>
                <a:prstDash val="solid"/>
              </a:ln>
              <a:solidFill>
                <a:schemeClr val="accent5"/>
              </a:solidFill>
              <a:effectLst>
                <a:glow rad="139700">
                  <a:schemeClr val="accent3">
                    <a:satMod val="175000"/>
                    <a:alpha val="40000"/>
                  </a:schemeClr>
                </a:glow>
                <a:outerShdw blurRad="12700" dist="38100" dir="2700000" algn="tl" rotWithShape="0">
                  <a:schemeClr val="accent5">
                    <a:lumMod val="60000"/>
                    <a:lumOff val="40000"/>
                  </a:schemeClr>
                </a:outerShdw>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598">
                                            <p:txEl>
                                              <p:pRg st="0" end="0"/>
                                            </p:txEl>
                                          </p:spTgt>
                                        </p:tgtEl>
                                        <p:attrNameLst>
                                          <p:attrName>style.visibility</p:attrName>
                                        </p:attrNameLst>
                                      </p:cBhvr>
                                      <p:to>
                                        <p:strVal val="visible"/>
                                      </p:to>
                                    </p:set>
                                    <p:anim calcmode="lin" valueType="num">
                                      <p:cBhvr additive="base">
                                        <p:cTn id="7" dur="500" fill="hold"/>
                                        <p:tgtEl>
                                          <p:spTgt spid="10485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5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8" grpId="0" bldLvl="0" build="allAtOnce"/>
      <p:bldP spid="1048598" grpId="1" build="p"/>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4876800" cy="768350"/>
          </a:xfrm>
          <a:prstGeom prst="rect">
            <a:avLst/>
          </a:prstGeom>
          <a:noFill/>
        </p:spPr>
        <p:txBody>
          <a:bodyPr wrap="square" rtlCol="0">
            <a:spAutoFit/>
          </a:bodyPr>
          <a:lstStyle/>
          <a:p>
            <a:r>
              <a:rPr lang="zh-CN" altLang="en-US" sz="4400">
                <a:latin typeface="华光钢铁直黑 可变体 Bold" panose="02000500000000000000" charset="-122"/>
                <a:ea typeface="华光钢铁直黑 可变体 Bold" panose="02000500000000000000" charset="-122"/>
              </a:rPr>
              <a:t>抽卡模拟程序编写：</a:t>
            </a:r>
            <a:endParaRPr lang="zh-CN" altLang="en-US" sz="4400">
              <a:latin typeface="华光钢铁直黑 可变体 Bold" panose="02000500000000000000" charset="-122"/>
              <a:ea typeface="华光钢铁直黑 可变体 Bold" panose="02000500000000000000" charset="-122"/>
            </a:endParaRPr>
          </a:p>
        </p:txBody>
      </p:sp>
      <p:pic>
        <p:nvPicPr>
          <p:cNvPr id="16" name="图片 15" descr="捕获4"/>
          <p:cNvPicPr>
            <a:picLocks noChangeAspect="1"/>
          </p:cNvPicPr>
          <p:nvPr/>
        </p:nvPicPr>
        <p:blipFill>
          <a:blip r:embed="rId2"/>
          <a:stretch>
            <a:fillRect/>
          </a:stretch>
        </p:blipFill>
        <p:spPr>
          <a:xfrm>
            <a:off x="5732780" y="1217930"/>
            <a:ext cx="5251450" cy="2440940"/>
          </a:xfrm>
          <a:prstGeom prst="parallelogram">
            <a:avLst>
              <a:gd name="adj" fmla="val 36947"/>
            </a:avLst>
          </a:prstGeom>
        </p:spPr>
      </p:pic>
      <p:pic>
        <p:nvPicPr>
          <p:cNvPr id="17" name="图片 16" descr="捕获6"/>
          <p:cNvPicPr>
            <a:picLocks noChangeAspect="1"/>
          </p:cNvPicPr>
          <p:nvPr/>
        </p:nvPicPr>
        <p:blipFill>
          <a:blip r:embed="rId3"/>
          <a:stretch>
            <a:fillRect/>
          </a:stretch>
        </p:blipFill>
        <p:spPr>
          <a:xfrm>
            <a:off x="3446780" y="3735070"/>
            <a:ext cx="5298440" cy="2399665"/>
          </a:xfrm>
          <a:prstGeom prst="flowChartMerge">
            <a:avLst/>
          </a:prstGeom>
        </p:spPr>
      </p:pic>
      <p:sp>
        <p:nvSpPr>
          <p:cNvPr id="18" name="文本框 17"/>
          <p:cNvSpPr txBox="1"/>
          <p:nvPr/>
        </p:nvSpPr>
        <p:spPr>
          <a:xfrm>
            <a:off x="102870" y="4371340"/>
            <a:ext cx="4221480" cy="460375"/>
          </a:xfrm>
          <a:prstGeom prst="rect">
            <a:avLst/>
          </a:prstGeom>
          <a:noFill/>
        </p:spPr>
        <p:txBody>
          <a:bodyPr wrap="square" rtlCol="0">
            <a:spAutoFit/>
          </a:bodyPr>
          <a:p>
            <a:r>
              <a:rPr lang="en-US" altLang="zh-CN" sz="2400">
                <a:latin typeface="华光钢铁直黑 可变体 Bold" panose="02000500000000000000" charset="-122"/>
                <a:ea typeface="华光钢铁直黑 可变体 Bold" panose="02000500000000000000" charset="-122"/>
                <a:cs typeface="华光钢铁直黑 可变体 Bold" panose="02000500000000000000" charset="-122"/>
              </a:rPr>
              <a:t>IDE: Pycharm 2022 </a:t>
            </a:r>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社区版</a:t>
            </a:r>
            <a:endPar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19" name="文本框 18"/>
          <p:cNvSpPr txBox="1"/>
          <p:nvPr/>
        </p:nvSpPr>
        <p:spPr>
          <a:xfrm>
            <a:off x="102870" y="4912360"/>
            <a:ext cx="3221990"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编程语言</a:t>
            </a:r>
            <a:r>
              <a:rPr lang="en-US" altLang="zh-CN" sz="2400">
                <a:latin typeface="华光钢铁直黑 可变体 Bold" panose="02000500000000000000" charset="-122"/>
                <a:ea typeface="华光钢铁直黑 可变体 Bold" panose="02000500000000000000" charset="-122"/>
                <a:cs typeface="华光钢铁直黑 可变体 Bold" panose="02000500000000000000" charset="-122"/>
              </a:rPr>
              <a:t>: Python 3.8</a:t>
            </a:r>
            <a:endPar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20" name="文本框 19"/>
          <p:cNvSpPr txBox="1"/>
          <p:nvPr/>
        </p:nvSpPr>
        <p:spPr>
          <a:xfrm>
            <a:off x="8745220" y="4451985"/>
            <a:ext cx="2898775"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陈玄</a:t>
            </a:r>
            <a:r>
              <a:rPr lang="en-US" altLang="zh-CN" sz="24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编写</a:t>
            </a:r>
            <a:r>
              <a:rPr lang="en-US" altLang="zh-CN" sz="2400">
                <a:latin typeface="华光钢铁直黑 可变体 Bold" panose="02000500000000000000" charset="-122"/>
                <a:ea typeface="华光钢铁直黑 可变体 Bold" panose="02000500000000000000" charset="-122"/>
                <a:cs typeface="华光钢铁直黑 可变体 Bold" panose="02000500000000000000" charset="-122"/>
              </a:rPr>
              <a:t>/</a:t>
            </a:r>
            <a:r>
              <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rPr>
              <a:t>整合程序</a:t>
            </a:r>
            <a:endParaRPr lang="zh-CN" altLang="en-US" sz="24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21" name="图片 20" descr="捕获2"/>
          <p:cNvPicPr>
            <a:picLocks noChangeAspect="1"/>
          </p:cNvPicPr>
          <p:nvPr>
            <p:custDataLst>
              <p:tags r:id="rId4"/>
            </p:custDataLst>
          </p:nvPr>
        </p:nvPicPr>
        <p:blipFill>
          <a:blip r:embed="rId5"/>
          <a:srcRect l="11698" t="8272" b="16350"/>
          <a:stretch>
            <a:fillRect/>
          </a:stretch>
        </p:blipFill>
        <p:spPr>
          <a:xfrm>
            <a:off x="1913890" y="1217930"/>
            <a:ext cx="4643755" cy="2440940"/>
          </a:xfrm>
          <a:prstGeom prst="parallelogram">
            <a:avLst>
              <a:gd name="adj" fmla="val 37099"/>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plus(in)">
                                      <p:cBhvr>
                                        <p:cTn id="23" dur="20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linds(horizontal)">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8" grpId="0"/>
      <p:bldP spid="18" grpId="1"/>
      <p:bldP spid="19" grpId="0"/>
      <p:bldP spid="19" grpId="1"/>
      <p:bldP spid="20" grpId="0"/>
      <p:bldP spid="20"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4876800" cy="768350"/>
          </a:xfrm>
          <a:prstGeom prst="rect">
            <a:avLst/>
          </a:prstGeom>
          <a:noFill/>
        </p:spPr>
        <p:txBody>
          <a:bodyPr wrap="square" rtlCol="0">
            <a:spAutoFit/>
          </a:bodyPr>
          <a:lstStyle/>
          <a:p>
            <a:r>
              <a:rPr lang="zh-CN" altLang="en-US" sz="4400">
                <a:latin typeface="华光钢铁直黑 可变体 Bold" panose="02000500000000000000" charset="-122"/>
                <a:ea typeface="华光钢铁直黑 可变体 Bold" panose="02000500000000000000" charset="-122"/>
              </a:rPr>
              <a:t>抽卡算法脚本编写：</a:t>
            </a:r>
            <a:endParaRPr lang="zh-CN" altLang="en-US" sz="4400">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6896100" y="2596515"/>
            <a:ext cx="4146550" cy="398780"/>
          </a:xfrm>
          <a:prstGeom prst="rect">
            <a:avLst/>
          </a:prstGeom>
          <a:noFill/>
        </p:spPr>
        <p:txBody>
          <a:bodyPr wrap="square" rtlCol="0">
            <a:spAutoFit/>
          </a:bodyPr>
          <a:p>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王文健</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明日方舟和崩坏三算法</a:t>
            </a:r>
            <a:endPar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5" name="文本框 4"/>
          <p:cNvSpPr txBox="1"/>
          <p:nvPr/>
        </p:nvSpPr>
        <p:spPr>
          <a:xfrm>
            <a:off x="6896100" y="3064510"/>
            <a:ext cx="4399280" cy="398780"/>
          </a:xfrm>
          <a:prstGeom prst="rect">
            <a:avLst/>
          </a:prstGeom>
          <a:noFill/>
        </p:spPr>
        <p:txBody>
          <a:bodyPr wrap="square" rtlCol="0">
            <a:spAutoFit/>
          </a:bodyPr>
          <a:p>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陈玄</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原神、明日之后和</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Apex</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算法</a:t>
            </a:r>
            <a:endPar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7" name="图片 6" descr="捕获9"/>
          <p:cNvPicPr>
            <a:picLocks noChangeAspect="1"/>
          </p:cNvPicPr>
          <p:nvPr/>
        </p:nvPicPr>
        <p:blipFill>
          <a:blip r:embed="rId2"/>
          <a:stretch>
            <a:fillRect/>
          </a:stretch>
        </p:blipFill>
        <p:spPr>
          <a:xfrm>
            <a:off x="1550035" y="1696085"/>
            <a:ext cx="4146550" cy="2199640"/>
          </a:xfrm>
          <a:prstGeom prst="rect">
            <a:avLst/>
          </a:prstGeom>
        </p:spPr>
      </p:pic>
      <p:pic>
        <p:nvPicPr>
          <p:cNvPr id="8" name="图片 7" descr="捕获8"/>
          <p:cNvPicPr>
            <a:picLocks noChangeAspect="1"/>
          </p:cNvPicPr>
          <p:nvPr/>
        </p:nvPicPr>
        <p:blipFill>
          <a:blip r:embed="rId3"/>
          <a:srcRect b="6195"/>
          <a:stretch>
            <a:fillRect/>
          </a:stretch>
        </p:blipFill>
        <p:spPr>
          <a:xfrm>
            <a:off x="2172970" y="3463290"/>
            <a:ext cx="4146550" cy="2213610"/>
          </a:xfrm>
          <a:prstGeom prst="rect">
            <a:avLst/>
          </a:prstGeom>
        </p:spPr>
      </p:pic>
      <p:pic>
        <p:nvPicPr>
          <p:cNvPr id="9" name="图片 8" descr="捕获10"/>
          <p:cNvPicPr>
            <a:picLocks noChangeAspect="1"/>
          </p:cNvPicPr>
          <p:nvPr/>
        </p:nvPicPr>
        <p:blipFill>
          <a:blip r:embed="rId4"/>
          <a:stretch>
            <a:fillRect/>
          </a:stretch>
        </p:blipFill>
        <p:spPr>
          <a:xfrm>
            <a:off x="659765" y="2570480"/>
            <a:ext cx="4197985" cy="219900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plus(in)">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0"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4876800" cy="768350"/>
          </a:xfrm>
          <a:prstGeom prst="rect">
            <a:avLst/>
          </a:prstGeom>
          <a:noFill/>
        </p:spPr>
        <p:txBody>
          <a:bodyPr wrap="square" rtlCol="0">
            <a:spAutoFit/>
          </a:bodyPr>
          <a:lstStyle/>
          <a:p>
            <a:r>
              <a:rPr lang="zh-CN" altLang="en-US" sz="4400">
                <a:latin typeface="华光钢铁直黑 可变体 Bold" panose="02000500000000000000" charset="-122"/>
                <a:ea typeface="华光钢铁直黑 可变体 Bold" panose="02000500000000000000" charset="-122"/>
              </a:rPr>
              <a:t>统计脚本编写：</a:t>
            </a:r>
            <a:endParaRPr lang="zh-CN" altLang="en-US" sz="4400">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8338820" y="1628775"/>
            <a:ext cx="3641090" cy="398780"/>
          </a:xfrm>
          <a:prstGeom prst="rect">
            <a:avLst/>
          </a:prstGeom>
          <a:noFill/>
        </p:spPr>
        <p:txBody>
          <a:bodyPr wrap="square" rtlCol="0">
            <a:spAutoFit/>
          </a:bodyPr>
          <a:p>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赵靖凯</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概率曲线统计</a:t>
            </a:r>
            <a:endPar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5" name="文本框 4"/>
          <p:cNvSpPr txBox="1"/>
          <p:nvPr/>
        </p:nvSpPr>
        <p:spPr>
          <a:xfrm>
            <a:off x="1231900" y="5730875"/>
            <a:ext cx="3434080" cy="398780"/>
          </a:xfrm>
          <a:prstGeom prst="rect">
            <a:avLst/>
          </a:prstGeom>
          <a:noFill/>
        </p:spPr>
        <p:txBody>
          <a:bodyPr wrap="square" rtlCol="0">
            <a:spAutoFit/>
          </a:bodyPr>
          <a:p>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陈玄</a:t>
            </a:r>
            <a:r>
              <a:rPr lang="en-US" altLang="zh-CN" sz="20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rPr>
              <a:t>抽卡出货频数分布表</a:t>
            </a:r>
            <a:endParaRPr lang="zh-CN" altLang="en-US" sz="20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2" name="图片 1" descr="捕获11"/>
          <p:cNvPicPr>
            <a:picLocks noChangeAspect="1"/>
          </p:cNvPicPr>
          <p:nvPr/>
        </p:nvPicPr>
        <p:blipFill>
          <a:blip r:embed="rId2"/>
          <a:stretch>
            <a:fillRect/>
          </a:stretch>
        </p:blipFill>
        <p:spPr>
          <a:xfrm>
            <a:off x="1041400" y="1162685"/>
            <a:ext cx="7297420" cy="4464685"/>
          </a:xfrm>
          <a:prstGeom prst="flowChartAlternateProcess">
            <a:avLst/>
          </a:prstGeom>
        </p:spPr>
      </p:pic>
      <p:pic>
        <p:nvPicPr>
          <p:cNvPr id="3" name="图片 2" descr="捕获12"/>
          <p:cNvPicPr>
            <a:picLocks noChangeAspect="1"/>
          </p:cNvPicPr>
          <p:nvPr/>
        </p:nvPicPr>
        <p:blipFill>
          <a:blip r:embed="rId3"/>
          <a:srcRect l="8601"/>
          <a:stretch>
            <a:fillRect/>
          </a:stretch>
        </p:blipFill>
        <p:spPr>
          <a:xfrm>
            <a:off x="4658360" y="2027555"/>
            <a:ext cx="6668135" cy="4385945"/>
          </a:xfrm>
          <a:prstGeom prst="flowChartAlternateProcess">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ircle(in)">
                                      <p:cBhvr>
                                        <p:cTn id="23" dur="2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0"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4876800" cy="768350"/>
          </a:xfrm>
          <a:prstGeom prst="rect">
            <a:avLst/>
          </a:prstGeom>
          <a:noFill/>
        </p:spPr>
        <p:txBody>
          <a:bodyPr wrap="square" rtlCol="0">
            <a:spAutoFit/>
          </a:bodyPr>
          <a:lstStyle/>
          <a:p>
            <a:r>
              <a:rPr lang="zh-CN" altLang="en-US" sz="4400">
                <a:latin typeface="华光钢铁直黑 可变体 Bold" panose="02000500000000000000" charset="-122"/>
                <a:ea typeface="华光钢铁直黑 可变体 Bold" panose="02000500000000000000" charset="-122"/>
              </a:rPr>
              <a:t>游戏资料寻找：</a:t>
            </a:r>
            <a:endParaRPr lang="zh-CN" altLang="en-US" sz="4400">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380365" y="3532505"/>
            <a:ext cx="3641090"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徐梓超</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游戏资料寻找</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pic>
        <p:nvPicPr>
          <p:cNvPr id="10" name="图片 9" descr="捕获2"/>
          <p:cNvPicPr>
            <a:picLocks noChangeAspect="1"/>
          </p:cNvPicPr>
          <p:nvPr/>
        </p:nvPicPr>
        <p:blipFill>
          <a:blip r:embed="rId2"/>
          <a:srcRect l="111" t="425"/>
          <a:stretch>
            <a:fillRect/>
          </a:stretch>
        </p:blipFill>
        <p:spPr>
          <a:xfrm>
            <a:off x="6542405" y="2897505"/>
            <a:ext cx="4841875" cy="2978150"/>
          </a:xfrm>
          <a:prstGeom prst="round2DiagRect">
            <a:avLst>
              <a:gd name="adj1" fmla="val 50000"/>
              <a:gd name="adj2" fmla="val 39459"/>
            </a:avLst>
          </a:prstGeom>
        </p:spPr>
      </p:pic>
      <p:pic>
        <p:nvPicPr>
          <p:cNvPr id="7" name="图片 6" descr="捕获13"/>
          <p:cNvPicPr>
            <a:picLocks noChangeAspect="1"/>
          </p:cNvPicPr>
          <p:nvPr/>
        </p:nvPicPr>
        <p:blipFill>
          <a:blip r:embed="rId3"/>
          <a:srcRect l="2068" t="2202"/>
          <a:stretch>
            <a:fillRect/>
          </a:stretch>
        </p:blipFill>
        <p:spPr>
          <a:xfrm>
            <a:off x="5044440" y="1287145"/>
            <a:ext cx="5352415" cy="2870835"/>
          </a:xfrm>
          <a:prstGeom prst="snip2DiagRect">
            <a:avLst/>
          </a:prstGeom>
        </p:spPr>
      </p:pic>
      <p:sp>
        <p:nvSpPr>
          <p:cNvPr id="11" name="文本框 10"/>
          <p:cNvSpPr txBox="1"/>
          <p:nvPr/>
        </p:nvSpPr>
        <p:spPr>
          <a:xfrm>
            <a:off x="380365" y="4537710"/>
            <a:ext cx="6080760"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资料来源：游戏官方网站、游戏内资料</a:t>
            </a:r>
            <a:endPar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0" grpId="1"/>
      <p:bldP spid="11" grpId="0"/>
      <p:bldP spid="1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2" name="文本框 11"/>
          <p:cNvSpPr txBox="1"/>
          <p:nvPr/>
        </p:nvSpPr>
        <p:spPr>
          <a:xfrm>
            <a:off x="510540" y="449580"/>
            <a:ext cx="7682865" cy="768350"/>
          </a:xfrm>
          <a:prstGeom prst="rect">
            <a:avLst/>
          </a:prstGeom>
          <a:noFill/>
        </p:spPr>
        <p:txBody>
          <a:bodyPr wrap="square" rtlCol="0">
            <a:spAutoFit/>
          </a:bodyPr>
          <a:lstStyle/>
          <a:p>
            <a:r>
              <a:rPr lang="en-US" altLang="zh-CN" sz="4400">
                <a:latin typeface="华光钢铁直黑 可变体 Bold" panose="02000500000000000000" charset="-122"/>
                <a:ea typeface="华光钢铁直黑 可变体 Bold" panose="02000500000000000000" charset="-122"/>
              </a:rPr>
              <a:t>PPT</a:t>
            </a:r>
            <a:r>
              <a:rPr lang="zh-CN" altLang="en-US" sz="4400">
                <a:latin typeface="华光钢铁直黑 可变体 Bold" panose="02000500000000000000" charset="-122"/>
                <a:ea typeface="华光钢铁直黑 可变体 Bold" panose="02000500000000000000" charset="-122"/>
              </a:rPr>
              <a:t>制作</a:t>
            </a:r>
            <a:r>
              <a:rPr lang="en-US" altLang="zh-CN" sz="4400">
                <a:latin typeface="华光钢铁直黑 可变体 Bold" panose="02000500000000000000" charset="-122"/>
                <a:ea typeface="华光钢铁直黑 可变体 Bold" panose="02000500000000000000" charset="-122"/>
              </a:rPr>
              <a:t>/</a:t>
            </a:r>
            <a:r>
              <a:rPr lang="zh-CN" altLang="en-US" sz="4400">
                <a:latin typeface="华光钢铁直黑 可变体 Bold" panose="02000500000000000000" charset="-122"/>
                <a:ea typeface="华光钢铁直黑 可变体 Bold" panose="02000500000000000000" charset="-122"/>
              </a:rPr>
              <a:t>文书报告</a:t>
            </a:r>
            <a:r>
              <a:rPr lang="en-US" altLang="zh-CN" sz="4400">
                <a:latin typeface="华光钢铁直黑 可变体 Bold" panose="02000500000000000000" charset="-122"/>
                <a:ea typeface="华光钢铁直黑 可变体 Bold" panose="02000500000000000000" charset="-122"/>
              </a:rPr>
              <a:t>/</a:t>
            </a:r>
            <a:r>
              <a:rPr lang="zh-CN" altLang="en-US" sz="4400">
                <a:latin typeface="华光钢铁直黑 可变体 Bold" panose="02000500000000000000" charset="-122"/>
                <a:ea typeface="华光钢铁直黑 可变体 Bold" panose="02000500000000000000" charset="-122"/>
              </a:rPr>
              <a:t>调查问卷：</a:t>
            </a:r>
            <a:endParaRPr lang="zh-CN" altLang="en-US" sz="4400">
              <a:latin typeface="华光钢铁直黑 可变体 Bold" panose="02000500000000000000" charset="-122"/>
              <a:ea typeface="华光钢铁直黑 可变体 Bold" panose="02000500000000000000" charset="-122"/>
            </a:endParaRPr>
          </a:p>
        </p:txBody>
      </p:sp>
      <p:sp>
        <p:nvSpPr>
          <p:cNvPr id="20" name="文本框 19"/>
          <p:cNvSpPr txBox="1"/>
          <p:nvPr/>
        </p:nvSpPr>
        <p:spPr>
          <a:xfrm>
            <a:off x="1714500" y="1524000"/>
            <a:ext cx="2916555"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王文健</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文书报告</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11" name="文本框 10"/>
          <p:cNvSpPr txBox="1"/>
          <p:nvPr/>
        </p:nvSpPr>
        <p:spPr>
          <a:xfrm>
            <a:off x="7225030" y="1524000"/>
            <a:ext cx="2917190"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赵靖凯</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PPT</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制作</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2" name="文本框 1"/>
          <p:cNvSpPr txBox="1"/>
          <p:nvPr/>
        </p:nvSpPr>
        <p:spPr>
          <a:xfrm>
            <a:off x="4339590" y="2513330"/>
            <a:ext cx="3512820" cy="521970"/>
          </a:xfrm>
          <a:prstGeom prst="rect">
            <a:avLst/>
          </a:prstGeom>
          <a:noFill/>
        </p:spPr>
        <p:txBody>
          <a:bodyPr wrap="square" rtlCol="0">
            <a:spAutoFit/>
          </a:bodyPr>
          <a:p>
            <a:pPr algn="ct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丁壹</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调查问卷</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答辩</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510540" y="3877945"/>
            <a:ext cx="7682865" cy="768350"/>
          </a:xfrm>
          <a:prstGeom prst="rect">
            <a:avLst/>
          </a:prstGeom>
          <a:noFill/>
        </p:spPr>
        <p:txBody>
          <a:bodyPr wrap="square" rtlCol="0">
            <a:spAutoFit/>
          </a:bodyPr>
          <a:p>
            <a:r>
              <a:rPr lang="zh-CN" altLang="en-US" sz="4400">
                <a:latin typeface="华光钢铁直黑 可变体 Bold" panose="02000500000000000000" charset="-122"/>
                <a:ea typeface="华光钢铁直黑 可变体 Bold" panose="02000500000000000000" charset="-122"/>
              </a:rPr>
              <a:t>指导教师：</a:t>
            </a:r>
            <a:endParaRPr lang="zh-CN" altLang="en-US" sz="4400">
              <a:latin typeface="华光钢铁直黑 可变体 Bold" panose="02000500000000000000" charset="-122"/>
              <a:ea typeface="华光钢铁直黑 可变体 Bold" panose="02000500000000000000" charset="-122"/>
            </a:endParaRPr>
          </a:p>
        </p:txBody>
      </p:sp>
      <p:sp>
        <p:nvSpPr>
          <p:cNvPr id="5" name="文本框 4"/>
          <p:cNvSpPr txBox="1"/>
          <p:nvPr/>
        </p:nvSpPr>
        <p:spPr>
          <a:xfrm>
            <a:off x="4321175" y="4972685"/>
            <a:ext cx="2903855" cy="521970"/>
          </a:xfrm>
          <a:prstGeom prst="rect">
            <a:avLst/>
          </a:prstGeom>
          <a:noFill/>
        </p:spPr>
        <p:txBody>
          <a:bodyPr wrap="square" rtlCol="0">
            <a:spAutoFit/>
          </a:bodyPr>
          <a:p>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邓老师</a:t>
            </a:r>
            <a:r>
              <a:rPr lang="en-US" altLang="zh-CN" sz="2800">
                <a:latin typeface="华光钢铁直黑 可变体 Bold" panose="02000500000000000000" charset="-122"/>
                <a:ea typeface="华光钢铁直黑 可变体 Bold" panose="02000500000000000000" charset="-122"/>
                <a:cs typeface="华光钢铁直黑 可变体 Bold" panose="02000500000000000000" charset="-122"/>
              </a:rPr>
              <a:t> </a:t>
            </a:r>
            <a:r>
              <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rPr>
              <a:t>指导教师</a:t>
            </a:r>
            <a:endParaRPr lang="zh-CN" altLang="en-US" sz="2800">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 grpId="0"/>
      <p:bldP spid="3" grpId="1"/>
      <p:bldP spid="20" grpId="0"/>
      <p:bldP spid="20" grpId="1"/>
      <p:bldP spid="11" grpId="0"/>
      <p:bldP spid="11" grpId="1"/>
      <p:bldP spid="2" grpId="0"/>
      <p:bldP spid="2" grpId="1"/>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3" name="文本框 12"/>
          <p:cNvSpPr txBox="1"/>
          <p:nvPr/>
        </p:nvSpPr>
        <p:spPr>
          <a:xfrm>
            <a:off x="510540" y="449580"/>
            <a:ext cx="7682865" cy="768350"/>
          </a:xfrm>
          <a:prstGeom prst="rect">
            <a:avLst/>
          </a:prstGeom>
          <a:noFill/>
        </p:spPr>
        <p:txBody>
          <a:bodyPr wrap="square" rtlCol="0">
            <a:spAutoFit/>
          </a:bodyPr>
          <a:p>
            <a:r>
              <a:rPr lang="zh-CN" altLang="en-US" sz="4400">
                <a:latin typeface="华光钢铁直黑 可变体 Bold" panose="02000500000000000000" charset="-122"/>
                <a:ea typeface="华光钢铁直黑 可变体 Bold" panose="02000500000000000000" charset="-122"/>
              </a:rPr>
              <a:t>建模任务小组：</a:t>
            </a:r>
            <a:endParaRPr lang="zh-CN" altLang="en-US" sz="4400">
              <a:latin typeface="华光钢铁直黑 可变体 Bold" panose="02000500000000000000" charset="-122"/>
              <a:ea typeface="华光钢铁直黑 可变体 Bold" panose="02000500000000000000" charset="-122"/>
            </a:endParaRPr>
          </a:p>
        </p:txBody>
      </p:sp>
      <p:sp>
        <p:nvSpPr>
          <p:cNvPr id="14" name="文本框 13"/>
          <p:cNvSpPr txBox="1"/>
          <p:nvPr/>
        </p:nvSpPr>
        <p:spPr>
          <a:xfrm>
            <a:off x="927100" y="2127250"/>
            <a:ext cx="3945255" cy="1260475"/>
          </a:xfrm>
          <a:prstGeom prst="rect">
            <a:avLst/>
          </a:prstGeom>
          <a:noFill/>
        </p:spPr>
        <p:txBody>
          <a:bodyPr wrap="square" rtlCol="0">
            <a:spAutoFit/>
          </a:bodyPr>
          <a:p>
            <a:r>
              <a:rPr lang="zh-CN" altLang="en-US" sz="4800">
                <a:solidFill>
                  <a:srgbClr val="FF0000"/>
                </a:solidFill>
                <a:effectLst>
                  <a:outerShdw blurRad="38100" dist="38100" dir="2700000" algn="tl">
                    <a:srgbClr val="000000">
                      <a:alpha val="43137"/>
                    </a:srgbClr>
                  </a:outerShdw>
                </a:effectLst>
                <a:latin typeface="华光钢铁直黑 可变体 UltraBold" panose="02000500000000000000" charset="-122"/>
                <a:ea typeface="华光钢铁直黑 可变体 UltraBold" panose="02000500000000000000" charset="-122"/>
              </a:rPr>
              <a:t>新世纪合作社</a:t>
            </a:r>
            <a:endParaRPr lang="zh-CN" altLang="en-US" sz="4800">
              <a:effectLst>
                <a:outerShdw blurRad="38100" dist="38100" dir="2700000" algn="tl">
                  <a:srgbClr val="000000">
                    <a:alpha val="43137"/>
                  </a:srgbClr>
                </a:outerShdw>
              </a:effectLst>
              <a:latin typeface="华光钢铁直黑 可变体 UltraBold" panose="02000500000000000000" charset="-122"/>
              <a:ea typeface="华光钢铁直黑 可变体 UltraBold" panose="02000500000000000000" charset="-122"/>
            </a:endParaRPr>
          </a:p>
          <a:p>
            <a:pPr algn="ctr"/>
            <a:r>
              <a:rPr lang="zh-CN" altLang="en-US" sz="2800" b="1">
                <a:solidFill>
                  <a:schemeClr val="accent4">
                    <a:lumMod val="75000"/>
                  </a:schemeClr>
                </a:solidFill>
                <a:effectLst>
                  <a:outerShdw blurRad="38100" dist="38100" dir="2700000" algn="tl">
                    <a:srgbClr val="000000">
                      <a:alpha val="43137"/>
                    </a:srgbClr>
                  </a:outerShdw>
                </a:effectLst>
              </a:rPr>
              <a:t>数学研究小组</a:t>
            </a:r>
            <a:endParaRPr lang="zh-CN" altLang="en-US" sz="2800" b="1">
              <a:solidFill>
                <a:schemeClr val="accent4">
                  <a:lumMod val="75000"/>
                </a:schemeClr>
              </a:solidFill>
              <a:effectLst>
                <a:outerShdw blurRad="38100" dist="38100" dir="2700000" algn="tl">
                  <a:srgbClr val="000000">
                    <a:alpha val="43137"/>
                  </a:srgbClr>
                </a:outerShdw>
              </a:effectLst>
            </a:endParaRPr>
          </a:p>
        </p:txBody>
      </p:sp>
      <p:sp>
        <p:nvSpPr>
          <p:cNvPr id="15" name="文本框 14"/>
          <p:cNvSpPr txBox="1"/>
          <p:nvPr/>
        </p:nvSpPr>
        <p:spPr>
          <a:xfrm>
            <a:off x="6619240" y="2127250"/>
            <a:ext cx="4325620" cy="1260475"/>
          </a:xfrm>
          <a:prstGeom prst="rect">
            <a:avLst/>
          </a:prstGeom>
          <a:noFill/>
        </p:spPr>
        <p:txBody>
          <a:bodyPr wrap="square" rtlCol="0">
            <a:spAutoFit/>
          </a:bodyPr>
          <a:p>
            <a:pPr algn="ctr"/>
            <a:r>
              <a:rPr lang="en-US" altLang="zh-CN" sz="4800" b="1" i="1">
                <a:solidFill>
                  <a:srgbClr val="EE02DA"/>
                </a:solidFill>
                <a:effectLst>
                  <a:outerShdw blurRad="38100" dist="38100" dir="2700000" algn="tl">
                    <a:srgbClr val="000000">
                      <a:alpha val="43137"/>
                    </a:srgbClr>
                  </a:outerShdw>
                </a:effectLst>
                <a:latin typeface="微软雅黑" panose="020B0503020204020204" charset="-122"/>
                <a:ea typeface="微软雅黑" panose="020B0503020204020204" charset="-122"/>
              </a:rPr>
              <a:t>VRt-21 </a:t>
            </a:r>
            <a:r>
              <a:rPr lang="zh-CN" altLang="en-US" sz="4800" b="1" i="1">
                <a:solidFill>
                  <a:srgbClr val="EE02DA"/>
                </a:solidFill>
                <a:effectLst>
                  <a:outerShdw blurRad="38100" dist="38100" dir="2700000" algn="tl">
                    <a:srgbClr val="000000">
                      <a:alpha val="43137"/>
                    </a:srgbClr>
                  </a:outerShdw>
                </a:effectLst>
                <a:latin typeface="微软雅黑" panose="020B0503020204020204" charset="-122"/>
                <a:ea typeface="微软雅黑" panose="020B0503020204020204" charset="-122"/>
              </a:rPr>
              <a:t>辐射组</a:t>
            </a:r>
            <a:endParaRPr lang="zh-CN" altLang="en-US" sz="4800" b="1" i="1">
              <a:solidFill>
                <a:srgbClr val="EE02DA"/>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algn="ctr"/>
            <a:r>
              <a:rPr lang="zh-CN" altLang="en-US" sz="2800" b="1" i="1">
                <a:solidFill>
                  <a:srgbClr val="00B0F0"/>
                </a:solidFill>
                <a:effectLst>
                  <a:outerShdw blurRad="38100" dist="38100" dir="2700000" algn="tl">
                    <a:srgbClr val="000000">
                      <a:alpha val="43137"/>
                    </a:srgbClr>
                  </a:outerShdw>
                </a:effectLst>
                <a:latin typeface="华光钢铁直黑 可变体 Bold" panose="02000500000000000000" charset="-122"/>
                <a:ea typeface="华光钢铁直黑 可变体 Bold" panose="02000500000000000000" charset="-122"/>
              </a:rPr>
              <a:t>代码编写小组</a:t>
            </a:r>
            <a:endParaRPr lang="zh-CN" altLang="en-US" sz="2800" b="1" i="1">
              <a:solidFill>
                <a:srgbClr val="00B0F0"/>
              </a:solidFill>
              <a:effectLst>
                <a:outerShdw blurRad="38100" dist="38100" dir="2700000" algn="tl">
                  <a:srgbClr val="000000">
                    <a:alpha val="43137"/>
                  </a:srgbClr>
                </a:outerShdw>
              </a:effectLst>
              <a:latin typeface="华光钢铁直黑 可变体 Bold" panose="02000500000000000000" charset="-122"/>
              <a:ea typeface="华光钢铁直黑 可变体 Bold" panose="02000500000000000000" charset="-122"/>
            </a:endParaRPr>
          </a:p>
        </p:txBody>
      </p:sp>
      <p:sp>
        <p:nvSpPr>
          <p:cNvPr id="16" name="文本框 15"/>
          <p:cNvSpPr txBox="1"/>
          <p:nvPr/>
        </p:nvSpPr>
        <p:spPr>
          <a:xfrm>
            <a:off x="1882140" y="1666875"/>
            <a:ext cx="2034540"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rPr>
              <a:t>概率模型研究</a:t>
            </a:r>
            <a:endParaRPr lang="zh-CN" altLang="en-US" sz="2400">
              <a:latin typeface="华光钢铁直黑 可变体 Bold" panose="02000500000000000000" charset="-122"/>
              <a:ea typeface="华光钢铁直黑 可变体 Bold" panose="02000500000000000000" charset="-122"/>
            </a:endParaRPr>
          </a:p>
        </p:txBody>
      </p:sp>
      <p:sp>
        <p:nvSpPr>
          <p:cNvPr id="17" name="文本框 16"/>
          <p:cNvSpPr txBox="1"/>
          <p:nvPr/>
        </p:nvSpPr>
        <p:spPr>
          <a:xfrm>
            <a:off x="7902575" y="1666875"/>
            <a:ext cx="2402205"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rPr>
              <a:t>随机模拟编写</a:t>
            </a:r>
            <a:endParaRPr lang="zh-CN" altLang="en-US" sz="2400">
              <a:latin typeface="华光钢铁直黑 可变体 Bold" panose="02000500000000000000" charset="-122"/>
              <a:ea typeface="华光钢铁直黑 可变体 Bold" panose="02000500000000000000" charset="-122"/>
            </a:endParaRPr>
          </a:p>
        </p:txBody>
      </p:sp>
      <p:sp>
        <p:nvSpPr>
          <p:cNvPr id="18" name="文本框 17"/>
          <p:cNvSpPr txBox="1"/>
          <p:nvPr/>
        </p:nvSpPr>
        <p:spPr>
          <a:xfrm>
            <a:off x="5078730" y="4049395"/>
            <a:ext cx="2034540" cy="460375"/>
          </a:xfrm>
          <a:prstGeom prst="rect">
            <a:avLst/>
          </a:prstGeom>
          <a:noFill/>
        </p:spPr>
        <p:txBody>
          <a:bodyPr wrap="square" rtlCol="0">
            <a:spAutoFit/>
          </a:bodyPr>
          <a:p>
            <a:r>
              <a:rPr lang="zh-CN" altLang="en-US" sz="2400">
                <a:latin typeface="华光钢铁直黑 可变体 Bold" panose="02000500000000000000" charset="-122"/>
                <a:ea typeface="华光钢铁直黑 可变体 Bold" panose="02000500000000000000" charset="-122"/>
              </a:rPr>
              <a:t>数学建模指导：</a:t>
            </a:r>
            <a:endParaRPr lang="zh-CN" altLang="en-US" sz="2400">
              <a:latin typeface="华光钢铁直黑 可变体 Bold" panose="02000500000000000000" charset="-122"/>
              <a:ea typeface="华光钢铁直黑 可变体 Bold" panose="02000500000000000000" charset="-122"/>
            </a:endParaRPr>
          </a:p>
        </p:txBody>
      </p:sp>
      <p:sp>
        <p:nvSpPr>
          <p:cNvPr id="19" name="文本框 18"/>
          <p:cNvSpPr txBox="1"/>
          <p:nvPr/>
        </p:nvSpPr>
        <p:spPr>
          <a:xfrm>
            <a:off x="3427730" y="4509770"/>
            <a:ext cx="5336540" cy="922020"/>
          </a:xfrm>
          <a:prstGeom prst="rect">
            <a:avLst/>
          </a:prstGeom>
          <a:noFill/>
        </p:spPr>
        <p:txBody>
          <a:bodyPr wrap="square" rtlCol="0">
            <a:spAutoFit/>
          </a:bodyPr>
          <a:p>
            <a:pPr algn="ctr"/>
            <a:r>
              <a:rPr lang="zh-CN" altLang="en-US" sz="5400" i="1">
                <a:solidFill>
                  <a:srgbClr val="42F046"/>
                </a:solidFill>
                <a:latin typeface="华光钢铁直黑 可变体 UltraBold" panose="02000500000000000000" charset="-122"/>
                <a:ea typeface="华光钢铁直黑 可变体 UltraBold" panose="02000500000000000000" charset="-122"/>
              </a:rPr>
              <a:t>官一中</a:t>
            </a:r>
            <a:r>
              <a:rPr lang="en-US" altLang="zh-CN" sz="5400">
                <a:solidFill>
                  <a:srgbClr val="42F046"/>
                </a:solidFill>
              </a:rPr>
              <a:t> </a:t>
            </a:r>
            <a:r>
              <a:rPr lang="en-US" altLang="zh-CN" sz="5400"/>
              <a:t>  </a:t>
            </a:r>
            <a:r>
              <a:rPr lang="zh-CN" altLang="en-US" sz="5400" i="1">
                <a:solidFill>
                  <a:srgbClr val="00B0F0"/>
                </a:solidFill>
                <a:latin typeface="华光钢铁直黑 可变体 Bold" panose="02000500000000000000" charset="-122"/>
                <a:ea typeface="华光钢铁直黑 可变体 Bold" panose="02000500000000000000" charset="-122"/>
                <a:cs typeface="华光钢铁直黑 可变体 Bold" panose="02000500000000000000" charset="-122"/>
              </a:rPr>
              <a:t>邓老师</a:t>
            </a:r>
            <a:endParaRPr lang="en-US" altLang="zh-CN" sz="5400" i="1">
              <a:solidFill>
                <a:srgbClr val="00B0F0"/>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ircle(in)">
                                      <p:cBhvr>
                                        <p:cTn id="28" dur="2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P spid="16" grpId="1"/>
      <p:bldP spid="14" grpId="0"/>
      <p:bldP spid="14" grpId="1"/>
      <p:bldP spid="17" grpId="0"/>
      <p:bldP spid="17" grpId="1"/>
      <p:bldP spid="15" grpId="0"/>
      <p:bldP spid="15" grpId="1"/>
      <p:bldP spid="18" grpId="0"/>
      <p:bldP spid="18" grpId="1"/>
      <p:bldP spid="19" grpId="0"/>
      <p:bldP spid="19"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790055"/>
          </a:xfrm>
          <a:prstGeom prst="rect">
            <a:avLst/>
          </a:prstGeom>
        </p:spPr>
      </p:pic>
      <p:sp>
        <p:nvSpPr>
          <p:cNvPr id="13" name="文本框 12"/>
          <p:cNvSpPr txBox="1"/>
          <p:nvPr/>
        </p:nvSpPr>
        <p:spPr>
          <a:xfrm>
            <a:off x="510540" y="449580"/>
            <a:ext cx="7682865" cy="768350"/>
          </a:xfrm>
          <a:prstGeom prst="rect">
            <a:avLst/>
          </a:prstGeom>
          <a:noFill/>
        </p:spPr>
        <p:txBody>
          <a:bodyPr wrap="square" rtlCol="0">
            <a:spAutoFit/>
          </a:bodyPr>
          <a:p>
            <a:r>
              <a:rPr lang="zh-CN" altLang="en-US" sz="4400">
                <a:latin typeface="华光钢铁直黑 可变体 Bold" panose="02000500000000000000" charset="-122"/>
                <a:ea typeface="华光钢铁直黑 可变体 Bold" panose="02000500000000000000" charset="-122"/>
              </a:rPr>
              <a:t>建模小组：</a:t>
            </a:r>
            <a:endParaRPr lang="zh-CN" altLang="en-US" sz="4400">
              <a:latin typeface="华光钢铁直黑 可变体 Bold" panose="02000500000000000000" charset="-122"/>
              <a:ea typeface="华光钢铁直黑 可变体 Bold" panose="02000500000000000000" charset="-122"/>
            </a:endParaRPr>
          </a:p>
        </p:txBody>
      </p:sp>
      <p:sp>
        <p:nvSpPr>
          <p:cNvPr id="2" name="文本框 1"/>
          <p:cNvSpPr txBox="1"/>
          <p:nvPr/>
        </p:nvSpPr>
        <p:spPr>
          <a:xfrm>
            <a:off x="1967230" y="3010535"/>
            <a:ext cx="8258175" cy="768350"/>
          </a:xfrm>
          <a:prstGeom prst="rect">
            <a:avLst/>
          </a:prstGeom>
          <a:noFill/>
        </p:spPr>
        <p:txBody>
          <a:bodyPr wrap="square" rtlCol="0">
            <a:spAutoFit/>
          </a:bodyPr>
          <a:p>
            <a:r>
              <a:rPr lang="zh-CN" altLang="en-US" sz="4400" b="1">
                <a:solidFill>
                  <a:srgbClr val="4F0FBD"/>
                </a:solidFill>
                <a:effectLst>
                  <a:outerShdw blurRad="38100" dist="38100" dir="2700000" algn="tl">
                    <a:srgbClr val="000000">
                      <a:alpha val="43137"/>
                    </a:srgbClr>
                  </a:outerShdw>
                </a:effectLst>
              </a:rPr>
              <a:t>昆十二中高一</a:t>
            </a:r>
            <a:r>
              <a:rPr lang="en-US" altLang="zh-CN" sz="4400" b="1">
                <a:solidFill>
                  <a:srgbClr val="4F0FBD"/>
                </a:solidFill>
                <a:effectLst>
                  <a:outerShdw blurRad="38100" dist="38100" dir="2700000" algn="tl">
                    <a:srgbClr val="000000">
                      <a:alpha val="43137"/>
                    </a:srgbClr>
                  </a:outerShdw>
                </a:effectLst>
              </a:rPr>
              <a:t>(3)</a:t>
            </a:r>
            <a:r>
              <a:rPr lang="zh-CN" altLang="en-US" sz="4400" b="1">
                <a:solidFill>
                  <a:srgbClr val="4F0FBD"/>
                </a:solidFill>
                <a:effectLst>
                  <a:outerShdw blurRad="38100" dist="38100" dir="2700000" algn="tl">
                    <a:srgbClr val="000000">
                      <a:alpha val="43137"/>
                    </a:srgbClr>
                  </a:outerShdw>
                </a:effectLst>
              </a:rPr>
              <a:t>班数学建模小组</a:t>
            </a:r>
            <a:endParaRPr lang="zh-CN" altLang="en-US" sz="4400" b="1">
              <a:solidFill>
                <a:srgbClr val="4F0FBD"/>
              </a:solidFill>
              <a:effectLst>
                <a:outerShdw blurRad="38100" dist="38100" dir="2700000" algn="tl">
                  <a:srgbClr val="000000">
                    <a:alpha val="43137"/>
                  </a:srgbClr>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背景1"/>
          <p:cNvPicPr>
            <a:picLocks noChangeAspect="1"/>
          </p:cNvPicPr>
          <p:nvPr/>
        </p:nvPicPr>
        <p:blipFill>
          <a:blip r:embed="rId1" cstate="print"/>
          <a:stretch>
            <a:fillRect/>
          </a:stretch>
        </p:blipFill>
        <p:spPr>
          <a:xfrm>
            <a:off x="0" y="0"/>
            <a:ext cx="12192000" cy="6858000"/>
          </a:xfrm>
          <a:prstGeom prst="rect">
            <a:avLst/>
          </a:prstGeom>
        </p:spPr>
      </p:pic>
      <p:sp>
        <p:nvSpPr>
          <p:cNvPr id="12" name="文本框 11"/>
          <p:cNvSpPr txBox="1"/>
          <p:nvPr/>
        </p:nvSpPr>
        <p:spPr>
          <a:xfrm>
            <a:off x="3657600" y="2890520"/>
            <a:ext cx="4876800" cy="2553335"/>
          </a:xfrm>
          <a:prstGeom prst="rect">
            <a:avLst/>
          </a:prstGeom>
          <a:noFill/>
        </p:spPr>
        <p:txBody>
          <a:bodyPr wrap="square" rtlCol="0">
            <a:spAutoFit/>
            <a:scene3d>
              <a:camera prst="orthographicFront"/>
              <a:lightRig rig="threePt" dir="t"/>
            </a:scene3d>
          </a:bodyPr>
          <a:lstStyle/>
          <a:p>
            <a:pPr algn="ctr"/>
            <a:r>
              <a:rPr lang="zh-CN" sz="8000" b="1" i="1">
                <a:ln w="6600">
                  <a:solidFill>
                    <a:schemeClr val="accent2"/>
                  </a:solidFill>
                  <a:prstDash val="solid"/>
                </a:ln>
                <a:solidFill>
                  <a:srgbClr val="FFFFFF"/>
                </a:solidFill>
                <a:effectLst>
                  <a:glow rad="139700">
                    <a:schemeClr val="accent6">
                      <a:satMod val="175000"/>
                      <a:alpha val="40000"/>
                    </a:schemeClr>
                  </a:glow>
                  <a:outerShdw blurRad="50800" dist="38100" dir="2700000" algn="tl" rotWithShape="0">
                    <a:prstClr val="black">
                      <a:alpha val="40000"/>
                    </a:prstClr>
                  </a:outerShdw>
                  <a:reflection blurRad="6350" stA="55000" endA="300" endPos="45500" dir="5400000" sy="-100000" algn="bl" rotWithShape="0"/>
                </a:effectLst>
              </a:rPr>
              <a:t>谢谢！</a:t>
            </a:r>
            <a:endParaRPr lang="zh-CN" sz="8000" b="1" i="1">
              <a:ln w="6600">
                <a:solidFill>
                  <a:schemeClr val="accent2"/>
                </a:solidFill>
                <a:prstDash val="solid"/>
              </a:ln>
              <a:solidFill>
                <a:srgbClr val="FFFFFF"/>
              </a:solidFill>
              <a:effectLst>
                <a:glow rad="139700">
                  <a:schemeClr val="accent6">
                    <a:satMod val="175000"/>
                    <a:alpha val="40000"/>
                  </a:schemeClr>
                </a:glow>
                <a:outerShdw blurRad="50800" dist="38100" dir="2700000" algn="tl" rotWithShape="0">
                  <a:prstClr val="black">
                    <a:alpha val="40000"/>
                  </a:prstClr>
                </a:outerShdw>
                <a:reflection blurRad="6350" stA="55000" endA="300" endPos="45500" dir="5400000" sy="-100000" algn="bl" rotWithShape="0"/>
              </a:effectLst>
            </a:endParaRPr>
          </a:p>
          <a:p>
            <a:pPr algn="ctr"/>
            <a:endParaRPr lang="zh-CN" altLang="zh-CN" sz="8000" b="1" i="1">
              <a:ln w="6600">
                <a:solidFill>
                  <a:schemeClr val="accent2"/>
                </a:solidFill>
                <a:prstDash val="solid"/>
              </a:ln>
              <a:solidFill>
                <a:srgbClr val="FFFFFF"/>
              </a:solidFill>
              <a:effectLst>
                <a:glow rad="139700">
                  <a:schemeClr val="accent6">
                    <a:satMod val="175000"/>
                    <a:alpha val="40000"/>
                  </a:schemeClr>
                </a:glow>
                <a:outerShdw blurRad="50800" dist="38100" dir="2700000" algn="tl" rotWithShape="0">
                  <a:prstClr val="black">
                    <a:alpha val="40000"/>
                  </a:prstClr>
                </a:outerShdw>
                <a:reflection blurRad="6350" stA="55000" endA="300" endPos="45500" dir="5400000" sy="-100000" algn="bl" rotWithShape="0"/>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1"/>
          <p:cNvPicPr>
            <a:picLocks noChangeAspect="1"/>
          </p:cNvPicPr>
          <p:nvPr/>
        </p:nvPicPr>
        <p:blipFill>
          <a:blip r:embed="rId1" cstate="print"/>
          <a:stretch>
            <a:fillRect/>
          </a:stretch>
        </p:blipFill>
        <p:spPr>
          <a:xfrm>
            <a:off x="29845" y="0"/>
            <a:ext cx="12192000" cy="6858000"/>
          </a:xfrm>
          <a:prstGeom prst="rect">
            <a:avLst/>
          </a:prstGeom>
        </p:spPr>
      </p:pic>
      <p:sp>
        <p:nvSpPr>
          <p:cNvPr id="13" name="平行四边形 12"/>
          <p:cNvSpPr/>
          <p:nvPr/>
        </p:nvSpPr>
        <p:spPr>
          <a:xfrm>
            <a:off x="2444750" y="1537335"/>
            <a:ext cx="7028180" cy="3644900"/>
          </a:xfrm>
          <a:prstGeom prst="parallelogram">
            <a:avLst/>
          </a:prstGeom>
          <a:noFill/>
          <a:ln w="381000" cmpd="thinThick">
            <a:gradFill>
              <a:gsLst>
                <a:gs pos="55000">
                  <a:srgbClr val="36F03B">
                    <a:lumMod val="98000"/>
                  </a:srgbClr>
                </a:gs>
                <a:gs pos="24000">
                  <a:srgbClr val="D7E5F9"/>
                </a:gs>
                <a:gs pos="0">
                  <a:srgbClr val="00B0F0"/>
                </a:gs>
                <a:gs pos="74000">
                  <a:schemeClr val="accent1">
                    <a:lumMod val="45000"/>
                    <a:lumOff val="55000"/>
                  </a:schemeClr>
                </a:gs>
                <a:gs pos="83000">
                  <a:schemeClr val="accent1">
                    <a:lumMod val="45000"/>
                    <a:lumOff val="55000"/>
                  </a:schemeClr>
                </a:gs>
                <a:gs pos="100000">
                  <a:srgbClr val="00B0F0"/>
                </a:gs>
              </a:gsLst>
              <a:lin ang="516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原神出金"/>
          <p:cNvPicPr>
            <a:picLocks noChangeAspect="1"/>
          </p:cNvPicPr>
          <p:nvPr>
            <p:custDataLst>
              <p:tags r:id="rId2"/>
            </p:custDataLst>
          </p:nvPr>
        </p:nvPicPr>
        <p:blipFill>
          <a:blip r:embed="rId3" cstate="print"/>
          <a:stretch>
            <a:fillRect/>
          </a:stretch>
        </p:blipFill>
        <p:spPr>
          <a:xfrm>
            <a:off x="2926715" y="1899920"/>
            <a:ext cx="6064250" cy="2919730"/>
          </a:xfrm>
          <a:prstGeom prst="parallelogram">
            <a:avLst>
              <a:gd name="adj" fmla="val 24729"/>
            </a:avLst>
          </a:prstGeom>
        </p:spPr>
      </p:pic>
      <p:sp>
        <p:nvSpPr>
          <p:cNvPr id="18" name="矩形 17"/>
          <p:cNvSpPr/>
          <p:nvPr/>
        </p:nvSpPr>
        <p:spPr>
          <a:xfrm>
            <a:off x="741680" y="339725"/>
            <a:ext cx="1504950" cy="1198880"/>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nchor="t">
            <a:spAutoFit/>
          </a:bodyPr>
          <a:lstStyle/>
          <a:p>
            <a:pPr algn="ctr"/>
            <a:r>
              <a:rPr lang="en-US" altLang="zh-CN" sz="7200" b="1" i="1">
                <a:ln w="6600">
                  <a:solidFill>
                    <a:srgbClr val="00B0F0"/>
                  </a:solidFill>
                  <a:prstDash val="solid"/>
                </a:ln>
                <a:solidFill>
                  <a:srgbClr val="00B0F0"/>
                </a:solidFill>
                <a:effectLst>
                  <a:outerShdw blurRad="50800" dist="38100" algn="l" rotWithShape="0">
                    <a:prstClr val="black">
                      <a:alpha val="40000"/>
                    </a:prstClr>
                  </a:outerShdw>
                  <a:reflection blurRad="6350" stA="55000" endA="300" endPos="45500" dir="5400000" sy="-100000" algn="bl" rotWithShape="0"/>
                </a:effectLst>
              </a:rPr>
              <a:t>1</a:t>
            </a:r>
            <a:r>
              <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rPr>
              <a:t>st</a:t>
            </a:r>
            <a:endParaRPr lang="en-US" altLang="zh-CN" sz="7200" b="1" i="1">
              <a:ln w="6600">
                <a:solidFill>
                  <a:srgbClr val="00B0F0"/>
                </a:solidFill>
                <a:prstDash val="solid"/>
              </a:ln>
              <a:gradFill>
                <a:gsLst>
                  <a:gs pos="0">
                    <a:srgbClr val="FE4444"/>
                  </a:gs>
                  <a:gs pos="100000">
                    <a:srgbClr val="832B2B"/>
                  </a:gs>
                </a:gsLst>
                <a:lin scaled="0"/>
              </a:gradFill>
              <a:effectLst>
                <a:outerShdw blurRad="50800" dist="38100" algn="l" rotWithShape="0">
                  <a:prstClr val="black">
                    <a:alpha val="40000"/>
                  </a:prstClr>
                </a:outerShdw>
                <a:reflection blurRad="6350" stA="55000" endA="300" endPos="45500" dir="5400000" sy="-100000" algn="bl" rotWithShape="0"/>
              </a:effectLst>
            </a:endParaRPr>
          </a:p>
        </p:txBody>
      </p:sp>
      <p:sp>
        <p:nvSpPr>
          <p:cNvPr id="19" name="文本框 18"/>
          <p:cNvSpPr txBox="1"/>
          <p:nvPr/>
        </p:nvSpPr>
        <p:spPr>
          <a:xfrm>
            <a:off x="3159760" y="2967990"/>
            <a:ext cx="5598160" cy="922020"/>
          </a:xfrm>
          <a:prstGeom prst="rect">
            <a:avLst/>
          </a:prstGeom>
          <a:noFill/>
        </p:spPr>
        <p:txBody>
          <a:bodyPr wrap="square" rtlCol="0">
            <a:spAutoFit/>
          </a:bodyPr>
          <a:lstStyle/>
          <a:p>
            <a:pPr algn="l"/>
            <a:r>
              <a:rPr lang="zh-CN" altLang="en-US" sz="5400" b="1" i="1">
                <a:solidFill>
                  <a:srgbClr val="EE02DA"/>
                </a:solidFill>
                <a:effectLst>
                  <a:glow rad="139700">
                    <a:schemeClr val="accent3">
                      <a:satMod val="175000"/>
                      <a:alpha val="40000"/>
                    </a:schemeClr>
                  </a:glow>
                </a:effectLst>
                <a:latin typeface="华光钢铁直黑 可变体 Bold" panose="02000500000000000000" charset="-122"/>
                <a:ea typeface="华光钢铁直黑 可变体 Bold" panose="02000500000000000000" charset="-122"/>
                <a:cs typeface="华光钢铁直黑 可变体 Bold" panose="02000500000000000000" charset="-122"/>
              </a:rPr>
              <a:t>《原神》角色祈愿</a:t>
            </a:r>
            <a:endParaRPr lang="zh-CN" altLang="en-US" sz="5400" b="1" i="1">
              <a:solidFill>
                <a:srgbClr val="EE02DA"/>
              </a:solidFill>
              <a:effectLst>
                <a:glow rad="139700">
                  <a:schemeClr val="accent3">
                    <a:satMod val="175000"/>
                    <a:alpha val="40000"/>
                  </a:schemeClr>
                </a:glow>
              </a:effectLst>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20" name="文本框 19"/>
          <p:cNvSpPr txBox="1"/>
          <p:nvPr/>
        </p:nvSpPr>
        <p:spPr>
          <a:xfrm>
            <a:off x="9058275" y="4766310"/>
            <a:ext cx="3163570" cy="2091690"/>
          </a:xfrm>
          <a:prstGeom prst="rect">
            <a:avLst/>
          </a:prstGeom>
          <a:noFill/>
        </p:spPr>
        <p:txBody>
          <a:bodyPr wrap="square" rtlCol="0">
            <a:spAutoFit/>
          </a:bodyPr>
          <a:lstStyle/>
          <a:p>
            <a:r>
              <a:rPr lang="zh-CN" altLang="en-US" sz="2800" b="1" i="1">
                <a:solidFill>
                  <a:schemeClr val="accent6">
                    <a:lumMod val="75000"/>
                  </a:schemeClr>
                </a:solidFill>
                <a:effectLst>
                  <a:glow rad="101600">
                    <a:schemeClr val="accent3">
                      <a:satMod val="175000"/>
                      <a:alpha val="40000"/>
                    </a:schemeClr>
                  </a:glow>
                </a:effectLst>
              </a:rPr>
              <a:t>研究重点</a:t>
            </a:r>
            <a:r>
              <a:rPr lang="en-US" altLang="zh-CN" sz="2800" b="1" i="1">
                <a:solidFill>
                  <a:schemeClr val="accent6">
                    <a:lumMod val="75000"/>
                  </a:schemeClr>
                </a:solidFill>
                <a:effectLst>
                  <a:glow rad="101600">
                    <a:schemeClr val="accent3">
                      <a:satMod val="175000"/>
                      <a:alpha val="40000"/>
                    </a:schemeClr>
                  </a:glow>
                </a:effectLst>
              </a:rPr>
              <a:t>:</a:t>
            </a:r>
            <a:endParaRPr lang="en-US" altLang="zh-CN" sz="2800" b="1" i="1">
              <a:solidFill>
                <a:schemeClr val="accent6">
                  <a:lumMod val="75000"/>
                </a:schemeClr>
              </a:solidFill>
              <a:effectLst>
                <a:glow rad="101600">
                  <a:schemeClr val="accent3">
                    <a:satMod val="175000"/>
                    <a:alpha val="40000"/>
                  </a:schemeClr>
                </a:glow>
              </a:effectLst>
            </a:endParaRPr>
          </a:p>
          <a:p>
            <a:endParaRPr lang="en-US" altLang="zh-CN"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1.</a:t>
            </a:r>
            <a:r>
              <a:rPr lang="zh-CN" altLang="en-US" sz="2800" b="1" i="1">
                <a:solidFill>
                  <a:schemeClr val="accent6">
                    <a:lumMod val="75000"/>
                  </a:schemeClr>
                </a:solidFill>
                <a:effectLst>
                  <a:glow rad="101600">
                    <a:schemeClr val="accent3">
                      <a:satMod val="175000"/>
                      <a:alpha val="40000"/>
                    </a:schemeClr>
                  </a:glow>
                </a:effectLst>
              </a:rPr>
              <a:t>抽卡机制</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sz="2800" b="1" i="1">
                <a:solidFill>
                  <a:schemeClr val="accent6">
                    <a:lumMod val="75000"/>
                  </a:schemeClr>
                </a:solidFill>
                <a:effectLst>
                  <a:glow rad="101600">
                    <a:schemeClr val="accent3">
                      <a:satMod val="175000"/>
                      <a:alpha val="40000"/>
                    </a:schemeClr>
                  </a:glow>
                </a:effectLst>
              </a:rPr>
              <a:t>2.</a:t>
            </a:r>
            <a:r>
              <a:rPr lang="zh-CN" altLang="en-US" sz="2800" b="1" i="1">
                <a:solidFill>
                  <a:schemeClr val="accent6">
                    <a:lumMod val="75000"/>
                  </a:schemeClr>
                </a:solidFill>
                <a:effectLst>
                  <a:glow rad="101600">
                    <a:schemeClr val="accent3">
                      <a:satMod val="175000"/>
                      <a:alpha val="40000"/>
                    </a:schemeClr>
                  </a:glow>
                </a:effectLst>
              </a:rPr>
              <a:t>概率和算法模型</a:t>
            </a:r>
            <a:endParaRPr lang="zh-CN" altLang="en-US" sz="2800" b="1" i="1">
              <a:solidFill>
                <a:schemeClr val="accent6">
                  <a:lumMod val="75000"/>
                </a:schemeClr>
              </a:solidFill>
              <a:effectLst>
                <a:glow rad="101600">
                  <a:schemeClr val="accent3">
                    <a:satMod val="175000"/>
                    <a:alpha val="40000"/>
                  </a:schemeClr>
                </a:glow>
              </a:effectLst>
            </a:endParaRPr>
          </a:p>
          <a:p>
            <a:r>
              <a:rPr lang="en-US" altLang="zh-CN"/>
              <a:t>      </a:t>
            </a:r>
            <a:endParaRPr lang="zh-CN" altLang="en-US"/>
          </a:p>
        </p:txBody>
      </p:sp>
      <p:sp>
        <p:nvSpPr>
          <p:cNvPr id="21" name="文本框 20"/>
          <p:cNvSpPr txBox="1"/>
          <p:nvPr/>
        </p:nvSpPr>
        <p:spPr>
          <a:xfrm>
            <a:off x="7000240" y="0"/>
            <a:ext cx="5854065" cy="583565"/>
          </a:xfrm>
          <a:prstGeom prst="rect">
            <a:avLst/>
          </a:prstGeom>
          <a:noFill/>
        </p:spPr>
        <p:txBody>
          <a:bodyPr wrap="square" rtlCol="0">
            <a:spAutoFit/>
          </a:bodyPr>
          <a:lstStyle/>
          <a:p>
            <a:pPr algn="l"/>
            <a:r>
              <a:rPr lang="zh-CN" altLang="en-US" sz="2400" b="1" i="1">
                <a:solidFill>
                  <a:srgbClr val="42F046"/>
                </a:solidFill>
              </a:rPr>
              <a:t>特点</a:t>
            </a:r>
            <a:r>
              <a:rPr lang="en-US" altLang="zh-CN" sz="2400" b="1" i="1">
                <a:solidFill>
                  <a:srgbClr val="42F046"/>
                </a:solidFill>
              </a:rPr>
              <a:t>:</a:t>
            </a:r>
            <a:r>
              <a:rPr lang="zh-CN" altLang="en-US" sz="2400" b="1" i="1">
                <a:solidFill>
                  <a:srgbClr val="42F046"/>
                </a:solidFill>
              </a:rPr>
              <a:t>大小双</a:t>
            </a:r>
            <a:r>
              <a:rPr lang="zh-CN" altLang="en-US" sz="3200" b="1" i="1">
                <a:solidFill>
                  <a:srgbClr val="00B0F0"/>
                </a:solidFill>
                <a:effectLst>
                  <a:glow rad="101600">
                    <a:schemeClr val="accent5">
                      <a:satMod val="175000"/>
                      <a:alpha val="40000"/>
                    </a:schemeClr>
                  </a:glow>
                </a:effectLst>
              </a:rPr>
              <a:t>保底</a:t>
            </a:r>
            <a:r>
              <a:rPr lang="zh-CN" altLang="en-US" sz="2400" b="1" i="1">
                <a:solidFill>
                  <a:srgbClr val="42F046"/>
                </a:solidFill>
              </a:rPr>
              <a:t>，</a:t>
            </a:r>
            <a:r>
              <a:rPr lang="zh-CN" altLang="en-US" sz="3200" b="1" i="1">
                <a:solidFill>
                  <a:srgbClr val="FF0000"/>
                </a:solidFill>
                <a:effectLst>
                  <a:glow rad="101600">
                    <a:schemeClr val="accent3">
                      <a:satMod val="175000"/>
                      <a:alpha val="40000"/>
                    </a:schemeClr>
                  </a:glow>
                </a:effectLst>
              </a:rPr>
              <a:t>概率</a:t>
            </a:r>
            <a:r>
              <a:rPr lang="zh-CN" altLang="en-US" sz="2400" b="1" i="1">
                <a:solidFill>
                  <a:srgbClr val="42F046"/>
                </a:solidFill>
              </a:rPr>
              <a:t>动态变化</a:t>
            </a:r>
            <a:endParaRPr lang="zh-CN" altLang="en-US" sz="2400" b="1" i="1">
              <a:solidFill>
                <a:srgbClr val="42F046"/>
              </a:solidFill>
              <a:sym typeface="+mn-ea"/>
            </a:endParaRPr>
          </a:p>
        </p:txBody>
      </p:sp>
      <p:sp>
        <p:nvSpPr>
          <p:cNvPr id="2" name="文本框 1"/>
          <p:cNvSpPr txBox="1"/>
          <p:nvPr/>
        </p:nvSpPr>
        <p:spPr>
          <a:xfrm>
            <a:off x="4377055" y="3890010"/>
            <a:ext cx="3163570" cy="521970"/>
          </a:xfrm>
          <a:prstGeom prst="rect">
            <a:avLst/>
          </a:prstGeom>
          <a:noFill/>
        </p:spPr>
        <p:txBody>
          <a:bodyPr wrap="square" rtlCol="0">
            <a:spAutoFit/>
          </a:bodyPr>
          <a:lstStyle/>
          <a:p>
            <a:pPr algn="ctr"/>
            <a:r>
              <a:rPr lang="zh-CN" altLang="en-US" sz="2800">
                <a:ln w="6600">
                  <a:solidFill>
                    <a:schemeClr val="accent2"/>
                  </a:solidFill>
                  <a:prstDash val="solid"/>
                </a:ln>
                <a:solidFill>
                  <a:srgbClr val="FFFFFF"/>
                </a:solidFill>
                <a:effectLst>
                  <a:glow rad="101600">
                    <a:schemeClr val="accent3">
                      <a:satMod val="175000"/>
                      <a:alpha val="40000"/>
                    </a:schemeClr>
                  </a:glow>
                  <a:outerShdw dist="38100" dir="2700000" algn="tl" rotWithShape="0">
                    <a:schemeClr val="accent2"/>
                  </a:outerShdw>
                </a:effectLst>
              </a:rPr>
              <a:t>角色出货概率</a:t>
            </a:r>
            <a:r>
              <a:rPr lang="en-US" altLang="zh-CN" sz="2800">
                <a:ln w="6600">
                  <a:solidFill>
                    <a:schemeClr val="accent2"/>
                  </a:solidFill>
                  <a:prstDash val="solid"/>
                </a:ln>
                <a:solidFill>
                  <a:srgbClr val="FFFFFF"/>
                </a:solidFill>
                <a:effectLst>
                  <a:outerShdw dist="38100" dir="2700000" algn="tl" rotWithShape="0">
                    <a:schemeClr val="accent2"/>
                  </a:outerShdw>
                </a:effectLst>
              </a:rPr>
              <a:t>   </a:t>
            </a:r>
            <a:r>
              <a:rPr lang="en-US" altLang="zh-CN"/>
              <a:t>   </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0" grpId="0"/>
      <p:bldP spid="2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608400" y="884625"/>
            <a:ext cx="10969200" cy="705600"/>
          </a:xfrm>
        </p:spPr>
        <p:txBody>
          <a:bodyPr/>
          <a:lstStyle/>
          <a:p>
            <a:r>
              <a:rPr lang="zh-CN" altLang="en-US" sz="2400"/>
              <a:t>官方概率公示</a:t>
            </a:r>
            <a:endParaRPr lang="zh-CN" altLang="en-US" sz="2400"/>
          </a:p>
        </p:txBody>
      </p:sp>
      <p:sp>
        <p:nvSpPr>
          <p:cNvPr id="1048602" name="内容占位符 2"/>
          <p:cNvSpPr>
            <a:spLocks noGrp="1"/>
          </p:cNvSpPr>
          <p:nvPr>
            <p:ph idx="1"/>
          </p:nvPr>
        </p:nvSpPr>
        <p:spPr/>
        <p:txBody>
          <a:bodyPr>
            <a:normAutofit fontScale="90000"/>
          </a:bodyPr>
          <a:lstStyle/>
          <a:p>
            <a:pPr marL="0" indent="0">
              <a:buNone/>
            </a:pPr>
            <a:r>
              <a:rPr lang="zh-CN" altLang="en-US"/>
              <a:t>【5星物品】</a:t>
            </a:r>
            <a:endParaRPr lang="zh-CN" altLang="en-US"/>
          </a:p>
          <a:p>
            <a:pPr marL="0" indent="0">
              <a:buNone/>
            </a:pPr>
            <a:r>
              <a:rPr lang="zh-CN" altLang="en-US"/>
              <a:t>在本期</a:t>
            </a:r>
            <a:r>
              <a:rPr lang="en-US" altLang="zh-CN"/>
              <a:t>N</a:t>
            </a:r>
            <a:r>
              <a:rPr lang="zh-CN" altLang="en-US"/>
              <a:t>活动祈愿中，5星角色祈愿的基础概率为0.600%，综合概率（含保底）为1.600%，最多90次祈愿必定能通过保底获取5星角色。</a:t>
            </a:r>
            <a:endParaRPr lang="zh-CN" altLang="en-US"/>
          </a:p>
          <a:p>
            <a:pPr marL="0" indent="0">
              <a:buNone/>
            </a:pPr>
            <a:r>
              <a:rPr lang="zh-CN" altLang="en-US"/>
              <a:t>当祈愿获取到5星角色时，有50.000%的概率为本期5星UP角色</a:t>
            </a:r>
            <a:r>
              <a:rPr lang="en-US" altLang="zh-CN"/>
              <a:t>M(</a:t>
            </a:r>
            <a:r>
              <a:rPr lang="zh-CN" altLang="en-US"/>
              <a:t>小保底</a:t>
            </a:r>
            <a:r>
              <a:rPr lang="en-US" altLang="zh-CN"/>
              <a:t>)</a:t>
            </a:r>
            <a:r>
              <a:rPr lang="zh-CN" altLang="en-US"/>
              <a:t>。如果本次祈愿获取的5星角色非本期5星UP角色，下次祈愿获取的5星角色必定为本期5星UP角色</a:t>
            </a:r>
            <a:r>
              <a:rPr lang="en-US" altLang="zh-CN"/>
              <a:t>(</a:t>
            </a:r>
            <a:r>
              <a:rPr lang="zh-CN" altLang="en-US"/>
              <a:t>大保底</a:t>
            </a:r>
            <a:r>
              <a:rPr lang="en-US" altLang="zh-CN"/>
              <a:t>)</a:t>
            </a:r>
            <a:r>
              <a:rPr lang="zh-CN" altLang="en-US"/>
              <a:t>。</a:t>
            </a:r>
            <a:endParaRPr lang="zh-CN" altLang="en-US"/>
          </a:p>
          <a:p>
            <a:pPr marL="0" indent="0">
              <a:buNone/>
            </a:pPr>
            <a:r>
              <a:rPr lang="zh-CN" altLang="en-US"/>
              <a:t>【4星物品】</a:t>
            </a:r>
            <a:endParaRPr lang="zh-CN" altLang="en-US"/>
          </a:p>
          <a:p>
            <a:pPr marL="0" indent="0">
              <a:buNone/>
            </a:pPr>
            <a:r>
              <a:rPr lang="zh-CN" altLang="en-US"/>
              <a:t>在本期</a:t>
            </a:r>
            <a:r>
              <a:rPr lang="en-US" altLang="zh-CN"/>
              <a:t>N</a:t>
            </a:r>
            <a:r>
              <a:rPr lang="zh-CN" altLang="en-US"/>
              <a:t>活动祈愿中，4星物品祈愿的基础概率为5.100%，4星角色祈愿的基础概率为2.550%，4星武器祈愿的基础概率为2.550%，4星物品祈愿的综合概率（含保底）为13.000%。最多10次祈愿必定能通过保底获取4星或以上物品，通过保底获取4星物品的概率为99.400%，获取5星物品的概率为0.600%。</a:t>
            </a:r>
            <a:endParaRPr lang="zh-CN" altLang="en-US"/>
          </a:p>
          <a:p>
            <a:pPr marL="0" indent="0">
              <a:buNone/>
            </a:pPr>
            <a:r>
              <a:rPr lang="zh-CN" altLang="en-US"/>
              <a:t>当祈愿获取到4星物品时，有50.000%的概率为本期4星UP角色</a:t>
            </a:r>
            <a:r>
              <a:rPr lang="en-US" altLang="zh-CN"/>
              <a:t>A</a:t>
            </a:r>
            <a:r>
              <a:rPr lang="zh-CN" altLang="en-US"/>
              <a:t>、</a:t>
            </a:r>
            <a:r>
              <a:rPr lang="en-US" altLang="zh-CN"/>
              <a:t>B</a:t>
            </a:r>
            <a:r>
              <a:rPr lang="zh-CN" altLang="en-US"/>
              <a:t>、</a:t>
            </a:r>
            <a:r>
              <a:rPr lang="en-US" altLang="zh-CN"/>
              <a:t>C</a:t>
            </a:r>
            <a:r>
              <a:rPr lang="zh-CN" altLang="en-US"/>
              <a:t>中的一个。如果本次祈愿获取的4星物品非本期4星UP角色，下次祈愿获取的4星物品必定为本期4星UP角色。当祈愿获取到4星UP物品时，每个本期4星UP角色的获取概率均等。</a:t>
            </a:r>
            <a:endParaRPr lang="zh-CN" altLang="en-US"/>
          </a:p>
          <a:p>
            <a:pPr marL="0" indent="0">
              <a:buNone/>
            </a:pPr>
            <a:endParaRPr lang="zh-CN" altLang="en-US"/>
          </a:p>
        </p:txBody>
      </p:sp>
      <p:sp>
        <p:nvSpPr>
          <p:cNvPr id="2" name="文本框 1"/>
          <p:cNvSpPr txBox="1"/>
          <p:nvPr/>
        </p:nvSpPr>
        <p:spPr>
          <a:xfrm>
            <a:off x="160655" y="300990"/>
            <a:ext cx="702564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初步理解机制</a:t>
            </a:r>
            <a:r>
              <a:rPr lang="en-US" altLang="zh-CN"/>
              <a:t> </a:t>
            </a:r>
            <a:endParaRPr lang="en-US" altLang="zh-CN"/>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940" y="884625"/>
            <a:ext cx="10969200" cy="705600"/>
          </a:xfrm>
        </p:spPr>
        <p:txBody>
          <a:bodyPr/>
          <a:lstStyle/>
          <a:p>
            <a:r>
              <a:rPr lang="zh-CN" altLang="en-US" sz="2400"/>
              <a:t>研究抽卡模型</a:t>
            </a:r>
            <a:endParaRPr lang="zh-CN" altLang="en-US" sz="2400"/>
          </a:p>
        </p:txBody>
      </p:sp>
      <p:sp>
        <p:nvSpPr>
          <p:cNvPr id="5" name="文本框 4"/>
          <p:cNvSpPr txBox="1"/>
          <p:nvPr/>
        </p:nvSpPr>
        <p:spPr>
          <a:xfrm>
            <a:off x="160655" y="300990"/>
            <a:ext cx="591058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分析机制</a:t>
            </a:r>
            <a:r>
              <a:rPr lang="en-US" altLang="zh-CN"/>
              <a:t> </a:t>
            </a:r>
            <a:endParaRPr lang="en-US" altLang="zh-CN"/>
          </a:p>
        </p:txBody>
      </p:sp>
      <p:pic>
        <p:nvPicPr>
          <p:cNvPr id="2" name="ECB019B1-382A-4266-B25C-5B523AA43C14-1" descr="wpp"/>
          <p:cNvPicPr>
            <a:picLocks noChangeAspect="1"/>
          </p:cNvPicPr>
          <p:nvPr/>
        </p:nvPicPr>
        <p:blipFill>
          <a:blip r:embed="rId1" cstate="print"/>
          <a:stretch>
            <a:fillRect/>
          </a:stretch>
        </p:blipFill>
        <p:spPr>
          <a:xfrm>
            <a:off x="5485130" y="300990"/>
            <a:ext cx="6706870" cy="6179820"/>
          </a:xfrm>
          <a:prstGeom prst="rect">
            <a:avLst/>
          </a:prstGeom>
        </p:spPr>
      </p:pic>
      <p:sp>
        <p:nvSpPr>
          <p:cNvPr id="3" name="文本框 2"/>
          <p:cNvSpPr txBox="1"/>
          <p:nvPr/>
        </p:nvSpPr>
        <p:spPr>
          <a:xfrm>
            <a:off x="7312660" y="6355715"/>
            <a:ext cx="2817495" cy="306705"/>
          </a:xfrm>
          <a:prstGeom prst="rect">
            <a:avLst/>
          </a:prstGeom>
          <a:noFill/>
        </p:spPr>
        <p:txBody>
          <a:bodyPr wrap="square" rtlCol="0">
            <a:spAutoFit/>
          </a:bodyPr>
          <a:lstStyle/>
          <a:p>
            <a:r>
              <a:rPr lang="en-US" altLang="zh-CN" sz="1400"/>
              <a:t> </a:t>
            </a:r>
            <a:r>
              <a:rPr lang="zh-CN" altLang="en-US" sz="1400"/>
              <a:t>根据官方公示得到的抽卡流程</a:t>
            </a:r>
            <a:endParaRPr lang="zh-CN" altLang="en-US" sz="1400"/>
          </a:p>
        </p:txBody>
      </p:sp>
      <mc:AlternateContent xmlns:mc="http://schemas.openxmlformats.org/markup-compatibility/2006">
        <mc:Choice xmlns:a14="http://schemas.microsoft.com/office/drawing/2010/main" Requires="a14">
          <p:sp>
            <p:nvSpPr>
              <p:cNvPr id="4" name="文本框 3"/>
              <p:cNvSpPr txBox="1"/>
              <p:nvPr/>
            </p:nvSpPr>
            <p:spPr>
              <a:xfrm>
                <a:off x="229870" y="1590040"/>
                <a:ext cx="5368925" cy="4380865"/>
              </a:xfrm>
              <a:prstGeom prst="rect">
                <a:avLst/>
              </a:prstGeom>
              <a:noFill/>
            </p:spPr>
            <p:txBody>
              <a:bodyPr wrap="square" rtlCol="0" anchor="t" anchorCtr="0">
                <a:spAutoFit/>
              </a:bodyPr>
              <a:p>
                <a:r>
                  <a:rPr lang="zh-CN" altLang="en-US"/>
                  <a:t>设距离上一次保底已经抽了</a:t>
                </a:r>
                <a:r>
                  <a:rPr lang="en-US" altLang="zh-CN"/>
                  <a:t>x</a:t>
                </a:r>
                <a:r>
                  <a:rPr lang="zh-CN" altLang="en-US"/>
                  <a:t>次</a:t>
                </a:r>
                <a:r>
                  <a:rPr lang="en-US" altLang="zh-CN"/>
                  <a:t>( x ∈[1,90]</a:t>
                </a:r>
                <a:r>
                  <a:rPr lang="zh-CN" altLang="en-US"/>
                  <a:t>且</a:t>
                </a:r>
                <a:r>
                  <a:rPr lang="en-US" altLang="zh-CN"/>
                  <a:t>x ∈N )</a:t>
                </a:r>
                <a:r>
                  <a:rPr lang="zh-CN" altLang="en-US"/>
                  <a:t>，第</a:t>
                </a:r>
                <a:r>
                  <a:rPr lang="en-US" altLang="zh-CN"/>
                  <a:t>x</a:t>
                </a:r>
                <a:r>
                  <a:rPr lang="zh-CN" altLang="en-US"/>
                  <a:t>次抽奖某类型物品概率为</a:t>
                </a:r>
                <a:r>
                  <a:rPr lang="en-US" altLang="zh-CN"/>
                  <a:t>P( P ∈[0,1] )</a:t>
                </a:r>
                <a:endParaRPr lang="en-US" altLang="zh-CN"/>
              </a:p>
              <a:p>
                <a:endParaRPr lang="zh-CN" altLang="en-US"/>
              </a:p>
              <a:p>
                <a:r>
                  <a:rPr lang="zh-CN" altLang="en-US"/>
                  <a:t>根据公示可得以下概率函数：</a:t>
                </a:r>
                <a:endParaRPr lang="zh-CN" altLang="en-US"/>
              </a:p>
              <a:p>
                <a:endParaRPr lang="en-US" altLang="zh-CN"/>
              </a:p>
              <a:p>
                <a:pPr algn="l"/>
                <a:r>
                  <a:rPr lang="en-US" altLang="zh-CN"/>
                  <a:t> </a:t>
                </a:r>
                <a14:m>
                  <m:oMath xmlns:m="http://schemas.openxmlformats.org/officeDocument/2006/math">
                    <m:r>
                      <m:rPr>
                        <m:sty m:val="p"/>
                      </m:rPr>
                      <a:rPr lang="en-US" altLang="zh-CN">
                        <a:latin typeface="DejaVu Math TeX Gyre" panose="02000503000000000000" charset="0"/>
                      </a:rPr>
                      <m:t>P</m:t>
                    </m:r>
                    <m:r>
                      <a:rPr lang="en-US" altLang="zh-CN">
                        <a:latin typeface="DejaVu Math TeX Gyre" panose="02000503000000000000" charset="0"/>
                      </a:rPr>
                      <m:t>(</m:t>
                    </m:r>
                    <m:r>
                      <a:rPr lang="en-US" altLang="zh-CN">
                        <a:latin typeface="DejaVu Math TeX Gyre" panose="02000503000000000000" charset="0"/>
                      </a:rPr>
                      <m:t>5</m:t>
                    </m:r>
                    <m:r>
                      <a:rPr lang="en-US" altLang="zh-CN">
                        <a:latin typeface="DejaVu Math TeX Gyre" panose="02000503000000000000" charset="0"/>
                      </a:rPr>
                      <m:t>星)=</m:t>
                    </m:r>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006</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90</m:t>
                            </m:r>
                          </m:e>
                          <m:e>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e>
                        </m:eqArr>
                      </m:e>
                    </m:d>
                  </m:oMath>
                </a14:m>
                <a:endParaRPr lang="en-US" altLang="zh-CN" i="1">
                  <a:latin typeface="DejaVu Math TeX Gyre" panose="02000503000000000000" charset="0"/>
                  <a:cs typeface="DejaVu Math TeX Gyre" panose="02000503000000000000" charset="0"/>
                </a:endParaRPr>
              </a:p>
              <a:p>
                <a:pPr algn="l"/>
                <a:endParaRPr lang="en-US" altLang="zh-CN"/>
              </a:p>
              <a:p>
                <a:pPr algn="l"/>
                <a:r>
                  <a:rPr lang="en-US" altLang="zh-CN"/>
                  <a:t>P(4</a:t>
                </a:r>
                <a:r>
                  <a:rPr lang="zh-CN" altLang="en-US"/>
                  <a:t>星</a:t>
                </a:r>
                <a:r>
                  <a:rPr lang="en-US" altLang="zh-CN"/>
                  <a:t>) =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051</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996</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且</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e>
                        </m:eqArr>
                      </m:e>
                    </m:d>
                  </m:oMath>
                </a14:m>
                <a:endParaRPr lang="en-US" altLang="zh-CN"/>
              </a:p>
              <a:p>
                <a:pPr algn="l"/>
                <a:endParaRPr lang="en-US" altLang="zh-CN"/>
              </a:p>
              <a:p>
                <a:pPr algn="l"/>
                <a:r>
                  <a:rPr lang="en-US" altLang="zh-CN"/>
                  <a:t>P(3</a:t>
                </a:r>
                <a:r>
                  <a:rPr lang="zh-CN" altLang="en-US"/>
                  <a:t>星</a:t>
                </a:r>
                <a:r>
                  <a:rPr lang="en-US" altLang="zh-CN"/>
                  <a:t>)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943</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qArr>
                      </m:e>
                    </m:d>
                  </m:oMath>
                </a14:m>
                <a:endParaRPr lang="en-US" altLang="zh-CN"/>
              </a:p>
            </p:txBody>
          </p:sp>
        </mc:Choice>
        <mc:Fallback>
          <p:sp>
            <p:nvSpPr>
              <p:cNvPr id="4" name="文本框 3"/>
              <p:cNvSpPr txBox="1">
                <a:spLocks noRot="1" noChangeAspect="1" noMove="1" noResize="1" noEditPoints="1" noAdjustHandles="1" noChangeArrowheads="1" noChangeShapeType="1" noTextEdit="1"/>
              </p:cNvSpPr>
              <p:nvPr/>
            </p:nvSpPr>
            <p:spPr>
              <a:xfrm>
                <a:off x="229870" y="1590040"/>
                <a:ext cx="5368925" cy="4380865"/>
              </a:xfrm>
              <a:prstGeom prst="rect">
                <a:avLst/>
              </a:prstGeom>
              <a:blipFill rotWithShape="1">
                <a:blip r:embed="rId2"/>
                <a:stretch>
                  <a:fillRect r="-1762"/>
                </a:stretch>
              </a:blipFill>
            </p:spPr>
            <p:txBody>
              <a:bodyPr/>
              <a:lstStyle/>
              <a:p>
                <a:r>
                  <a:rPr lang="zh-CN" altLang="en-US">
                    <a:noFill/>
                  </a:rPr>
                  <a:t> </a:t>
                </a:r>
              </a:p>
            </p:txBody>
          </p:sp>
        </mc:Fallback>
      </mc:AlternateContent>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500"/>
                                        <p:tgtEl>
                                          <p:spTgt spid="4">
                                            <p:txEl>
                                              <p:pRg st="2" end="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blinds(horizontal)">
                                      <p:cBhvr>
                                        <p:cTn id="25" dur="500"/>
                                        <p:tgtEl>
                                          <p:spTgt spid="4">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blinds(horizontal)">
                                      <p:cBhvr>
                                        <p:cTn id="2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标题 1"/>
          <p:cNvSpPr>
            <a:spLocks noGrp="1"/>
          </p:cNvSpPr>
          <p:nvPr>
            <p:ph type="title"/>
          </p:nvPr>
        </p:nvSpPr>
        <p:spPr>
          <a:xfrm>
            <a:off x="229870" y="1252220"/>
            <a:ext cx="10968990" cy="661035"/>
          </a:xfrm>
        </p:spPr>
        <p:txBody>
          <a:bodyPr anchor="t" anchorCtr="0">
            <a:normAutofit fontScale="90000"/>
          </a:bodyPr>
          <a:lstStyle/>
          <a:p>
            <a:r>
              <a:rPr lang="en-US" altLang="zh-CN" sz="2400"/>
              <a:t> </a:t>
            </a:r>
            <a:r>
              <a:rPr lang="zh-CN" altLang="en-US" sz="2400"/>
              <a:t>在各大网站查询抽卡数据，我们找到了关于原神抽卡的一些分析</a:t>
            </a:r>
            <a:r>
              <a:rPr lang="en-US" altLang="zh-CN" sz="2400"/>
              <a:t>:</a:t>
            </a:r>
            <a:br>
              <a:rPr lang="en-US" altLang="zh-CN" sz="2400"/>
            </a:br>
            <a:br>
              <a:rPr lang="en-US" altLang="zh-CN" sz="2400"/>
            </a:br>
            <a:r>
              <a:rPr lang="en-US" altLang="zh-CN" sz="2400"/>
              <a:t>           </a:t>
            </a:r>
            <a:endParaRPr lang="zh-CN" altLang="en-US" sz="2400">
              <a:sym typeface="+mn-ea"/>
            </a:endParaRPr>
          </a:p>
        </p:txBody>
      </p:sp>
      <p:sp>
        <p:nvSpPr>
          <p:cNvPr id="2" name="文本框 1"/>
          <p:cNvSpPr txBox="1"/>
          <p:nvPr/>
        </p:nvSpPr>
        <p:spPr>
          <a:xfrm>
            <a:off x="160655" y="300990"/>
            <a:ext cx="553085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查阅信息</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mc:AlternateContent xmlns:mc="http://schemas.openxmlformats.org/markup-compatibility/2006">
        <mc:Choice xmlns:a14="http://schemas.microsoft.com/office/drawing/2010/main" Requires="a14">
          <p:sp>
            <p:nvSpPr>
              <p:cNvPr id="6" name="文本框 5"/>
              <p:cNvSpPr txBox="1"/>
              <p:nvPr/>
            </p:nvSpPr>
            <p:spPr>
              <a:xfrm>
                <a:off x="1104265" y="1778635"/>
                <a:ext cx="9626600" cy="5232400"/>
              </a:xfrm>
              <a:prstGeom prst="rect">
                <a:avLst/>
              </a:prstGeom>
              <a:noFill/>
            </p:spPr>
            <p:txBody>
              <a:bodyPr wrap="square" rtlCol="0">
                <a:spAutoFit/>
              </a:bodyPr>
              <a:p>
                <a:r>
                  <a:rPr lang="en-US" altLang="zh-CN"/>
                  <a:t>1.</a:t>
                </a:r>
                <a:r>
                  <a:rPr lang="zh-CN" altLang="en-US">
                    <a:sym typeface="+mn-ea"/>
                  </a:rPr>
                  <a:t>上一次保底已经之后</a:t>
                </a:r>
                <a:r>
                  <a:rPr lang="en-US" altLang="zh-CN">
                    <a:sym typeface="+mn-ea"/>
                  </a:rPr>
                  <a:t>,</a:t>
                </a:r>
                <a:r>
                  <a:rPr lang="zh-CN" altLang="en-US">
                    <a:sym typeface="+mn-ea"/>
                  </a:rPr>
                  <a:t>抽卡抽到第</a:t>
                </a:r>
                <a:r>
                  <a:rPr lang="en-US" altLang="zh-CN">
                    <a:sym typeface="+mn-ea"/>
                  </a:rPr>
                  <a:t>74</a:t>
                </a:r>
                <a:r>
                  <a:rPr lang="zh-CN" altLang="en-US">
                    <a:sym typeface="+mn-ea"/>
                  </a:rPr>
                  <a:t>次之后，五星角色出货概率会随抽卡次数提升而提升，知道抽出五星角色概率重置为</a:t>
                </a:r>
                <a:r>
                  <a:rPr lang="en-US" altLang="zh-CN">
                    <a:sym typeface="+mn-ea"/>
                  </a:rPr>
                  <a:t>0.006</a:t>
                </a:r>
                <a:r>
                  <a:rPr lang="zh-CN" altLang="en-US">
                    <a:sym typeface="+mn-ea"/>
                  </a:rPr>
                  <a:t>，所以我们的概率函数就修改为以下式子</a:t>
                </a:r>
                <a:r>
                  <a:rPr lang="en-US" altLang="zh-CN">
                    <a:sym typeface="+mn-ea"/>
                  </a:rPr>
                  <a:t>:</a:t>
                </a:r>
                <a:endParaRPr lang="en-US" altLang="zh-CN">
                  <a:sym typeface="+mn-ea"/>
                </a:endParaRPr>
              </a:p>
              <a:p>
                <a:endParaRPr lang="en-US" altLang="zh-CN">
                  <a:latin typeface="微软雅黑" panose="020B0503020204020204" charset="-122"/>
                  <a:ea typeface="微软雅黑" panose="020B0503020204020204" charset="-122"/>
                  <a:cs typeface="DejaVu Math TeX Gyre" panose="02000503000000000000" charset="0"/>
                  <a:sym typeface="+mn-ea"/>
                </a:endParaRPr>
              </a:p>
              <a:p>
                <a:r>
                  <a:rPr lang="en-US" altLang="zh-CN">
                    <a:latin typeface="微软雅黑" panose="020B0503020204020204" charset="-122"/>
                    <a:ea typeface="微软雅黑" panose="020B0503020204020204" charset="-122"/>
                    <a:cs typeface="DejaVu Math TeX Gyre" panose="02000503000000000000" charset="0"/>
                  </a:rPr>
                  <a:t>P(5</a:t>
                </a:r>
                <a:r>
                  <a:rPr lang="zh-CN" altLang="en-US">
                    <a:latin typeface="微软雅黑" panose="020B0503020204020204" charset="-122"/>
                    <a:ea typeface="微软雅黑" panose="020B0503020204020204" charset="-122"/>
                    <a:cs typeface="DejaVu Math TeX Gyre" panose="02000503000000000000" charset="0"/>
                  </a:rPr>
                  <a:t>星</a:t>
                </a:r>
                <a:r>
                  <a:rPr lang="en-US" altLang="zh-CN">
                    <a:ea typeface="微软雅黑" panose="020B0503020204020204" charset="-122"/>
                    <a:cs typeface="+mn-lt"/>
                  </a:rPr>
                  <a:t>) </a:t>
                </a:r>
                <a:r>
                  <a:rPr lang="en-US" altLang="zh-CN">
                    <a:ea typeface="+mj-ea"/>
                    <a:cs typeface="+mn-lt"/>
                  </a:rPr>
                  <a:t>=</a:t>
                </a:r>
                <a:r>
                  <a:rPr lang="en-US" altLang="zh-CN">
                    <a:ea typeface="微软雅黑" panose="020B0503020204020204" charset="-122"/>
                    <a:cs typeface="+mn-lt"/>
                  </a:rPr>
                  <a:t>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006</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&lt;</m:t>
                            </m:r>
                            <m:r>
                              <a:rPr lang="en-US" altLang="zh-CN" i="1">
                                <a:latin typeface="DejaVu Math TeX Gyre" panose="02000503000000000000" charset="0"/>
                                <a:cs typeface="DejaVu Math TeX Gyre" panose="02000503000000000000" charset="0"/>
                              </a:rPr>
                              <m:t>74</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𝑁</m:t>
                            </m:r>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006</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06</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74</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&lt;</m:t>
                            </m:r>
                            <m:r>
                              <a:rPr lang="en-US" altLang="zh-CN" i="1">
                                <a:latin typeface="DejaVu Math TeX Gyre" panose="02000503000000000000" charset="0"/>
                                <a:cs typeface="DejaVu Math TeX Gyre" panose="02000503000000000000" charset="0"/>
                              </a:rPr>
                              <m:t>90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𝑁</m:t>
                            </m:r>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e>
                        </m:eqArr>
                      </m:e>
                    </m:d>
                  </m:oMath>
                </a14:m>
                <a:endParaRPr lang="en-US" altLang="zh-CN" i="1">
                  <a:latin typeface="DejaVu Math TeX Gyre" panose="02000503000000000000" charset="0"/>
                  <a:cs typeface="DejaVu Math TeX Gyre" panose="02000503000000000000" charset="0"/>
                </a:endParaRPr>
              </a:p>
              <a:p>
                <a:endParaRPr lang="en-US" altLang="zh-CN"/>
              </a:p>
              <a:p>
                <a:pPr algn="l"/>
                <a:r>
                  <a:rPr lang="en-US" altLang="zh-CN">
                    <a:sym typeface="+mn-ea"/>
                  </a:rPr>
                  <a:t>P(4</a:t>
                </a:r>
                <a:r>
                  <a:rPr lang="zh-CN" altLang="en-US">
                    <a:sym typeface="+mn-ea"/>
                  </a:rPr>
                  <a:t>星</a:t>
                </a:r>
                <a:r>
                  <a:rPr lang="en-US" altLang="zh-CN">
                    <a:sym typeface="+mn-ea"/>
                  </a:rPr>
                  <a:t>) =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rPr>
                        </m:ctrlPr>
                      </m:dPr>
                      <m:e>
                        <m:eqArr>
                          <m:eqArrPr>
                            <m:ctrlPr>
                              <a:rPr lang="en-US" altLang="zh-CN" i="1">
                                <a:latin typeface="DejaVu Math TeX Gyre" panose="02000503000000000000" charset="0"/>
                                <a:cs typeface="DejaVu Math TeX Gyre" panose="02000503000000000000" charset="0"/>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051</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996</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且</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90</m:t>
                            </m:r>
                          </m:e>
                        </m:eqArr>
                      </m:e>
                    </m:d>
                  </m:oMath>
                </a14:m>
                <a:endParaRPr lang="en-US" altLang="zh-CN" i="1">
                  <a:latin typeface="DejaVu Math TeX Gyre" panose="02000503000000000000" charset="0"/>
                  <a:cs typeface="DejaVu Math TeX Gyre" panose="02000503000000000000" charset="0"/>
                </a:endParaRPr>
              </a:p>
              <a:p>
                <a:pPr algn="l"/>
                <a:endParaRPr lang="en-US" altLang="zh-CN"/>
              </a:p>
              <a:p>
                <a:pPr algn="l"/>
                <a:r>
                  <a:rPr lang="en-US" altLang="zh-CN">
                    <a:sym typeface="+mn-ea"/>
                  </a:rPr>
                  <a:t>P(3</a:t>
                </a:r>
                <a:r>
                  <a:rPr lang="zh-CN" altLang="en-US">
                    <a:sym typeface="+mn-ea"/>
                  </a:rPr>
                  <a:t>星</a:t>
                </a:r>
                <a:r>
                  <a:rPr lang="en-US" altLang="zh-CN">
                    <a:sym typeface="+mn-ea"/>
                  </a:rPr>
                  <a:t>) = </a:t>
                </a:r>
                <a14:m>
                  <m:oMath xmlns:m="http://schemas.openxmlformats.org/officeDocument/2006/math">
                    <m:d>
                      <m:dPr>
                        <m:begChr m:val="{"/>
                        <m:endChr m:val=""/>
                        <m:ctrlPr>
                          <a:rPr lang="en-US" altLang="zh-CN" i="1">
                            <a:latin typeface="DejaVu Math TeX Gyre" panose="02000503000000000000" charset="0"/>
                            <a:cs typeface="DejaVu Math TeX Gyre" panose="02000503000000000000" charset="0"/>
                            <a:sym typeface="+mn-ea"/>
                          </a:rPr>
                        </m:ctrlPr>
                      </m:dPr>
                      <m:e>
                        <m:eqArr>
                          <m:eqArrPr>
                            <m:ctrlPr>
                              <a:rPr lang="en-US" altLang="zh-CN" i="1">
                                <a:latin typeface="DejaVu Math TeX Gyre" panose="02000503000000000000" charset="0"/>
                                <a:cs typeface="DejaVu Math TeX Gyre" panose="02000503000000000000" charset="0"/>
                                <a:sym typeface="+mn-ea"/>
                              </a:rPr>
                            </m:ctrlPr>
                          </m:eqArrPr>
                          <m:e>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943</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e>
                          <m:e>
                            <m:r>
                              <a:rPr lang="en-US" altLang="zh-CN" i="1">
                                <a:latin typeface="DejaVu Math TeX Gyre" panose="02000503000000000000" charset="0"/>
                                <a:cs typeface="DejaVu Math TeX Gyre" panose="02000503000000000000" charset="0"/>
                                <a:sym typeface="+mn-ea"/>
                              </a:rPr>
                              <m:t>0</m:t>
                            </m:r>
                            <m:r>
                              <a:rPr lang="en-US" altLang="zh-CN" i="1">
                                <a:latin typeface="DejaVu Math TeX Gyre" panose="02000503000000000000" charset="0"/>
                                <a:cs typeface="DejaVu Math TeX Gyre" panose="02000503000000000000" charset="0"/>
                                <a:sym typeface="+mn-ea"/>
                              </a:rPr>
                              <m:t>.</m:t>
                            </m:r>
                            <m:r>
                              <a:rPr lang="en-US" altLang="zh-CN" i="1">
                                <a:latin typeface="DejaVu Math TeX Gyre" panose="02000503000000000000" charset="0"/>
                                <a:cs typeface="DejaVu Math TeX Gyre" panose="02000503000000000000" charset="0"/>
                                <a:sym typeface="+mn-ea"/>
                              </a:rPr>
                              <m:t>943</m:t>
                            </m:r>
                            <m:r>
                              <a:rPr lang="en-US" altLang="zh-CN" i="1">
                                <a:latin typeface="DejaVu Math TeX Gyre" panose="02000503000000000000" charset="0"/>
                                <a:cs typeface="DejaVu Math TeX Gyre" panose="02000503000000000000" charset="0"/>
                                <a:sym typeface="+mn-ea"/>
                              </a:rPr>
                              <m:t>−</m:t>
                            </m:r>
                            <m:r>
                              <a:rPr lang="en-US" altLang="zh-CN" i="1">
                                <a:latin typeface="DejaVu Math TeX Gyre" panose="02000503000000000000" charset="0"/>
                                <a:cs typeface="DejaVu Math TeX Gyre" panose="02000503000000000000" charset="0"/>
                                <a:sym typeface="+mn-ea"/>
                              </a:rPr>
                              <m:t>0</m:t>
                            </m:r>
                            <m:r>
                              <a:rPr lang="en-US" altLang="zh-CN" i="1">
                                <a:latin typeface="DejaVu Math TeX Gyre" panose="02000503000000000000" charset="0"/>
                                <a:cs typeface="DejaVu Math TeX Gyre" panose="02000503000000000000" charset="0"/>
                                <a:sym typeface="+mn-ea"/>
                              </a:rPr>
                              <m:t>.</m:t>
                            </m:r>
                            <m:r>
                              <a:rPr lang="en-US" altLang="zh-CN" i="1">
                                <a:latin typeface="DejaVu Math TeX Gyre" panose="02000503000000000000" charset="0"/>
                                <a:cs typeface="DejaVu Math TeX Gyre" panose="02000503000000000000" charset="0"/>
                                <a:sym typeface="+mn-ea"/>
                              </a:rPr>
                              <m:t>06</m:t>
                            </m:r>
                            <m:r>
                              <a:rPr lang="en-US" altLang="zh-CN" i="1">
                                <a:latin typeface="DejaVu Math TeX Gyre" panose="02000503000000000000" charset="0"/>
                                <a:cs typeface="DejaVu Math TeX Gyre" panose="02000503000000000000" charset="0"/>
                                <a:sym typeface="+mn-ea"/>
                              </a:rPr>
                              <m:t>𝑥</m:t>
                            </m:r>
                            <m:r>
                              <a:rPr lang="en-US" altLang="zh-CN" i="1">
                                <a:latin typeface="DejaVu Math TeX Gyre" panose="02000503000000000000" charset="0"/>
                                <a:cs typeface="DejaVu Math TeX Gyre" panose="02000503000000000000" charset="0"/>
                                <a:sym typeface="+mn-ea"/>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74</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&lt;</m:t>
                            </m:r>
                            <m:r>
                              <a:rPr lang="en-US" altLang="zh-CN" i="1">
                                <a:latin typeface="DejaVu Math TeX Gyre" panose="02000503000000000000" charset="0"/>
                                <a:cs typeface="DejaVu Math TeX Gyre" panose="02000503000000000000" charset="0"/>
                              </a:rPr>
                              <m:t>90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𝑚</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𝑁</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sym typeface="+mn-ea"/>
                              </a:rPr>
                              <m:t> </m:t>
                            </m:r>
                          </m:e>
                          <m:e>
                            <m:r>
                              <a:rPr lang="en-US" altLang="zh-CN" i="1">
                                <a:latin typeface="DejaVu Math TeX Gyre" panose="02000503000000000000" charset="0"/>
                                <a:cs typeface="DejaVu Math TeX Gyre" panose="02000503000000000000" charset="0"/>
                                <a:sym typeface="+mn-ea"/>
                              </a:rPr>
                              <m:t>0</m:t>
                            </m:r>
                            <m:r>
                              <a:rPr lang="en-US" altLang="zh-CN" i="1">
                                <a:latin typeface="DejaVu Math TeX Gyre" panose="02000503000000000000" charset="0"/>
                                <a:cs typeface="DejaVu Math TeX Gyre" panose="02000503000000000000" charset="0"/>
                                <a:sym typeface="+mn-ea"/>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num>
                              <m:den>
                                <m:r>
                                  <a:rPr lang="en-US" altLang="zh-CN" i="1">
                                    <a:latin typeface="DejaVu Math TeX Gyre" panose="02000503000000000000" charset="0"/>
                                    <a:cs typeface="DejaVu Math TeX Gyre" panose="02000503000000000000" charset="0"/>
                                  </a:rPr>
                                  <m:t>10</m:t>
                                </m:r>
                              </m:den>
                            </m:f>
                            <m:r>
                              <a:rPr lang="en-US" altLang="zh-CN" i="1">
                                <a:latin typeface="DejaVu Math TeX Gyre" panose="02000503000000000000" charset="0"/>
                                <a:cs typeface="DejaVu Math TeX Gyre" panose="02000503000000000000" charset="0"/>
                              </a:rPr>
                              <m:t>∈</m:t>
                            </m:r>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𝑁</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sym typeface="+mn-ea"/>
                              </a:rPr>
                              <m:t> </m:t>
                            </m:r>
                          </m:e>
                        </m:eqArr>
                      </m:e>
                    </m:d>
                  </m:oMath>
                </a14:m>
                <a:endParaRPr lang="en-US" altLang="zh-CN" i="1">
                  <a:latin typeface="DejaVu Math TeX Gyre" panose="02000503000000000000" charset="0"/>
                  <a:cs typeface="DejaVu Math TeX Gyre" panose="02000503000000000000" charset="0"/>
                  <a:sym typeface="+mn-ea"/>
                </a:endParaRPr>
              </a:p>
              <a:p>
                <a:pPr algn="l"/>
                <a:endParaRPr lang="en-US" altLang="zh-CN" i="1">
                  <a:latin typeface="DejaVu Math TeX Gyre" panose="02000503000000000000" charset="0"/>
                  <a:cs typeface="DejaVu Math TeX Gyre" panose="02000503000000000000" charset="0"/>
                  <a:sym typeface="+mn-ea"/>
                </a:endParaRPr>
              </a:p>
              <a:p>
                <a:pPr algn="l"/>
                <a:r>
                  <a:rPr lang="zh-CN" altLang="en-US"/>
                  <a:t>注</a:t>
                </a:r>
                <a:r>
                  <a:rPr lang="en-US" altLang="zh-CN"/>
                  <a:t>:</a:t>
                </a:r>
                <a:r>
                  <a:rPr lang="zh-CN" altLang="en-US"/>
                  <a:t>抽卡概率分析来自</a:t>
                </a:r>
                <a:r>
                  <a:rPr lang="en-US" altLang="zh-CN"/>
                  <a:t> B</a:t>
                </a:r>
                <a:r>
                  <a:rPr lang="zh-CN" altLang="en-US"/>
                  <a:t>站</a:t>
                </a:r>
                <a:r>
                  <a:rPr lang="en-US" altLang="zh-CN"/>
                  <a:t>up</a:t>
                </a:r>
                <a:r>
                  <a:rPr lang="zh-CN" altLang="en-US"/>
                  <a:t>主一棵平衡树</a:t>
                </a:r>
                <a:endParaRPr lang="en-US" altLang="zh-CN"/>
              </a:p>
              <a:p>
                <a:endParaRPr lang="en-US" altLang="zh-CN">
                  <a:sym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1104265" y="1778635"/>
                <a:ext cx="9626600" cy="5232400"/>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55" y="300990"/>
            <a:ext cx="5530850" cy="583565"/>
          </a:xfrm>
          <a:prstGeom prst="rect">
            <a:avLst/>
          </a:prstGeom>
          <a:noFill/>
        </p:spPr>
        <p:txBody>
          <a:bodyPr wrap="square" rtlCol="0">
            <a:spAutoFit/>
          </a:bodyPr>
          <a:lstStyle/>
          <a:p>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原神抽卡研究</a:t>
            </a:r>
            <a:r>
              <a:rPr lang="en-US" altLang="zh-CN"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 -- </a:t>
            </a:r>
            <a:r>
              <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rPr>
              <a:t>抽卡模拟</a:t>
            </a:r>
            <a:endParaRPr lang="zh-CN" altLang="en-US" sz="3200" i="1">
              <a:solidFill>
                <a:srgbClr val="EE02DA"/>
              </a:solidFill>
              <a:latin typeface="华光钢铁直黑 可变体 Bold" panose="02000500000000000000" charset="-122"/>
              <a:ea typeface="华光钢铁直黑 可变体 Bold" panose="02000500000000000000" charset="-122"/>
              <a:cs typeface="华光钢铁直黑 可变体 Bold" panose="02000500000000000000" charset="-122"/>
            </a:endParaRPr>
          </a:p>
        </p:txBody>
      </p:sp>
      <p:sp>
        <p:nvSpPr>
          <p:cNvPr id="3" name="文本框 2"/>
          <p:cNvSpPr txBox="1"/>
          <p:nvPr/>
        </p:nvSpPr>
        <p:spPr>
          <a:xfrm>
            <a:off x="708025" y="884555"/>
            <a:ext cx="10569575" cy="460375"/>
          </a:xfrm>
          <a:prstGeom prst="rect">
            <a:avLst/>
          </a:prstGeom>
          <a:noFill/>
        </p:spPr>
        <p:txBody>
          <a:bodyPr wrap="square" rtlCol="0">
            <a:spAutoFit/>
          </a:bodyPr>
          <a:lstStyle/>
          <a:p>
            <a:r>
              <a:rPr lang="zh-CN" altLang="en-US" sz="2400" b="1"/>
              <a:t>抽卡程序设计</a:t>
            </a:r>
            <a:endParaRPr lang="zh-CN" altLang="en-US" sz="2400" b="1"/>
          </a:p>
        </p:txBody>
      </p:sp>
      <p:sp>
        <p:nvSpPr>
          <p:cNvPr id="12" name="文本框 11"/>
          <p:cNvSpPr txBox="1"/>
          <p:nvPr/>
        </p:nvSpPr>
        <p:spPr>
          <a:xfrm>
            <a:off x="1057275" y="1386840"/>
            <a:ext cx="10191115" cy="368300"/>
          </a:xfrm>
          <a:prstGeom prst="rect">
            <a:avLst/>
          </a:prstGeom>
          <a:noFill/>
        </p:spPr>
        <p:txBody>
          <a:bodyPr wrap="square" rtlCol="0">
            <a:spAutoFit/>
          </a:bodyPr>
          <a:lstStyle/>
          <a:p>
            <a:r>
              <a:rPr lang="zh-CN" altLang="en-US" b="1">
                <a:latin typeface="+mn-ea"/>
                <a:sym typeface="+mn-ea"/>
              </a:rPr>
              <a:t>根据分析和公示，我们设计了一套计算机模拟程序，来模拟玩家抽卡：</a:t>
            </a:r>
            <a:endParaRPr lang="zh-CN" altLang="en-US"/>
          </a:p>
        </p:txBody>
      </p:sp>
      <p:pic>
        <p:nvPicPr>
          <p:cNvPr id="13" name="ECB019B1-382A-4266-B25C-5B523AA43C14-2" descr="wpp"/>
          <p:cNvPicPr>
            <a:picLocks noChangeAspect="1"/>
          </p:cNvPicPr>
          <p:nvPr/>
        </p:nvPicPr>
        <p:blipFill>
          <a:blip r:embed="rId1" cstate="print"/>
          <a:stretch>
            <a:fillRect/>
          </a:stretch>
        </p:blipFill>
        <p:spPr>
          <a:xfrm>
            <a:off x="2728595" y="1754505"/>
            <a:ext cx="6528435" cy="51034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176"/>
</p:tagLst>
</file>

<file path=ppt/tags/tag101.xml><?xml version="1.0" encoding="utf-8"?>
<p:tagLst xmlns:p="http://schemas.openxmlformats.org/presentationml/2006/main">
  <p:tag name="KSO_WM_BEAUTIFY_FLAG" val="#wm#"/>
  <p:tag name="KSO_WM_TEMPLATE_CATEGORY" val="custom"/>
  <p:tag name="KSO_WM_TEMPLATE_INDEX" val="20205176"/>
</p:tagLst>
</file>

<file path=ppt/tags/tag102.xml><?xml version="1.0" encoding="utf-8"?>
<p:tagLst xmlns:p="http://schemas.openxmlformats.org/presentationml/2006/main">
  <p:tag name="KSO_WM_BEAUTIFY_FLAG" val="#wm#"/>
  <p:tag name="KSO_WM_TEMPLATE_CATEGORY" val="custom"/>
  <p:tag name="KSO_WM_TEMPLATE_INDEX" val="20205176"/>
</p:tagLst>
</file>

<file path=ppt/tags/tag103.xml><?xml version="1.0" encoding="utf-8"?>
<p:tagLst xmlns:p="http://schemas.openxmlformats.org/presentationml/2006/main">
  <p:tag name="KSO_WM_BEAUTIFY_FLAG" val="#wm#"/>
  <p:tag name="KSO_WM_TEMPLATE_CATEGORY" val="custom"/>
  <p:tag name="KSO_WM_TEMPLATE_INDEX" val="20205176"/>
</p:tagLst>
</file>

<file path=ppt/tags/tag104.xml><?xml version="1.0" encoding="utf-8"?>
<p:tagLst xmlns:p="http://schemas.openxmlformats.org/presentationml/2006/main">
  <p:tag name="KSO_WM_BEAUTIFY_FLAG" val="#wm#"/>
  <p:tag name="KSO_WM_TEMPLATE_CATEGORY" val="custom"/>
  <p:tag name="KSO_WM_TEMPLATE_INDEX" val="20205176"/>
</p:tagLst>
</file>

<file path=ppt/tags/tag105.xml><?xml version="1.0" encoding="utf-8"?>
<p:tagLst xmlns:p="http://schemas.openxmlformats.org/presentationml/2006/main">
  <p:tag name="KSO_WM_BEAUTIFY_FLAG" val="#wm#"/>
  <p:tag name="KSO_WM_TEMPLATE_CATEGORY" val="custom"/>
  <p:tag name="KSO_WM_TEMPLATE_INDEX" val="20205176"/>
</p:tagLst>
</file>

<file path=ppt/tags/tag106.xml><?xml version="1.0" encoding="utf-8"?>
<p:tagLst xmlns:p="http://schemas.openxmlformats.org/presentationml/2006/main">
  <p:tag name="KSO_WM_BEAUTIFY_FLAG" val="#wm#"/>
  <p:tag name="KSO_WM_TEMPLATE_CATEGORY" val="custom"/>
  <p:tag name="KSO_WM_TEMPLATE_INDEX" val="20205176"/>
</p:tagLst>
</file>

<file path=ppt/tags/tag107.xml><?xml version="1.0" encoding="utf-8"?>
<p:tagLst xmlns:p="http://schemas.openxmlformats.org/presentationml/2006/main">
  <p:tag name="KSO_WM_BEAUTIFY_FLAG" val="#wm#"/>
  <p:tag name="KSO_WM_TEMPLATE_CATEGORY" val="custom"/>
  <p:tag name="KSO_WM_TEMPLATE_INDEX" val="20205176"/>
</p:tagLst>
</file>

<file path=ppt/tags/tag108.xml><?xml version="1.0" encoding="utf-8"?>
<p:tagLst xmlns:p="http://schemas.openxmlformats.org/presentationml/2006/main">
  <p:tag name="KSO_WM_BEAUTIFY_FLAG" val="#wm#"/>
  <p:tag name="KSO_WM_TEMPLATE_CATEGORY" val="custom"/>
  <p:tag name="KSO_WM_TEMPLATE_INDEX" val="20205176"/>
</p:tagLst>
</file>

<file path=ppt/tags/tag109.xml><?xml version="1.0" encoding="utf-8"?>
<p:tagLst xmlns:p="http://schemas.openxmlformats.org/presentationml/2006/main">
  <p:tag name="KSO_WM_UNIT_PLACING_PICTURE_USER_VIEWPORT" val="{&quot;height&quot;:3844,&quot;width&quot;:731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176"/>
</p:tagLst>
</file>

<file path=ppt/tags/tag111.xml><?xml version="1.0" encoding="utf-8"?>
<p:tagLst xmlns:p="http://schemas.openxmlformats.org/presentationml/2006/main">
  <p:tag name="KSO_WM_BEAUTIFY_FLAG" val="#wm#"/>
  <p:tag name="KSO_WM_TEMPLATE_CATEGORY" val="custom"/>
  <p:tag name="KSO_WM_TEMPLATE_INDEX" val="20205176"/>
</p:tagLst>
</file>

<file path=ppt/tags/tag112.xml><?xml version="1.0" encoding="utf-8"?>
<p:tagLst xmlns:p="http://schemas.openxmlformats.org/presentationml/2006/main">
  <p:tag name="KSO_WM_BEAUTIFY_FLAG" val="#wm#"/>
  <p:tag name="KSO_WM_TEMPLATE_CATEGORY" val="custom"/>
  <p:tag name="KSO_WM_TEMPLATE_INDEX" val="20205176"/>
</p:tagLst>
</file>

<file path=ppt/tags/tag113.xml><?xml version="1.0" encoding="utf-8"?>
<p:tagLst xmlns:p="http://schemas.openxmlformats.org/presentationml/2006/main">
  <p:tag name="KSO_WM_BEAUTIFY_FLAG" val="#wm#"/>
  <p:tag name="KSO_WM_TEMPLATE_CATEGORY" val="custom"/>
  <p:tag name="KSO_WM_TEMPLATE_INDEX" val="20205176"/>
</p:tagLst>
</file>

<file path=ppt/tags/tag114.xml><?xml version="1.0" encoding="utf-8"?>
<p:tagLst xmlns:p="http://schemas.openxmlformats.org/presentationml/2006/main">
  <p:tag name="KSO_WM_BEAUTIFY_FLAG" val="#wm#"/>
  <p:tag name="KSO_WM_TEMPLATE_CATEGORY" val="custom"/>
  <p:tag name="KSO_WM_TEMPLATE_INDEX" val="20205176"/>
</p:tagLst>
</file>

<file path=ppt/tags/tag115.xml><?xml version="1.0" encoding="utf-8"?>
<p:tagLst xmlns:p="http://schemas.openxmlformats.org/presentationml/2006/main">
  <p:tag name="KSO_WM_BEAUTIFY_FLAG" val="#wm#"/>
  <p:tag name="KSO_WM_TEMPLATE_CATEGORY" val="custom"/>
  <p:tag name="KSO_WM_TEMPLATE_INDEX" val="20205176"/>
</p:tagLst>
</file>

<file path=ppt/tags/tag116.xml><?xml version="1.0" encoding="utf-8"?>
<p:tagLst xmlns:p="http://schemas.openxmlformats.org/presentationml/2006/main">
  <p:tag name="KSO_WM_BEAUTIFY_FLAG" val="#wm#"/>
  <p:tag name="KSO_WM_TEMPLATE_CATEGORY" val="custom"/>
  <p:tag name="KSO_WM_TEMPLATE_INDEX" val="20205176"/>
</p:tagLst>
</file>

<file path=ppt/tags/tag117.xml><?xml version="1.0" encoding="utf-8"?>
<p:tagLst xmlns:p="http://schemas.openxmlformats.org/presentationml/2006/main">
  <p:tag name="KSO_WM_BEAUTIFY_FLAG" val="#wm#"/>
  <p:tag name="KSO_WM_TEMPLATE_CATEGORY" val="custom"/>
  <p:tag name="KSO_WM_TEMPLATE_INDEX" val="20205176"/>
</p:tagLst>
</file>

<file path=ppt/tags/tag119.xml><?xml version="1.0" encoding="utf-8"?>
<p:tagLst xmlns:p="http://schemas.openxmlformats.org/presentationml/2006/main">
  <p:tag name="COMMONDATA" val="eyJoZGlkIjoiNTkzMDYxZDA0MmE4ZDE4MDRlYmE5NzhmMDExNTdiZDcifQ=="/>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UNIT_PLACING_PICTURE_USER_VIEWPORT" val="{&quot;height&quot;:7005,&quot;width&quot;:1202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UNIT_PLACING_PICTURE_USER_VIEWPORT" val="{&quot;height&quot;:9562,&quot;width&quot;:19200}"/>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wm#"/>
  <p:tag name="KSO_WM_TEMPLATE_CATEGORY" val="custom"/>
  <p:tag name="KSO_WM_TEMPLATE_INDEX" val="20205176"/>
</p:tagLst>
</file>

<file path=ppt/tags/tag88.xml><?xml version="1.0" encoding="utf-8"?>
<p:tagLst xmlns:p="http://schemas.openxmlformats.org/presentationml/2006/main">
  <p:tag name="KSO_WM_BEAUTIFY_FLAG" val="#wm#"/>
  <p:tag name="KSO_WM_TEMPLATE_CATEGORY" val="custom"/>
  <p:tag name="KSO_WM_TEMPLATE_INDEX" val="20205176"/>
</p:tagLst>
</file>

<file path=ppt/tags/tag89.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UNIT_PLACING_PICTURE_USER_VIEWPORT" val="{&quot;height&quot;:4080,&quot;width&quot;:5388}"/>
</p:tagLst>
</file>

<file path=ppt/tags/tag92.xml><?xml version="1.0" encoding="utf-8"?>
<p:tagLst xmlns:p="http://schemas.openxmlformats.org/presentationml/2006/main">
  <p:tag name="KSO_WM_BEAUTIFY_FLAG" val="#wm#"/>
  <p:tag name="KSO_WM_TEMPLATE_CATEGORY" val="custom"/>
  <p:tag name="KSO_WM_TEMPLATE_INDEX" val="20205176"/>
</p:tagLst>
</file>

<file path=ppt/tags/tag93.xml><?xml version="1.0" encoding="utf-8"?>
<p:tagLst xmlns:p="http://schemas.openxmlformats.org/presentationml/2006/main">
  <p:tag name="KSO_WM_BEAUTIFY_FLAG" val="#wm#"/>
  <p:tag name="KSO_WM_TEMPLATE_CATEGORY" val="custom"/>
  <p:tag name="KSO_WM_TEMPLATE_INDEX" val="20205176"/>
</p:tagLst>
</file>

<file path=ppt/tags/tag94.xml><?xml version="1.0" encoding="utf-8"?>
<p:tagLst xmlns:p="http://schemas.openxmlformats.org/presentationml/2006/main">
  <p:tag name="KSO_WM_BEAUTIFY_FLAG" val="#wm#"/>
  <p:tag name="KSO_WM_TEMPLATE_CATEGORY" val="custom"/>
  <p:tag name="KSO_WM_TEMPLATE_INDEX" val="20205176"/>
</p:tagLst>
</file>

<file path=ppt/tags/tag95.xml><?xml version="1.0" encoding="utf-8"?>
<p:tagLst xmlns:p="http://schemas.openxmlformats.org/presentationml/2006/main">
  <p:tag name="KSO_WM_BEAUTIFY_FLAG" val="#wm#"/>
  <p:tag name="KSO_WM_TEMPLATE_CATEGORY" val="custom"/>
  <p:tag name="KSO_WM_TEMPLATE_INDEX" val="20205176"/>
</p:tagLst>
</file>

<file path=ppt/tags/tag96.xml><?xml version="1.0" encoding="utf-8"?>
<p:tagLst xmlns:p="http://schemas.openxmlformats.org/presentationml/2006/main">
  <p:tag name="KSO_WM_BEAUTIFY_FLAG" val="#wm#"/>
  <p:tag name="KSO_WM_TEMPLATE_CATEGORY" val="custom"/>
  <p:tag name="KSO_WM_TEMPLATE_INDEX" val="20205176"/>
</p:tagLst>
</file>

<file path=ppt/tags/tag97.xml><?xml version="1.0" encoding="utf-8"?>
<p:tagLst xmlns:p="http://schemas.openxmlformats.org/presentationml/2006/main">
  <p:tag name="KSO_WM_BEAUTIFY_FLAG" val="#wm#"/>
  <p:tag name="KSO_WM_TEMPLATE_CATEGORY" val="custom"/>
  <p:tag name="KSO_WM_TEMPLATE_INDEX" val="20205176"/>
</p:tagLst>
</file>

<file path=ppt/tags/tag98.xml><?xml version="1.0" encoding="utf-8"?>
<p:tagLst xmlns:p="http://schemas.openxmlformats.org/presentationml/2006/main">
  <p:tag name="KSO_WM_BEAUTIFY_FLAG" val="#wm#"/>
  <p:tag name="KSO_WM_TEMPLATE_CATEGORY" val="custom"/>
  <p:tag name="KSO_WM_TEMPLATE_INDEX" val="20205176"/>
</p:tagLst>
</file>

<file path=ppt/tags/tag99.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g1ODQ4MjY5Nzk5IiwKCSJHcm91cElkIiA6ICI3MTcyMDU1MzMiLAoJIkltYWdlIiA6ICJpVkJPUncwS0dnb0FBQUFOU1VoRVVnQUFBNjRBQUFMQUNBWUFBQUNUankvc0FBQUFDWEJJV1hNQUFBc1RBQUFMRXdFQW1wd1lBQUFnQUVsRVFWUjRuT3pkZTFoVTFmb0g4TzhlaG11Q0Y5Qzg0ajB6VFJ4QXk3SlUxSTZhcVhITTFEUlQrWG1qanBWWnFSbUdtVmFTZGxNcFVWTTdLWGd3emRTVE53ekx2QUJpNGlVbDlLQWlYcmtKTXN6czlmdURabUprZ0FGbVpnLzQvVHlQenpQc1dYdnRkMlp3Mk85ZTcxNExJQ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kpZa3RJQkVCRVIrZnY3UHlxRUdDNUowaUFBclFHNEtSMVREWkVoeS9JbmVyMCs2dmZmZjcrbGREQkVSRVMyd3NTVmlJZ1U4L0RERDdkeGRuYitETURUU3NkU3cvMVBDUEhQcEtTa28wb0hRa1JFWkF0TVhJbUlTQkVhamFhZkpFbXhBRHg5Zkh3d2NPQkE5Ty9mSHkxYXRJQ1hsNWZTNFRtVXFLZ29MRnUyREFEdytPT1BZK2pRb2VqZXZUdk9uVHVIMWF0WDQ1ZGZmZ0dBYkFCUEppWW1IbGN5VmlJaUlpSWlvbHJCMzk5L3NFYWowZnY3KzR1RkN4ZUsvUHg4UWVZZFBYcFUrUHY3QzM5L2Y3RnAwNlpTejh1eUxGYXVYR2xvYzZGRGh3NmVTbisrUkVSRTF1YWtkQUJFUkhSdjZkS2xpNzlLcGRxaFZxdGQzbnp6VFV5ZVBCbk96czVLaCtXUWlvcUtFQklTZ3Z6OGZJd2ZQeDR2dmZSU3FUYVNKTUhmM3g5WldWbElTVW1wNit6czNPaktsU3RiN1I4dEVSR1I3YWlVRG9DSWlPNGRuVHAxcXFOV3E2TUJ1SWVHaG1MRWlCRktoK1RRMXE5ZmoydlhycUZseTVaNCtlV1h5MjA3ZmZwME5HN2NHSklrdmFUUmFCNnlVNGhFUkVSMndjU1ZpSWpzeHRYVmRUNkF0djM3OThlNGNlT1VEc2VoRlJVVjRZc3Z2Z0FBaElhR1Z0amV6YzBOYjd6eEJnQTRTWkswd0xiUkVSRVIyUmNUVnlJaXNndU5Sdk9RRUdKNi9mcjFNV3ZXTEtYRGNYZy8vUEFEQUtCbHk1Ym8yN2V2UmZzOCtlU1RhTkdpQlFBTTd0S2xTM1BiUlVkRVJHUmZURnlKaU1ndUpFbGFJRW1TTkdYS0ZOU3RXMWZwY0J6ZXhvMGJBUURCd2NFVzcrUGs1SVFYWDN3UkFOUnF0ZnBmdG9tTWlJakkvcGk0RWhHUnpRVUVCRHdNWUZqejVzMHJsWWpkcXk1ZHVvUno1ODRCQUVhUEhsMnBmZnYwNlFNbkp5Y0lJWjZ6Uld4RVJFUktZT0pLUkVRMko4dnlOQUI0NFlVWG9GTHhUMDlGOXUzYkJ3QjQ2cW1uS3YxKzFhOWZIejE3OW9Ra1NhMjZkdTNhelJieEVSRVIyUnZQSG9pSXlLWWVmdmpoK2dER2UzcDZZdWpRb1VxSFV5TnMzcndaQU5DaFE0Y3E3ZCtuVHgvRHcxSFdpWWlJaUVoWmFxVURJQ0tpMmsydFZqOGpTWkpydjM3OTRPcnFxblE0RGsrcjFlTDgrZk1BS2w4bWJOQ3RXL0ZBcTBxbDZtV3R1SWpJY1FVRUJEZ0xJZm9DNkN1RWVGS1NKRjhBM2dDNFNMWmowUWtoYmtxU2xBNGdIc0Rlbkp5Y244NmRPMWVvZEdBMUFVZGNpWWpJMXNZQndPREJnNVdPbzBiWXUzY3ZBS0JCZ3dad2NYR3BVaCtOR3pkRzgrYk5BY0N2YTlldTlhd1hIUkU1a25idDJybDI3ZG8xVkpibGRBQTdBTHdoU1ZKM0FJM0JwTlVScVNWSmFnUWdBTUNyQUxaNmVucGUxbWcwTTFxMWF1V21jR3dPanlPdVJFUmtNMTI2ZEdra1NWS2ZSbzBhd2MvUFQrbHdhb1RNekV3QXNIZ0puTEk4K3VpajJMUnBrNU5LcFFvQ0VHdUYwSWpJZ2ZqNStYVlNxVlRSa2lROUJBQVBQUEFBZXZmdWpjREFRTFJzMlJMMTZ0V0RXczFUZlVlaTArbVFuWjJOOVBSMEhEMTZGRC8vL0ROU1VsSWFBRmhjdjM3OTBQcjE2NDlJU2tvNnFuU2Nqb3EvelVSRVpETi9sYXBLM2J0M2h5UkpTb2RUSSt6WXNRTkE4U1JMMWRHbFN4ZHMyclFKQUhxQ2lTdFJyYUxSYUlZQWlKWWt5YlZqeDQ1NC9mWFg0ZS92cjNSWVZBRzFXZzF2YjI5NGUzdWphOWV1Q0FrSndjbVRKN0Y0OFdJa0p5ZTNCdkNMdjcvL3hNVEV4UFZLeCtxSVdDcE1SRVMyTkJBQUhudnNNYVhqcURIT25qMExBQmd5WkVpMSttbmJ0aTBBUUFqQnMxbWlXcVJyMTY3REpFbUtkWEp5Y3Awd1lRTFdyVnZIcExVR2UraWhoeEFWRllXWFgzNFpLcFhLUlFqeFRkZXVYY2NwSFpjall1SktSRVEySTBuU1AxUXFGUk5YQzEyNWNzWDR1RW1USnRYcXEzWHIxb2FsZEI2cVhsUkU1Q2k2ZE9uaUwwblNCcFZLNVRSbnpoeUVob2F5bXFVV2tDUUo0OGVQeDhLRkM2RldxMVVxbGVvcmpVYkR5Zlh1d3NTVmlJaHNRcVBSdEpRa3FXbXJWcTNnNmVtcGREZzF3bSsvL1FZQXFGdTNiclg3Y25WMVJiTm16U0JKVWtPTlJ0T3cyaDBTa2FMYXRXdm5wVmFyTjB1UzVQcnFxNjlpMkxCaFNvZEVWdGF2WHovTW5Uc1hBRndBYkh6d3dRZTlGUTdKb1RCeEpTSWltNUFrS1FDbytscWs5Nkw4L0h3QWdFYWpzVXAvclZxMUFnQklrc1E2UXFJYXp0UFRjeEVBMy83OSsrT0ZGMTVRT2h5eWtXZWVlUWJQUGZjY0pFbTYzOFBEWTduUzhUZ1NKcTVFUkdRVFFnZ05BSFR1M0ZucFVHb01RNmx3ZGN1RURReUpxeENpazFVNkpDSkZhRFFhUDBtU3BqWm8wQUN6Wjg5V09oeXlzVmRlZVFYMzMzOC9BQXozOC9QcnFYUThqb0tKS3hFUjJVb2dBRHo0NElQVjdraVdaZU15TWJYTm5UdDNqSThQSERoZzFiNTlmWDBORDl0YnRXTWlzcmNQQUNBa0pBUmVYbDVLeDBJMmR0OTk5K0cxMTE0REFFbWxVbjJvZER5T2dva3JFUkhaaENSSmdRRFF2bjE3akJneG9scDkvZjc3NzVnd1lZSkprbWNMdWJtNTVjYWFrcEtDNDhlUG0zMXU2dFNwWnJkblptYmkwcVZMQUlCZXZZcm4ya2hOVGNYMTY5ZVJuNStQM3IxN1E2dlZBZ0F1WExnQW9IaVdTV3NvTVhMclcxNDdJbkpjQVFFQkQwdVNOS2hwMDZZWVBueTQwdUdRbmZUdDJ4ZHQyclNCSkVtUGFUU2FIa3JINHdpNGppc1JFVm5kQXc4ODRBUEF4OGZIQi9mZGQ1OXgrNGdSSStEazVBUUEwT3YxeHUzcDZlbG8wYUlGUm84ZWphQ2dJRHovL1BPbCtyeDI3Um9HRHg0TVoyZm5VczhaMWo2dExyMWVqOVRVMURLZlY2dlZtRFZyRmdZTkdvUkpreVloS2lvSy8vZC8vd2NBT0h6NHNObDk0dVBqc1d2WExrUkdSZ0lBaEJCWXNHQUJRa05Eb2RQcDRPdnJDeGNYRjVOOWV2U3d6amxLNDhhTkFRQ1NKRFcyU29kRVpIZENpQ2tBOE05Ly90UDQvVW0xbjBxbHdyaHg0eEFXRmdZQU13RGM4MWN0bUxnU0VaSFZ1Ym01K1FKL0owNGxmZmZkZHdDS2s5Z1pNMmJBejg4UFk4ZU9SWFIwdExITjJyVnIwYkRoM3hQaExsbXlCSTBiTjhhb1VhTk0rcnB4NHdZYU5HaGc5Zmg3OWl4OVM5SDc3NytQM3IxN1k5V3FWY1pZdi9ycUsyUGlDaFJQcnBTY25JekV4RVNNSFRzV1hsNWVDQTRPUmx4Y0hESXlNZ0FBSjArZVJPdldyUkVRRUlDSWlBaDA2ZElGQUZCVVZHVHNwMzc5K2xaNUhTVm1KL2F4U29kRVpGZk5temQzQnpEVzFkV1ZvNjMzb0w1OSsyTFJva1VvS0NnWTBLbFRwem9wS1NsNVNzZWtKQ2F1UkVSa2RTcVZ5aGNBQ2dzTE1YejRjRnk2ZE1tWWRKWk1QbGV0V29VbFM1WkFDR0d5LzFkZmZRVVhGeGZNbkRrVDhmSHhTRXRMdzcvKzlTK3NXclVLVjY5ZXhkdHZ2NDBUSjA3ZzlkZGZ4NXc1YzR3bHVOWmk3bDVUdlY2UGJkdTJZZENnUVpnMmJacHgrODZkTzVHVWxBUUFHRGx5SkxwMjdZcDkrL1laWDZmaFpETTBOQlQ1K2ZtR3BRN3c2NisvWXZ2MjdYQnhjY0hnd1lPUm01dHIxZGNBd0xnTWtSQ0NTeW9RMVVDTkdqWHFCOEF6TURBUWRlclVVVG9jc2pOM2QzZjA3ZHNYMjdadHU4L0Z4V1VFZ0ZWS3g2UWszdU5LUkVSV3AxS3BtZ0ZBWUdBZ0prK2VqQll0V2hoSFdyLzc3anZqNDRLQ0FuaDRlRUNXWlpQOVo4NmNpWk1uVCtMbzBhTjQrKzIzY2UzYU5Zd2RPeGIvK2M5L01IYnNXSncvZng3VHAwL0hHMis4WWZXa3RTeDM3dHpCOXUzYk1XWEtGS1NtcHVMcHA1K0dMTXRJU0VoQTE2NWRBUUJidDI1RmVIZzRYRnhjNE9ycUNnQ0lqWTNGa2lWTDRPUGpBeWNuSnd3WU1BRHIxNjlIV2xvYXNyS3lzSGJ0V216YnRzM3NLRzkxT1RzN3c5UFRFNUlrM1JjUUVPQmg5UU1Ra2EwTkFJRGV2WHNySEFZcHBVK2ZQb2FIZzVTTXd4Rnd4SldJaUt4T2x1VW1LcFVLRFJzMlJGeGNISzVldllyVnExZVhhaWRKRW1SWmhpUkpKdHRkWEZ3UUdSbUpzMmZQWXZQbXpUaHc0QURXcjErUHQ5NTZDenFkRG8wYU5jS0hIMzZJd01EQUtzZDQ5T2hSdlBMS0syYWZLK3NlMDE5KytRVVJFUkVvS0NoQWRIUTBldmZ1alRsejVnQUEzbm5uSFdPN3dzSkN1THE2UXF2VklqSXlFc2VPSFVOWVdCakdqaDJMOXUzYlk4cVVLZkR6ODBOZ1lDQlNVMVBSc0dGRHBLV2xBWURWUjFVYU5HaUEzTnhjRkJZV05nRlE5ZzI4Uk9Sd2hCQkRKVW15eVlVdHFobjgvUHdNRDU5VU1nNUh3TVNWaUlpc3pqRGk2dXJxaXR6Y1hIaDdlK1BLbFN2UTZYUW1wY0k2blE3RGhnMURkblkyUm93WWdTRkRobURNbURHNGVmTW1Qdnp3UTJSblorTWYvL2dIZHU3Y2lhaW9LQnc4ZUJEVHAwL0hyRm16OE1FSEg2QjM3OTRJRFEwdE5ibVJKUUlEQTNIdzRFR1RiWHE5SGlkT25DaDVvbERLekprenkzeE9wOU1oSnljSGtpUkJyVlpEQ0lHT0hUc2lORFFVRVJFUm1EdDNMdnIwNllQQXdFQjRlbnBpNDhhTmlJK1BSN2R1M2ZDLy8vMFBBTkM4ZWZOS3Y1YnllSHQ3NDhLRkMxQ3IxWTNCeEpXb3h1alVxWk92SkVuTm1qVnJoa2FOR2lrZERpbWtmdjM2YU5PbURmNzg4OCtHZm41K0R5UW5KLytoZEV4S1lha3dFUkhaUWhNQVNFcEt3bE5QUFFVbkp5Zk1talVMYXJVYTMzMzNIV2JQbm8yMzMzNGIzMzc3TFY1NjZTWDQrZmtoT2pvYVk4YU1RVVpHQnNhTUdRTi9mMys4L3ZycldMcDBLVzdldkltcFU2Y2lKaVlHYm01dTJMWnRHMkppWXFCV3EvR3ZmLzNMYWtIbjV1WWlKQ1FFQ1FrSnlNL1BOOXZtMDA4L3hkYXRXODArdDJiTkd2empILy9Bd0lFREFSU1BLQzlidGd6QndjSFlzR0dEOGZHNGNlT1FsWldGUG4zNllPZk9uWWlKaVRGT3BOUzBhVk9ydlI3Zzc0bWVWQ3JWL1ZidG1JaHN5dFhWMVE4QTJyVnJwM1FvcEREREpINHFsZXFlSG5wbjRrcEVSRlluaEtnUEFLMWF0Y0kvL3ZHUFVzK25wS1RnMEtGREFJRC8vdmUvdUhMbGltRS9OR25TQkJzM2JzVHp6eitQQng1NEFQdjM3OGVtVFp0dzl1eFpyRjY5R3V2WHI4Zk1tVFBoNHVLQ1YxNTVCUkVSRVZhUFB5WW1CazgvL1RRaUl5T1JrNU5qOGx4Y1hCemMzZDNON2hjU0VvSWpSNDdnaFJkZVFIaDRPSURpWkZhbjB5RTJOaGF4c2JGWXNHQUIxR28xdkx5ODBLaFJJL1RzMlJNZmYvd3hIbjMwVVFEV0x4VjJjM01EQU1peWJENW9JbkpJc2l3L0NCUi9qOVpHcjczMm10bnQ1VlcxbEZUUnV0dTFTWWNPSFF3UHV5b1poOUpZS2t4RVJMWlFEd0NlZWVZWmszVlhkVG9kUHYzMFUremN1Uk50MjdiRmYvN3pIM1R1M0JueDhmRUFpbWZlN2R1M0wxYXVYR20yVThOSTV0MTI3TmlCek14TTNIKy9kUVlWRnkxYWhMTm56MkxGaWhYRzh1VVhYbmdCTjI3Y3dPWExseXRjWnpVakl3Tm56NTRGQU9UbDVhRno1ODRJQ3d2RHNHSEQ4TTAzM3lBc0xBd3FsUXF5TENNdnIzaDFBOE82dG9aRTAxb003NzhrU2RidG1JaHNyU01BdEc3ZFd1azRiT0szMzM0enV6MGhJY0dpL1N0YWQ3czJhZEtrQ1FCQWtxVEsvaks0K1BuNWpaY2txY1d4WThmZXFiaTVZMlBpU2tSRXRsQWZBTzY3N3o3akJyMWVqMXUzYmlFbkp3ZmZmdnN0amg4L2pzOCsrd3hyMTY1RlhGd2N0Rm90c3JLeThNOS8vaFAvL09jL1MzVVlFQkNBSFR0Mm1EMllWcXZGcEVtVE1HellNSXdmUDk0cUw2QjkrL2FJaUloQWNuSXlJaU1qTVhqd1lPemN1Uk1hamNZNEt1cnU3bzVMbHk2aFdiTm1KaWRidi8zMkd4NTg4RUVBeGFXLzRlSGgrUFRUVHhFUkVRRTNOemVjT1hNR25UdDN4dno1ODVHVmxZV0lpQWk4L2ZiYkFBQW5KeWVyeEc5Z3VQK1hpU3RSelNKSlVsdkErdmU5SzAyV1plTVNhSHE5dnRyZmVlV3R1MTFibExnbzI2eWl0Z0VCQVI1NnZYNlNKRW5qQUhTUkpFa2xoTGdBZ0lrckVSSFIzUXhKa21GSkdLQTRJWXVKaVlHUGp3LzI3ZHVIOFBCd0xGKytISFhxMUVIZHVuVXhlUEJnQkFjSFYrbDRMaTR1V0xseUphWk9uWXJzN0d5OCt1cXIxbmtoS0o3UmNkbXlaUUNBK1BoNFBQWFVVOGJueG93WmcrZWZmOTZrdlN6TDhQSHh3WklsUzVDWGw0ZVBQLzRZQ1FrSjZOV3JGN1pzMllKYnQyN2hsMTkrd2JScDArRHU3bzdQUC84Y0hoNGU2TnUzTDNidTNHbjFFUVJENGlxRVlPSktWTE0wQVlvbldLdE5oZzhmRHExV0M2MVdpNkZEaDZLd3NCQWVIbit2MXBXYm00dWhRNGNhSCsvZHU3ZmMvc3l0dTEzYkdPWkFBR0QybDZGZHUzWmVIaDRlb1U1T1RtTmtXZTZvVXFra2MrMXF1aHFkdUhicTFNblgyZG01ajBxbFNpKzVYYS9YbTZ4a0wwbVM2Y3IyRld3SFVHcDd5Ylk2bmE3TS9TdlRwN24yZDhkZW1iZ3F1NjB5YlhVNlhabHhWVFdHa2o5cnRkb0srelhYcDBxbHFqQ3VrbjFiMG1jNW42SEZNWlRYaDFhcnJiQjlaZnMwMTc2d3NMQks3MWQ1YlEzYlNrNWFVNWsremJWM2NuSXExU1kzTjdmQ0dDcnFvN3k0N201dmJuOEFVS3ZWNHNhTkd4WHViMmhyU1R0bloyZXp4OHJNekxTb1QzUGJERnhkWFVzOTUrYm1Kb0JTcFZmbStxak1kNWNsMjV3QlFLMHUvak16Y3VSSUFJQ1BqdzhBNE5GSEg4V3laY3VNbzVLclZsVzhwbnBGb3c0Tkd6YkVpaFVyYkZvNnRuejVjdVBmQUFDWU5Ha1NKazJhVk80K2ZmdjJ4YXhaczR3bHdBMGFORURidG0zUnVYTm5hRFFhNDFKQVhsNWVBS3hmRnNnUlY2SWFxeUh3OXdScnRVVnNiQ3lBNG1YSHRtM2Jodjc5KzJQTGxpM0c1NE9DZ293L0J3VUZLUktqb3lreDk0SHhsNkZUcDA3ZFhGMWRwd0I0UWdqUlRycDdYYmtTSkVueUNnZ0ltRkhWNDh1eWZDd3BLV2xQVmZlM2xocWR1THE2dWlZQThMbDd1N1hMck81bU9CR3JhWDFieWxDK1VaSXQzdE9TeHlsNUQ1eTFWV1daak9veTl4NGEyT0sxbWp1ZUxWNjM0VGhsVFV4akxZWVRlSHNwNi9NcUtpcXllaXhsSGN0V1N4MFlqdWZ2NzIrVC9zczVycEFreWZqZGNmZElxcnU3T3pwMjdGaXBQa3VlMkpURng4ZkhtQnhYUmIxNjlYRGt5SkV5bnk4NUttQ3BKNTgwdi9UZTNaK0o0VjVYbGNxNjh5Wnl4SldvWmpKWHVYS3Zxc3E2MjNjdmQxYVRsZmdlZC9IejgxdW9VcWxHU3BMVXl2QjhPVG1yUVgwaHhPS3FIdit2Z1FqRkovVlZQa3VxSGg4QUVFTHNLZU1xUTZsdFFnaUwydDI5dlVUM2xkbmY0dU9aaWIrODMwQ3J2YTd5dGx2Nm5sWWhCdW12L2kySnJjcXZ0WktmV2FWZVZ5WGVHNHMveDBwK2htYWZxK2IvZzdLT1orbi9nOG9jei95SFgvWTNiM1ZmbDduMjVSN0xpcSsxM0Q0cy9MOWY1ZGRheGU4dWk0NW55ZStiQlg5TTZTL2xYZkFpb251U0MrQVlneHJXSk1zeVVsTlRvZFBwTUdYS0ZJdjJxZXE2MjdWRmlRRWtaeWNucHhZQUtqWDl2QkJDRmtKa1ZlWFlLcFdxQWNvL0Y3S2JXdkUvSVNrcHFaL1NNUkFSMGQ4MEdzMGRBSzQ2blU2UnFvZWF5TnJMNEJnWWJwZVFKT21PVFE1QVJEWWhoQ2lTSktsV2ZZOFdGQlJnd0lBQjhQYjJoaVJKbUQxN05pWk9uR2l5ckkybHk5d1kxdDFlc1dJRk9uYnNXS1dLbUpyQ01PczhBRjFpWXVJWUFPallzV01UZDNmMzk0VVFUMHVTVk5HVSt1bkhqaDFyVlpWaisvdjdPOHhWMVZxUnVCSVJrV09SSkVrTEIwcGNEeHc0WUhibVNVZmk2ZWxwazM2TGlvb0FBRUlJSnE1RU5Vc0JBTmZDd2tLSCtCNjFCbmQzZDhUR3hzTGIyeHM5ZXZTQXI2OHZBQ0E2T3RyWUppZ295UGl6SmZlNHhzVEU0TkNoUXhnNWNpUkdqUnBsOTl1TjdNSHdQUzVKVXFGaDI2bFRweklBVEFTQTVzMmJOMmpZc09GN2tpUUZvM2hTTDRjWUliVTJKcTVFUkdRTGR3QjRhclZhaDdnS1BtZk9IT3pmdngvQndjR1FaZG5zZmFSWldWa1Z6bDVwUzdaS1hEbmlTbFF6U1pKMEhVQzk3T3hzbTMwL0tNSGFzeVNYdGU2MnJlZmpzQ2ZESEFoQ2lHeHp6MSs4ZVBIbXhZc1hYd0h3U3J0MjdieTh2THplQWZDOEVLSkZlWk0yMVRSTVhJbUl5QmF5QURTOGZmczI2dFdycDNRc0p0YXNXV00ySnFWbnJ6VGN4eWJMc2xYN05TU3VzaXdYVnRDVWlCeExCb0IyTjI3Y3FIVnJ1VnFidVhXM2ExUGltcDF0ekZldlY5VDIzTGx6T1FEZS9PdWZXOWV1WGQ5V3FWUXRiQmllM1RCeEpTSWlxeE5DWkVtU1pGemFTQ25Cd2NISXlzckM3ZHUzRVJRVWhIcjE2bUhpeElrMm4zMitPZ29LQ3F6YW55RnhWYWxVSEhFbHFrR0VFSDlLa3ZURXhZc1hhOVVFUkRkdjNnUmdPdW1VWWQxV29IaG05WkkvVjBiSmRiZHJrNnRYcnhvZVhxN2tybmVPSFRzMno3clJLSWVKS3hFUldaMGtTYmNBS0o2NEd0WUw3TldyRi9idTNZdmc0R0JFUlVVWlIxd1hMbHlJV2JObUFRRGVmZmRkeGVJczZmYnQyMWJ0Nzg2ZDRueFZDR0hkakppSWJPMFVBSncvZjE3aE1LenJwWmRld3ExYnQweVMwN0tXTzFPNkVzWlJaR1JrQUFDRUVHa0toNklvSnE1RVJHUjFRb2dNU1pKdzQ4WU5wVU1wMTY1ZHU0eUphM2g0dU1MUkZET2NvRmhMVmxieENnaDZ2ZjVxQlUySnlJRUlJVTVMa29TMHROcVZxMnpkdXRYazUxMjdkcFhadHJ4NUJ5cGFkN3MyK2VPUFB3QUFLcFhxdU1LaEtJcUpLeEVSV1owa1NaY0E0TnExYTRyR29kUHBjUGJzV1JRV0ZtTGN1SEc0Y3VVS1huenhSZVA2c3JtNXVTWlgvZWZObXdlTlJxTklySWFZTGw2OGFOVitEUmNQMUdxMWRUTmlJcksxWkFBNGQrNmMwbkdRd280Zk4rYXI4VXJHb1RRbXJrUkVaQXNaZ0xLSnEwNm5RM0J3TURwMDZBQzFXbzMzMzM4Zmt5Wk53dWJObTQzM3VBWUZCWlZab21admpSczNCZ0RrNU9SWXRWL0QvV1NGaFlWWHJOb3hFZG5Vc1dQSHptczBtc3owOVBUN2I5NjhpUVlOR2lnZEVpa2dKeWNIWjgrZWhSRGlabEpTMGltbDQxRVNFMWNpSXJLRnk0REpoQkoycDFhcmpTVnB2WHIxUXZQbXphSFZhdUhrNUdSYzNMN2tRdmZObWpYRGtpVkxGSXZYc0o2aE5lbDBPa01pbkorU2twSm45UU1Ra1UxSmtyUVZ3UDhkT0hBQVE0WU1VVG9jVWtCeWNyTGg0VDA5Mmdvd2NTVWlJaHNRUXZ4UGtpUmtabVlxSFlyUmxTdFgwTEJoUXdEQTlldlhUZTZkeXNyS3dvUUpFNVFLRFFCc3N0eEZpZEZieDc3Wm1JaktzZ1BBLzhYRnhURnh2VWZ0MzcvZjhIQ25rbkU0Z3RJcnNCTVJFVlhmQmFBNFdYUVV5Y25KYU51MnJkSmhsTW5WMWRYNDJGcmx3b1oraEJCTVhJbHFvTUxDd2wwQThnOGZQbXoxcGJMSThSVVdGdUtubjM0Q2dEc3FsZW83cGVOUkdoTlhJaUt5dXFTa3BHdENpRnZYcmwxVDlHVHIrdlhyeU1qSWdJdUxDM2J1M0luQXdFQUFmNWNJRy81Tm5EaFJzUmpOK2UyMzM2elNUNGtSYjhlNWdrQkVGa3RKU2NrVFFueFhVRkNBelpzM0t4ME8yZG0rZmZ0dysvWnRDQ0YrU2toSXlGWTZIcVV4Y1NVaUlsdEpFRUxnN05temlnWHdyMy85QzZOR2pVSndjRERhdG0xclhCUFEwOU1UMGRIUnhuOVJVVkdLeFZoU3MyYk5BSmpNSUZrdGx5OFhyMVV2U2RML3JOSWhFZG1kSkVuTEFXRFRwazJRWlZucGNNaE9aRm5HdW5YckRJK1hLaHlPUTJEaVNrUkV0bklVQUU2ZlBxMVlBUC8rOTc4UkZ4ZUhxVk9uNHVXWFgwYmR1blVCbEY0YnNGNjllb2lOalZVaVJCTlBQUEdFVmZ0TFQwOEhBRWlTcE56VkF5S3Fsc1RFeEFRQSt5NWN1RkJxRFZTcXZlTGo0M0g2OUdrSUlSS1NrNVAzS1IyUEkyRGlTa1JFTmlITGNoSUFuRGh4UXVsUUFQeTlUcW9qTTR5NFdtczI1dlBuendNQTlIcjlTYXQwU0VTSzBPdjFid1BBVjE5OWhkdTNieXNkRHRsWVFVR0JZWlo3SWN2eWJLWGpjUlJNWEltSXlDYjBlbjBDQUp3NWMwYnBVR29NTnpjM0FFQlNVcEpWK2pNa3JrVkZSWWxXNlpDSUZKR2NuSHhZQ0xFdU16TVRpeGN2VmpvY3NyR3Z2dnJLVURHelBUazUrU2VsNDNFVVRGeUppTWdtVHB3NGtTcUV1SnFXbG9iOC9IeWx3NmtSdW5mdkRnQzRlZk5tdGZ2U2FyVzRlUEVpQU54SVNVbmg1RXhFTlZ4QlFjRnJRb2pNclZ1M2NxS21XbXpQbmoxWXUzWXRoQkEzQ3dzTFE1U094NUV3Y1NVaUlwc1JRdnlrMSt0eDhPQkJwVU9wRVVxdTVYcnQyclZxOVhYaHdnWG85WG9BT0ZXOXFJaklFWncrZmZxR1hxOS9Ea0RSd29VTHNYdjNicVZESWlzN2VQQWdacytlRFFCRnNpeVA0MFZIVTB4Y2lZaklaaVJKK2hFQWZ2bmxGNlZEcVRGYXRtd0pBTldlaE9YY3VYTUFBQ0dFZGVxT2lVaHh4NDhmanhkQ2hPaDBPbm5XckZsWXYzNDloQkJLaDBYVkpJUkFiR3dzcGsrZmpxS2lJbG1XNVpuSnljbmJsSTdMMFRCeEpTSWltMUdwVlBzQmlDTkhqdkRreWtKRGhnd0JVTHdHYlhVWUpzV1NaZmxBdFlNaUlvZVJsSlMwRnNCTHNpeHJseXhaZ2lsVHBuQXVnUm9zTFMwTnI3NzZLaFlzV0FDOVhsOGtTZEwwWThlT2ZhcDBYSTZJaVNzUkVkbE1Ra0pDaGhEaTE4dVhMeU1sSlVYcGNHb0VIeDhmQU1EUFAvOWNyWDcrS3MvV3U3cTY3cWwrVkVUa1NKS1NrdGJwZExvbmhSQnBSNDhleGVqUm94RVNFb0xObXpmajlPblR5TXJLZ2s2blV6cE11b3RlcjBkMmRqYisrT01QYk5teUJkT21UY1B3NGNOeDRNQUJDQ0V1Q3lFR0ppWW1mcUYwbkk1S3JYUUFSRVJVNjYwRzhQaVBQLzZJenAwN0t4Mkx3K3ZmdnovQ3dzSnc1Y29WRkJVVndkblp1ZEo5WEx0MkRSY3VYSUFRNHNUaHc0ZHYyQ0JNSWxMWThlUEhEN1ZxMWVxaCt2WHJ6d0x3Y2xKU1VnTnJ6VWhPZHBVRElGS3YxNzkzL1BoeHJuVlVEbzY0RWhHUnJXMEZVUFRUVHo5QnE5VXFIWXZEYzNWMVJaTW1UUUFBTVRFeFZlcmo2TkdqaG9meDFvbUtpQnpSK2ZQbjd5UWxKWVhsNXVZMkJUQVd3TGRDaUpNQWJnRGdrS3ZqMFFzaGJnSTREV0NERUdMaTFhdFhHeWNtSnI3SnBMVmlISEVsSWlLYlNrcEt1dWJ2Ny85dFZsYldTOXUzYjhld1ljT1VEc25oalJ3NUVrdVdMTUdwVTFXYkVEZ3VMZzRBSUlUWVlNV3dpTWhCblR0M3JoREErci8rMVNyKy92NENBQklURXlXbFl5RmxjY1NWaUlqczRRc0FXTDkrUFdSWlZqb1doL2Y0NDQ4REFMWnYzMTdwU2ExeWNuSVFGeGNISWNURlk4ZU9jVHBuSWlLcUZaaTRFaEdSelNVbUppWUErQ2t0TFEwLy92aWowdUU0dk5hdFd4dlhkTjIwYVZPbDlvMkxpNE5PcDRNa1NmK3hSV3hFUkVSS1lPSktSRVIyb2RmcjN4WkNpQysvL0JKNWVYbEtoK1B3eG80ZEN3RDQvdnZ2TGQ1SGxtV3NYNzhlQVBSRlJVV2YyU1l5SWlJaSsyUGlTa1JFZHBHY25Kd0VJT3JhdFd0WXZIaXgwdUU0dkdlZWVRWUFjUHIwYVJ3K2ZOaWlmUTRlUElqVTFGUUlJY1ladCtzQUFDQUFTVVJCVkg3Ni9mZmYvN1JsZkVSRVJQYkV4SldJaU94R3BWSzlJWVM0K01NUFArQS8vMkVsYTNsY1hWMHhiZG8wQU1EU3BVc3JiSy9WYWhFUkVRRWhoS3hTcWQ2eGRYeEVSRVQyeE1TVmlJanNKaUVoSVZ1VzVWRkNpTUlQUC93UU8zZnVWRG9raHpabXpCalVxMWNQWjg2Y1FWUlVWTGx0SXlNamNlSENCUURZbUpDUWtHaVhBSW1JaU95RWlTc1JFZGxWY25MeUFRQXY2WFE2ZWM2Y09ZaU1qRVJoWWFIU1lUa2tWMWRYaEllSEF3Q1dMVnVHUFh2MmxHb2poRUJNVEF6V3JGa0RBRmQwT2wyb1hZTWtJaUt5QXllbEE2aU9KazJhekFPQWpJeU05eFFPaFlpSUt1SEtsU3NubWpScGNsS1NwTUVKQ1FuT2htVmY2dFNwQXhjWEY3aTR1Q2dkb3NQdzlmV0ZWcXZGc1dQSHNHdlhMbHkrZkJtZW5wNm9WNjhlMHRMUzhObG5uMkgxNnRVUVF1UUpJWjQ1ZnZ6NFdhVmpKaUt5RnA3dks4dVIzdjhhdlpBdkZ5UW1JcXJadW5UcDB0bkp5V21GSkVtUEt4MUxUU2FFeUpRa2FYUmlZdUplcFdNaElySW1udThyeTVIZWY1WUtFeEdSWW80ZlAzNGlLU21wcHhCaWtCRGkzMEtJODBJSTFnMWI3b1lRNGhNQUR6TnBKU0tpMmt5dGRBQkVSRVJKU1VrN0FPeFFPZzRpSWlKeVRCeHhKU0lpSWlJaUlvZkd4SldJaUlpSWlJZ2NHaE5YSWlJaUlpSWljbWhNWEltSWlJaUlpTWloTVhFbElpSWlJaUlpaDhiRWxZaUlpSWlJaUJ3YUUxY2lJaUlpSWlKeWFFeGNpWWlJaUlpSXlLRXhjU1VpSWlJaUlpS0h4c1NWaUlpSWlJaUlIQm9UVnlJaUlpSWlJbkpvVEZ5SmlJaUlpSWpJb1RGeEpTSWlJaUlpSW9mR3hKV0lpSWlJaUlnY0doTlhJaUlpSWlJaWNtaE1YSW1JaUlpSWlNaWhNWEVsSWlJaUlpSWloOGJFbFlpSWlJaUlpQndhRTFjaUlpSWlJaUp5YUV4Y2lZaUlpSWlJeUtFeGNTVWlJaUlpSWlLSHhzU1ZpSWlJaUlpSUhKcGE2UUNJaUlpSWlJZ0FRS1BSOUFVdzBNejJ4U1YrUEppVWxQUWYrMFZGam9DSkt4RVJFUkVST1FxZEpFa3o3dDVZY3B0ZXJ3KzJiMGprQ0ZncVRFUkVSRVJFRGlFcEtla1hJY1ROY3ByazZIUzZIKzBXRURrTUpxNUVSRVJFUk9Rb2RBQTJsdlA4N3BTVUZLMjlnaUhId2NTVmlJaUlpSWdjU1d4WlR3Z2hZdXdaQ0RrT0pxNUVSRVJFUk9Rd2NuTno0d0hrM0wxZENISDcxcTFiM3lzUUVqa0FKcTVFUkVSRVJPUXd6cDA3VnlpRTJIVDNka21TOXA0L2YvNk9FakdSOHBpNEVoRVJFUkdSUXhGQ2xGcnVScFpsTG9GekQyUGlTa1JFUkVSRUR1WHExYXR4QUc2WDJGUlFWRlRFeFBVZXhzU1ZpSWlJaUlnY3l1WExsL01CbEx5ZmRYOUtTa3FlVXZHUThwaTRFaEVSRVJHUnc1Rmx1ZVI5cnB5VTZSN0h4SldJaUlpSWlCeE9RVUhCSGdCM2hCRGFvcUtpYUtYaklXVXhjU1VpSWlJaUlvZHo1c3laWENIRU5rbVNEdnorKysrM2xJNkhsS1ZXT2dBcXpkL2ZmN0lRWXBra1NieXdRSFlsaERpY2xKVDBpTkp4RUJFUkVRR0FFQ0lhUUdPbDR5RGxNWEYxVEc4d2FTVWxTSkxrcjNRTVJFUkV0Wm0vdi84ZUFFRkt4MUhUK1B2N2Y2WjBERFZGYlIySVlPTHFZRFFhalIrQWR0N2Uzdmp2Zi84TFNaS1VEb251QVY5Ly9UVldyRmdCSWNRM1NzZENSRVJVeXpGcEpadVNKS203MGpIWUFoTlh4ek1VQUhyMjdNbWtsZXhDQ0lFZmYvd1JBQ0RMOHJjS2gwTkVSSFJQU0VoSVVEb0Vxb1VDQWdLVURzRm1XSTdxWUNSSkdnc0FBd2NPVkRvVXVrZWNQWHNXNmVucEFKQ1JuSndjcDNBNFJFUkVSRVNsTUhGMUlDWExoQU1EQTVVT2grNFIrL2Z2QndBSUliWURFTXBHUTBSRVJFUlVHaE5YeDhJeVliSXJsZ2tURVJFUlVVM0F4TldCc0V5WTdJMWx3a1JFUkVSVUV6QnhkUkFzRXlZbHNFeVlpSWlJaUdvQ0pxNk9nMlhDWkZjc0V5WWlJaUtpbW9LSnE0TmdtVERaRzh1RWlZaUlpS2ltWU9McUFGZ21URXBnbVRBUkVSRVIxUlJNWEIwRHk0VEpybGdtVEVSRVJFUTFDUk5YQjhBeVliSTNsZ2tURVJFUlVVM0N4RlZoTEJNbUpiQk1tSWlJaUlocUVpYXV5bU9aTU5rVnk0U0ppSWlJcUtaaDRxb3dsZ21UdmJGTW1JaUlpS2pxaEJDNGZQbHltYzhYRlJWQmlLb1h0TjI1YzZmSys5Wm1URndWeERKaFVnTExoSW1JaUdvL3ZWNlBzTEF3eUxKc3NqMC9QeC96NXMxRFlXRmhxWDNPbkRrRG5VNW5sL2hlZSswMXM5dG56cHhwMGY2NXVia1lNV0pFaGUyQ2dvSXFGWmNsaW9xSzhNd3p6d0FBY25KeVNpV2FNVEV4Q0E4UEwzUC96TXhNWExwMENRRFFxMWN2QUVCcWFpcXVYNytPL1B4ODlPN2RHMXF0MXVweDEzUnFwUU80eDdGTW1PeUtaY0pFUkVRMXkvZmZmNC81OCtkYjNENGhJUUVBY09YS0ZSdzZkQWdxbGVrNDFmcjE2MUZZV0FoWFY5ZFMrMzc1NVplNDc3NzdzR0RCQW16ZnZoMkxGaTB5ZTR5Q2dnTGpjZkx6OHpGcTFLaHlZN3AwNlJLT0hqMXFzdTIzMzM0ck4vNks2UFY2cEthbVd0VFdvSC8vL3ZEdzhDaTFQVHM3RzNGeGNaWHF5MkRqeG8xSVNrckMwcVZMNGVMaUFnRFl2WHMzUm84ZVhlWSs4Zkh4MkxWckZ5SWpJd0VVbjU4dFdMQUFvYUdoME9sMDhQWDFOZlpGZjJQaXFpQ1dDWk85c1V5WWlJaW9aaGs2ZEtoeGRLOTc5KzdZdjM4LzNOM2RqYytiMndZQTZlbnBhTk9tamNtMnk1Y3ZZOE9HRFZpL2ZqMWtXVVpJU0FnKyt1Z2orUGo0QUFBV0xGaUFzV1BINHV1dnY4Ymt5Wk14ZVBCZ3N6RjE2OWJOK05qRHd3TmJ0bXdwOXpYMDdOblQrRmlXWldNWnJWNnZoNU9UVTBWdmdjVjlHN3ovL3Z2bzNidDNxZTE1ZVhuWXRXdFhtWDNJc296SEgzL2M1RG10Vmx0dU1qMXg0a1M4L3ZyckNBc0x3d2NmZklBLy8vd1R5Y25KdUhqeElpSWlJa3phdG1uVEJsOSsrU1dDZzRNUkZ4ZUhqSXdNQU1ESmt5ZlJ1blZyQkFRRUlDSWlBbDI2ZEtud2RkK0xtTGdxaEdYQ3BBU1dDUk1SRWRVc2tpU1pKSGNxbGFwVXNuZjN0dkhqeCtQa3laT1FKQWs5ZS9aRVFVRUJqaHc1Z3ZEd2NJd1pNd1pObXpZRlVKd1VMMTY4MkRpeTZ1bnBpWWlJQ05TcFU2ZFNNYzZZTWNOd1lkeXNrbVhKdzRjUGgxYXJoVmFyeGRDaFExRllXR2d5Q3BxYm00dWhRNGNhSCsvZHU3ZmNZeDg0Y01EczluZmZmUmNuVHB4QVRrNE9nb09ETFhvZEtwVUtLMWFzUUljT0hlRG01b2JNekV5TUd6Y09JU0VoT0gzNmRLbjJQWHYyeElFREIvREJCeC9nM1hmZlJXNXVMdGFzV1lQSmt5ZGowcVJKK1A3Nzd6RjA2RkJJa29TVksxY2E3NHNkUG53NEFDQTBOQlQ1K2ZtWU8zY3VBT0RYWDMvRjl1M2I0ZUxpZ3NHREIrUDI3ZHNvS2lyQ2pCa3o4T3l6ejFyMEdtb3pKcTdLWVprdzJSWExoSW1JaU80TnExZXZSbGhZR0I1NTVCSDA3OThmVHozMUZENzY2Q01jT1hJRWVyMGUrL2J0UTI1dUxtN2Z2bzJjbkJ3a0p5ZkR6ODhQQU5DMmJkdEtIKy91a2NXN2xSd1ZqWTJOQlFEMDZORUQyN1p0US8vKy9VMUdiSU9DZ293L1YrZisxUER3Y0Z5NmRBbERoZ3d4T2FhNUpMYmtQYXI3OSsvSER6LzhnSGZlZVFlblRwMUNwMDZkU3IwK3JWYUxIajE2R0pObUR3OFBMRjY4R09mT25jT0JBd2V3WmNzVzNMbHpCd3NXTE1Dd1ljT2cxV3F4YWRNbWZQTEpKOGIzNE1LRkMxaXdZQUV1WDc2TUFRTUdZTXlZTWRpOGVUT3lzckt3YytkT05HellFRjkvL1RYeTh2S1l0UDZGaWF0Q1dDWk05c1l5WVNJaW9udkhtVE5uTUdIQ0JHUm1acUpwMDZibzE2OGYycmR2aitiTm04UEh4d2NOR2pSQTNicDFzWFhyVmtSRlJhRisvZnJZczJjUENnc0xjZVRJRVFERkNhZTVVbDdEaEUrN2QrL0dzbVhMS296bHpwMDd4b1RSa0VSV3h0R2pSL0hLSzYrWWZhNUhqeDVtdHg4OGVCRDc5dTBEQUh6KytlZVlObTFhbWNjdm1WaFBuVG9WTDc3NEl1TGk0dkR6enovajhjY2Z4NkZEaDdCbXpScDgvdm5uVUt2TnAwL2J0Mi9INDQ4L2pzaklTSGg1ZVNFdExRMnlMQ01qSXdQdTd1NFlOMjRjSG5yb0lXaTFXa1JHUnVMWXNXTUlDd3ZEMkxGajBiNTllMHlaTWdWK2ZuNElEQXhFYW1vcUdqWnNpTlRVVkR6MjJHT1ZlcTlxTXlhdUNtQ1pNQ21CWmNKRVJFUTFUMEJBZ01uUFR6enhSS2sySmJkTm1qUUpZOGVPeFkwYk4rRHI2NHM5ZS9iZ2dRY2VRR0Jnb05uenpvRURCNkp2Mzc3dzlQVEVlKys5WjNML2FzbEptRXFhTW1VS0FLQmZ2MzdRYURUWXRXc1hubnZ1T1dPU0d4QVFnT2pvYU9Qb2JVWkdCczZjT1lQZXZYdERsbVdrcHFaQ3A5TVorNmxJWUdBZ0RoNDhhTEpOcjlmanhJa1R4cEhpdXdraGNPREFBWGg1ZVNFcks4dWlCQnNBbkoyZE1YLytmTHo4OHN2UTZYUjQ5ZFZYY2Q5OTkrSExMNy9FNTU5L2JuWTI1S3RYcjJMKy9QbUlpb3JDUXc4OUJBQklTVW1CczdNejl1L2ZqNUVqUnhvbnNISjJka2JIamgwUkdocUtpSWdJekowN0YzMzY5RUZnWUNBOFBUMnhjZU5HeE1mSG8xdTNidVVtN1BjaUpxN0tZSmt3MlJYTGhJbUlpR29tUStKb0tFODlmUGl3eVNob1FFQUE0dVBqVGU0VFRVNU9ocWVuSi9MeThuRHc0RUZqOGhzUUVJQkdqUnFaOUorVmxWVXFLYXpJaWhVcmpJOWRYVjF4NnRRcHZQamlpMWkwYUJGYXRHZ0JBSmc3ZHk2V0wxK09IMzc0QWF0WHI4YUlFU1B3eUNPUFlNQ0FBZkQyOW9Za1NaZzllelltVHB4b3NxeU5wY3ZjNU9ibUlpUWtCQ3RXckVESGpoMUx6UmE4Wjg4ZWRPellFWC84OFFmZWV1dXRNbWRJTnFkZHUzWUlDQWhBV2xvYXZMeThBQUJoWVdFWU0yWU1CZzhlakpZdFc1cTBYNzE2TllLQ2dveEpLd0RzMkxFRElTRWhpSTZPeG9nUkk0eXpPMHVTaEdYTGx1R0xMNzVBZW5vNkRoNDhhRXlxVjYxYWhUNTkrbURVcUZGbzBhSUZtalp0aW1iTm1sa2NkMjNIeEZVQkxCTW1lMk9aTUJFUlVjMTI3ZG8xZUhsNVdUUUxyNStmSHdZTkdvUng0OFloTHk4UHI3NzZLZ0RBeGNVRk8zYnNNR2xiVnFsdGVXN2N1SUZqeDQ2aGI5KytxRk9uRHQ1Nzd6M3MzcjBiS1NrcHhrbU1ldlhxaFFFREJrQ2owZURiYjc5RjQ4YU5BUlNYNm5wN2U2TkhqeDd3OWZVRkFFUkhSeHY3RGdvS012NXN5VDJ1TVRFeE9IVG9rSEZVMDVCb1JrZEhZLzc4K2RpeVpRdGNYRnp3N3J2dllzZU9IUlhlNHdvQTU4NmR3K0hEaDlHMGFWTnMzNzRkZ3dZTlF0dTJiYkZseXhZMGF0VElaSTNWUzVjdVlkdTJiZGl3WVlOeDIrSERoNUdXbG9hbFM1Zmk5OTkveDdwMTZ6QnUzRGpqODJ2V3JNSG8wYU1SR3h1TGxpMWI0dFNwVXdnTEM0T1hseGRVS2hWNjl1eUpqei8rR0V1V0xLbnc5ZDlMbUxqYUdjdUVTUWtzRXlZaUlxclpmdnZ0TjNUcTFNbmk5aUVoSVVoTVRNVEpreWVSbHBaV3FTVldaRm5HcVZPbnlueis3Tm16V0xWcUZYcjM3bzJqUjQ5aTc5NjlpSStQUjRjT0hmRGNjODhCQUNaUG5nd3ZMeThzWDc0Y0d6WnN3SFBQUFlkbXpackIyOXZiNGpnc3NXalJJcHc5ZXhZclZxekFrQ0ZETUdiTUdMend3Z3NJQ3d2RC9mZmZYNnA5UmZlNFptZG40ODAzMzhUMDZkT2gwV2d3YmRvMFBQbmtrNmhUcDA2cDBXb0FXTEprQ1o1Kyttbmp5T2lsUzVjd2QrNWN6Sm8xQzg3T3puampqVGN3ZHV4WXRHdlh6cmpVVGw1ZUhqcDM3b3l3c0RBTUd6WU0zM3p6RGNMQ3dxQlNxU0RMTXZMeThnREFKRUVtUUZWeEU3SXlsZ21UWGJGTW1JaUlxR2I3ODg4L3NYejVjdU45a3BiNC92dnZrWldWaFNsVHBtRHExS240ODg4L0s5ekhrQ2lOSHo4ZWNYRnhVS3ZWdUhMbGlra2JXWmJ4ODg4LzQ2R0hIc0tPSFRzUUZSV0ZCeDk4RU92WHI4Zml4WXZScmwwN1kxbnNxRkdqOE8yMzMrTFdyVnQ0N3Jubk1IMzZkT01hcnRiVXZuMTdSRVJFNE5OUFAwVmlZaUt5czdPclZHS2JsWldGcVZPbm9sdTNiaGc4ZURDYU5XdUdWMTU1QlFVRkJkRHBkQ2dvS0lBUUFuLzg4UWZjM054UVVGQ0FXN2R1WWNLRUNRQ0tTN1FuVHB5STU1OS8zcmlPYklzV0xUQnYzank4K2VhYjJMUnBFd0NnYWRPbUNBOFBOODVZbkplWGh6Tm56a0NuMCtHOTk5NURWbFlXSWlJaU1HL2V2Q3BOWmxWYmNjVFZ6bGdtVFBiR01tRWlJcUthYTh1V0xmamtrMDh3YWRJazQ0aGRSYjc3N2p0RVIwY2pNaklTalJvMVFwY3VYZENtVFJzVUZSVVoxMGcxNS9mZmYwZTlldlV3ZnZ4NDlPN2RHM2w1ZVFnT0RqWW1va0J4NHVycjY0c1BQL3dRTFZ1MnhPREJnd0VVandpSGhvWkNwVkpod0lBQnh2WXRXclRBZSsrOWg3ZmVlZ3RaV1ZtNGRlc1dBSmpNemxzeUpwVktWVzZNNWZIejg2dHdFaVpEdkNVWlNvVlZLaFc2ZGV1RzZkT25HNS9yMTY4ZkFPRGl4WXZHdUp5ZG5URmh3Z1M0dTdzaktpb0tBTEJ0MnpZc1dyVEk3SnFydlh2M3hnY2ZmSUI1OCthaGRldlcyTHAxS3hJU0V0Q3JWeTlzMmJJRnQyN2R3aSsvL0lKcDA2YkIzZDBkbjMvK3VYR0puYmZlZWdzcWxRckRoZzJyMG50U216Qnh0U09XQ1pNU1dDWk1WREVoaEFUQUJZQXJBR2V3SXFteVpBQkZBQW9CYUNWSjRuY05rWlhjZi8vOVdMcDBLVFFhamRubkowMmFCR2RuWjVOdHJWcTF3c3FWSzQxbHVZWkpnNTU0NG9sUzkwMlduQ1UzSUNBQXNiR3g4UFQwQkFDODlkWmJlT3V0dHl5Szg5RkhIOFhSbzBjQndHeFZvWWVIQnp3OFBEQmt5QkRjdW5YTEpEa3R1WTVyU2RWWng5V2daUHh2dmZXVzJRVHcrKysvQndCNGVYbVpuVFVZQUpvM2I0NWZmLzBWc2l6RDFkWFZKSmtIZ0Q1OStxQkxseTdHKzNidjFxdFhML3o0NDQvdzhQREE3ZHUzTVd2V0xMaTV1UUVBR2pSb2dMWnQyNkp6NTg3UWFEVEc5Ky9SUng5RmRIUTA2dGV2WC9rWFhndlY2RnBWZjM5L0FRQ0ppWWsxNG5Wb05KcTVraVNGRHgwNkZPKysrNjdTNGRBOVFBaUJaNTk5RnVucDZkRHI5VUhKeWNuN2xJNkp5QkVKSVZ3QU5BTFFIRUJERkNleFpEa3RnR3NBTGdLNEtra1NiOHdpS29QaC9OWGNNak5FMVdXWVFkcGErWkVqNVZzY2NiVWpTWkplQkZnbVRQYkRNbUVpaTdtaU9HbXQzSm9RZExjZUFMSlJuTWdTRVJGWkRVdWg3S1EybGduZlBYVTRPUjZXQ1JOWnpBWEZJNjFVUFJ5dEpycUgzVDBMYmxGUmtVWDdGUlVWVld2U0pwNlQzaHVZdU5yUEVNQzZzd212WExteTFEMEJRZ2k4OGNZYk9IVG9VSm43M2JsekIydlhya1YrZm42NS9XZG1adUxTcFVzQWl1dnlBU0ExTlJYWHIxOUhmbjQrZXZmdVhlWTAzUWNPSEtqTVM3RWJ2VjZQc0xBd3lMSnNzajAvUHgvejVzMURZV0doMmYzS3V0OWg1c3laRmgzWDBzVzByWW16Q1JOVmlncjNhTUpsNVJNK1YvRGNnc2ltWkZsR1RrNk9SVzN0ZWY1eS9mcDFEQmt5Qk9mUG56ZHVNeXlGVTFKT1RrNnA3NTJZbUJpRWg0ZVgyWGQxemtrclM1YmxDcytScmFXNm44KzlocVhDZG1LTE11SGp4NDlqNHNTSkp0dVdMRmtDYjI5dmJOcTBDVzNhdEVIRGhxVUhFSnlkblpHZW5vNDMzM3dUbjMzMldhbWJ5dzNpNCtPeGE5Y3VSRVpHQWloT2hCWXNXSURRMEZEb2REcjQrdnJDeGNYOGVkNmNPWE93Zi85K0JBY0hRNVpsczhmSXlzckMzcjE3Sy91eUFSVGZSRDkvL255TDJ4dnVJN2x5NVFvT0hUcFVLcDcxNjllanNMQVFycTZ1WnZmLzdiZmZ5dTIzSW5xOUhxbXBxUmJIYXcxVktSUHUzTGx6Q3hjWGwwR0ppWW1STmcyT3FBWll1WElsR2pac2FES0JpQkFDTTJmT3hIUFBQWWRISG5uRTdINTM3dHhCZEhRMGhnOGZEZzhQandxUDg5cHJyNWxkWkg3bXpKbjQrT09QSzl3L056Y1hFeWRPUkhSMHRObm5Nek16b2RQcDBLeFpNL1RxMVF2NzkrOUhhbW9xNnRhdEN3OFBEd1FGQmVIbm4zODIrMzErNE1BQmsvVU5pY2orenB3NWd5TkhqaUE5UFIycHFhbElUVTNGVTA4OWhWbXpabFc0cnozUFgzeDhmUER5eXk4akppWUdNMmZPUkVaR0JuNysrV2VzWGJ2V3BOM0dqUnVSbEpTRXBVdVhHcjkzZHUvZWpkR2pSNWZaZDNYT1NTdHIyN1p0K1BiYmIvSDU1NThiMTIwTkNBaEFuVHAxakczeTh2Sk0zc05CZ3dhaGVmUG1BSUNVbEJUamVyc25UcHhBNTg2ZGplMHlNek5OQnAycSsvbmNhNWk0Mm9HMXk0UTNiTmlBMk5oWXBLZW40K0xGaTFDcjFmanV1Ky93MFVjZlFhZlRZYzZjT2NqSXlNQ3NXYk13ZS9ac3RHblR4bVIvSnljbnpKbzFDMU9tVEVGTVRBeWVmLzU1czhjSkRnNUdYRndjTWpJeUFBQW5UNTVFNjlhdEVSQVFnSWlJQ0lzWHNsNnpaZzNxMWF0WGFudDFab29iT25Rb25ubm1HUUJBOSs3ZHNYLy9mcmk3dXh1Zk43Y05BTkxUMDB1OUg1Y3ZYOGFHRFJ1d2Z2MTZ5TEtNa0pBUWZQVFJSL0R4OFlFc3k4YlNGYjFlRHljbnB5ckhETURzQ2VENzc3OXZYT3ZMbWl3dEV3NElDR2dyeS9MVGtpU05CbUE0RTJmaVN2YzhXMThjTkxEMWlhVWpYNFFrb29ycGREb1VGUldoYTlldTJMcDFLL2J2M3c4WEZ4Zm85WHAwNzk2OVZFSjErUEJoU0pKa3QvTVhXWmFOUzhZWTdOaXhBMXF0Rm5xOTNyajh6TzdkdTZGU3FUQng0a1M4L3ZyckNBc0x3d2NmZklBLy8vd1R5Y25KdUhqeElpSWlJa3o2YWRPbURiNzg4a3VyblpOYTRwbG5ua0ZpWWlLbVRwMks3Nzc3RG5xOUhxNnVyc2J6S3VEdkNaQkswdWwwRlQ0MnNQYjU1YjJDaWF0OVdMVk1lT1RJa1hqNDRZZngxVmRmNGROUFA4WEZpeGN4ZnZ4NFk5bkZ5SkVqQVFBM2I5N0VPKys4ZytIRGh5TTRPTmlrRDVWS2hVR0RCbUhwMHFVWU9IQWd2THk4U2gxbitQRGhBSURRMEZEazUrZGo3dHk1QUlCZmYvMFYyN2R2aDR1TEN3WVBIb3pidDIranFLZ0lNMmJNd0xwMTY1Q1ZsWVhidDI4aktDZ0k5ZXJWdzhTSkU2MytIMUtTSkpNK1ZTcFZxV1BjdlczOCtQRTRlZklrSkVsQ3o1NDlVVkJRZ0NOSGppQThQQnhqeG94QjA2Wk5BUlFueFlzWEw4YWlSWXN3ZlBod2FMVmFhTFZhREIwNkZJV0ZoU1lqS0xtNXVjYlJtTnpjM0FwUDN1eFZRbDFSbWJDL3YzOUhXWllIUzVJMFdnalIxVnJsNjBTMWdiMHVEdHJyd3Bnalg0UWtvb3AxNnRUSk9JSVhIaDVlNmtLVHVZVEtudWN2UWdoa1oyZVhlN0V0SUNEQStIMm5VcW53d1FjZjROMTMzMFZ1Ymk3V3JGbUR5Wk1uWTlLa1NmaisrKzh4ZE9oUVNKS0VsU3RYNHZMbHk4YlhBMVR1blBUdXRWUXRKVWtTM25ubkhWeTVjZ1V1TGk2SWpZMDFMaWRVc2sxdWJxNXgyU0J2YjIrc1dyWEtwTTNwMDZmeDRJTVBtbXg3NmFXWGpLL0htcC9QdllLSnF4M1lva3g0Ly83OTZOT25ENEtEZzdGa3lSSU1HRERBYkluRmhRc1h5cnd4L3VEQmczQjJkc2I2OWVzeGJkcTBVcy9IeHNiaXdvVUxXTEJnQVM1ZnZvd0JBd1pnekpneDJMeDVNN0t5c3JCejUwNDBiTmdRWDMvOU5mTHk4dkRzczg4YXZ5UjY5ZXFGdlh2M0lqZzRHRkZSVWNhVG5ZVUxGeHBMVyt5OUpORHExYXNSRmhhR1J4NTVCUDM3OThkVFR6MkZqejc2Q0VlT0hJRmVyOGUrZmZ1UW01dUwyN2R2SXljbkI4bkp5WWlOalFVQTlPalJBOXUyYlVQLy92MU5TanlDZ29LTVB6dlN5WnU1TW1GL2YvOHVBSjRCOEFLQWpoV05BaEhkcSt4NWNkQWVKNWFHMkJ6eElpUVJWV3pXckZrNGVmSWtpb3FLVUZSVVpQeGVNSnlqbU9QbzV5OGVIaDVZdkhneHpwMDdod01IRG1ETGxpMjRjK2NPRml4WWdHSERoa0dyMVdMVHBrMzQ1Sk5QaksrbnN1ZWtWUkVSRVlFZmYvd1JycTZ1MkxGakJ6WnQyb1F2di93U1gzenhoVW03Z1FNSFlzaVFJWkJsR1kwYU5ZS0hod2ZHalJ0bjBzWmM0bXJnNkorUG8yTGlhbU8ybWsxNDM3NTlXTGx5SmRhdVhZdVdMVnNpSWlJQ1AvendBd0NnUllzV2FOT21EYVpNbVlLSWlBaDg5dGxucGZiUHljbkJnUU1IOFBubm4yUEdqQmw0OGNVWFRVcE50Rm90SWlNamNlellNWVNGaFdIczJMRm8zNzQ5cGt5WkFqOC9Qd1FHQmlJMU5SVU5HelpFYW1vcUhudnNNWXZpM3JWcmx6RnhMZThtZkZzNWMrWU1Ka3lZZ016TVREUnQyaFQ5K3ZWRCsvYnQwYng1Yy9qNCtLQkJnd2FvVzdjdXRtN2RpcWlvS0xQdlhVV09IajJLVjE1NXhleHpQWHIwTUx2OTRFSHJyc0JSb2t6NHNFYWptU2RKMGdzQTJscTZ2MGFqS1h0MnI3OVpNa3hyNlZCdXFYWmxqQUtiMjJqUk1ZUVFwZHFaUzk3TnRhdkVNYXY4ZXFzWWg5bStyUDNlV2RxdU9qR2IyMWFKMTFHbGRpWGo3ZCsvdjlNamp6emk5djc3N3dPdzM4VkJ3UFluTHZhOENEbG56cHl2RHg4K3JQWDM5NWVCY244bkxQbThyZnI3YWE1ZE5YOW5TemV5dkh6RnB0OHpkbnhkVnZzN1lPMlk3MjczMTB1dytYZDBOWDZQeTdSdzRVSUF4Uk1kclYyNzF2aTlvTmZycTl1MUNYdWZ2MnpmdmgyUFAvNDRJaU1qNGVYbGhiUzBOTWl5akl5TURMaTd1MlBjdUhGNDZLR0hiSFpPYXM2TUdUTXdZOFlNNCt0OStPR0hzV2JOR3JSczJkS2tuU1h6clBUdjN4L2ZmUE5ObFdPaDBwaTQycDdWWnhPK2VmTW0vdmUvLzJIOCtQRzRmUGt5Z29PRG9WYXJqUk56akJneEF1ZlBuOGVVS1ZOdzRjSUZzMzFFUjBjaklDQUEvdjcrZU95eHg3QnUzVHBNblRyVitMeXpzek02ZHV5STBOQlFSRVJFWU83Y3VlalRwdzhDQXdQaDZlbUpqUnMzSWo0K0h0MjZkVFA1b3RQcGREaDc5aXdLQ3dzeGJ0dzRYTGx5QlMrKytLTHh0WmNjUVFDQWVmUG1RYVBSVlBvOXVQdmVnaWVlZUtKVW01TGJKazJhaExGangrTEdqUnZ3OWZYRm5qMTc4TUFERHlBd01ORHNCWVdCQXdlaWI5KytrR1VacWFtcDBPbDBtREpsaWtXeEJRWUdsdm9pMSt2MU9ISGlCUHo4L0N6cW96cnVLaFArV2FWU2RSUkN1RlhtOTArU3BPNjJpazhwNWw1L2RhYmV0N1dhV0w1ZDAySXVHYThRd21SR1NsdGZIS3lxcXB4WWpoNDkybTRYSVhVNlhiMlMvNjhjL1hmQzBlT3JxcHI0dW1wQXpDWi9NTXFLVjVUK3cyTHVEMDBscm5FVXUzWHJGalp2M2d4WmxqRm56aHk4ODg0NzVVNUdwTVQ1UzJVdXNGMjllaFh6NTg5SFZGU1VzUXczSlNVRnpzN08yTDkvUDBhT0hJbFJvMFlCcVBvNXFUVjA2TkFCVHp6eEJKeWNuRXkrdzdPenMrSHE2b3JkdTNjYnR6MzY2S01tSmNVdFdyVEFoQWtUakQ5blpHUmd4NDRkQUtyMitSQVRWM3NZQzFpM1RMaEJnd2JHNVc2Q2c0TVJHeHVMSVVPR2xDcFJLTXZObXpleGJ0MDY0OG5XNU1tVE1XYk1HQXdaTWdUTm1qVURVUHlGdkd6Wk1uenh4UmRJVDAvSHdZTUhzV3paTWdEQXFsV3IwS2RQSDR3YU5Rb3RXclJBMDZaTjBheFpNK2gwT2dRSEI2TkRodzVRcTlWNC8vMzNNV25TSkd6ZXZObFlYbFp5QktFNkRQZFJhTFZhOU9qUkE0Y1BIellwWVFzSUNFQjhmTHhKMlYxeWNqSThQVDJSbDVlSGd3Y1BHcFBmZ0lBQTQ2eHhCb2JKUnZyMDZRTnZiMjlJa29UWnMyZGo0c1NKSnRQQ1d6cE5mRzV1TGtKQ1FyQml4UXAwN05qUm9wbEdxNnBFbWZDVjVPVGtKU2orb3luNSsvdVBCdkNFRU9JZmtpUzFLcThQV1phN0E0QWtTUlpsZHBhME05Zm03cEdxc3ZxcGF2KzI3S3VvcUtoVUcwdGpVS2xVVllyVjNGVC81bzVwNy9mTGt0Y2pTWkl3dDl5VU5XTzFOQTV6K3cwYU5NaDcwS0JCM1FHc3NNZkZRY0ErSjVaQ0NPelpzOGR1RnlHblRaczI4Yi8vL2UrdkgzLzg4UTFMUGc5TC95ODRPVGxWcVM5TDlzdkp5YkhhNzFkWngxT3IxVlhldHlSbloyZUxZczNNekt5d1hWa3hXUktycTZ0cmhXM2MzTndzaXRYVDA5T2tYVnhjSEdEWnV1UFdhbE9aZGxiaDcrOWY2ZU5GUkVUZzZhZWZ4b1lORzlDNWMyZk1tREdqektxd2dvSUNQUDMwMDNZN2Z5a29LTUN5WmN2d3lDT1A0TWFORzZoYnR5N0N3OE14ZS9ac3VMbTVBU2llcktsa09BMWpxZ0FBSUFCSlJFRlVsZFBxMWFzUkZCUmtrdWp0MkxFRElTRWhpSTZPeG9nUkk0enRxM0pPYWsxejU4N0Y1czJic1h6NWNnREYzOTNQUC8rODJabmwxZXFLVTZ1Q2dnSU1HRERBS3AvUHZZYUpxdzM5ZFU5aGUydVhDZC90OXUzYmNITnpNNVlqbFBlTExvVEEvUG56MGJOblQrTkpqcSt2TDU1OTlsbTg5OTU3V0xGaWhmR0xZczJhTlJnOWVqUmlZMlBSc21WTG5EcDFDbUZoWWZEeThvSktwVUxQbmozeDhjY2ZHNWR4VUt2VjJMcDFLNERpOHJMbXpadERxOVhDeWNuSkdGUEovNGpObWpVenV3UkVaVnk3ZGcxZVhsNFczWGZsNStlSFFZTUdZZHk0Y2NqTHk4T3JyNzRLQUhCeGNURmVBVFBvMGFNSDNOM2RFUnNiQzI5dmIvVG8wUU8rdnI0QVlMTGtSRkJRa1BGblM2NDB4c1RFNE5DaFE4WXJpZWJ1ZTZ1dXYvN29Rd2p4SS83K1l5d1NFeE8vQmZBdEFHZzBta0JKa2w0UVFneVNKT21CdS9zNGR1ellFYXNIUnVUQWpoNDlXZ0NnRFdDZmk0UFdQSEVwNzhUUzNoY2hXN1pzbVROcDBxUWJreWRQdm1iUm0wVkVGZnJoaHgrUWxKU0VtSmdZYk5pd0FhTkdqVUtiTm0zS0hQVzE5L25Md29VTGpZTUJUejMxRkJJU0V2REFBdzlnMGFKRm1EZHZIdkx6ODdGOCtYSzBhTkVDblR0M3hxVkxsN0J0MnphVDlWMFBIejZNdExRMExGMjZGTC8vL2p2V3JWdG44cDFiMlhOU2ErclhyeCtpb3FLd2UvZHU5T3ZYRDJ2WHJvVldxelY3QzRnbGJQSDUzQ3VZdU5xUUVHS29ZUVpiYTViQUhENThHTEd4c2JoKy9Ub3VYYnFFbDE1NkNkbloyU2JsQ0dYNTRvc3ZjUGJzV2Z6NzMvODIyVDUxNmxTTUhqMGFpeGN2eHB0dnZnbWdlRXIxenAwN0l5d3NETU9HRGNNMzMzeURzTEF3cUZRcXlMS012THc4QU9aSGdZRGlOVk1OUzBWY3YzN2RaR0tSckt5c2N1UFY2L1g0NFljZk1HREFnUDluNzA0RG9xemVOb0JmWndZR0VFWEZMWFBKekNWRWtSbXdKQzJWTjNNWEpYUGZBVE9Yek1vMDB6UzBOTk0wellVdEZjMU1jdDl6ejh4TVlRQkJ5OVFnTVhNREFSRlpaczc3Z1pnL0l5Q295RFBJOWZzaWM1N3RmaWFZbm52T2ZjNHhmVnRYa0Y5Ly9kVTAwMTV4K1ByNklpSWlBbWZPbk1GZmYvMVY1R3lhMWFwVksvYTVpMlB1M0xuNDg4OC9zV0xGQ3ZUczJST0RCdy9Hb0VHRDhpM2I4N0NrbE5pMWF4Y0F3R0F3ckN0c1A3MWVmd3JBS1FBVDNkemNXaGlOeGtFQXVnc2hpdjltRXBVVGorUEx3ZEo4c0N3TFgwSVNVZUdpbzZQeDZhZWZtbjBwOWVLTEw5NTNqR3RwUGI5a1oyZmoyTEZqbURScGt0bitBd2NPeEpFalIzRDM3bDFNbmp3WjA2Wk53M3Z2dllmUTBGQXNYTGdRM2JwMU0zMlJkL255WlV5ZlBoMGZmdmdocksydDhmNzc3MlBJa0NGbzFLZ1IyclJwQStEUm4wbHpGZmY1RWdEKy92dHYvUGpqai9EMTljWHMyYk14YnR3NG5EMTdGanQzN2tSQVFFQyszdWVxVmFzaU1EQ3cwUFBscmI0czZmOCs1UVVUMThlcnhNdUVnWnlld3laTm1zREJ3UUY5K3ZSQldGZ1krdmJ0YTVxR3UyL2Z2dmtXb2pjWURQanl5eSt4YTljdUJBY0g1K3ZwczdXMXhSZGZmSUdSSTBmaTl1M2JtRHg1TXA1KyttbjQrL3ZqcTYrK3dvSUZDMkJyYTRzLy92Z0R6WnMzeDZ4WnMzRHIxaTBzV0xBQTA2Wk5RMHBLU3I1Wk5hT2lvdkRjYzhXZUQ4ak03Ny8vanNEQVFQVHExYXZRZlM1ZXZJamx5NWZqazA4K0tmWjV0MnpaZ2x1M2JtSDA2TkY0NjYyM3NHYk5tb2VLNzFFMGJ0d1lDeFlzUUZSVUZBSUNBdEM5ZS9jU1MxenpsZ2xIUjBjZktzNHg0ZUhocHdGTUFUQ2xaY3VXVFZRcTFhQVNDWWFvakNxdEx3ZEw2OEZTeVM4aGllalJmZmpoaC9kZEQ3cTBldVFLZW43NThjY2Y4Y29ycjVnbWJ0Tm9ORWhLU2tMVnFsWFJvVU1IbkRwMUNnNE9EbmpoaFJmdyt1dXY0K1RKazBoS1NqSjlEa1pGUldIeTVNbm8xNitmYVUzN2V2WHFZZWJNbWZqZ2d3OHdjZUpFOU9uVDU1R2ZTWE1WNS9ueTMzLy9SVlpXRm54OWZURng0a1FBT2Iya2RlclV3ZXJWcS9INjY2OFh1SVozVWxJU1JvMGE5U2h2TVJXQmlldGo4ampMaEcxc2JHQmpZNU92M1dBdzRPN2R1N0MxdFVWOGZEeFVLcFZwK1liRml4Zmo4T0hEQ0E0T0xqU1pmTzY1NTdCczJUSk1uRGdSSzFhc1FFcEtDc0xEdzlHdVhUdHMzYm9WU1VsSk9IYnNHTWFNR1FNN096c3NXYkxFTkozNTVNbVRUZC9jWjJWbFFhUFJZTStlUFdqWHJoMkEvQ1Z2UmMyRUZ4VVZoUTRkT2hTNmZldldyZmp5eXk4eGF0UW8wN2R4UmZudXUrK3dZY01HQkFRRW9HYk5tbkJ4Y1VIRGhnM05wcGEvVjJKaUlnRHpNUXQ1OTFXcFZJVWVXNVNXTFZ1YVN2WktTaUZsd3NVV0ZSVjFEc0NNRWcyS3FJd3ByUzhIN2UzdFN6ejJnaDRzbGZ3U2tvZ2VYVkhMMStYOU1pbTNaTGUwbmw5Njl1eUp2UE1YZUh0N3c5dmIyOVNiYVdWbGhibHo1d0tBS2FucjNyMDdBR0RIamgyWU8zZHVnV3V1dG0vZkhwOTk5aGxtenB5Slo1OTlGdHUyYlh2Z1o5S0NrdE9pbmkrQm5QZE9wOU5oOHVUSitPdXZ2L0R1dSs4aU1qSVNRNGNPeFp3NWM3QjgrWEowN2RvVkw3LzhNbHEzYm8zdnZ2dk9OSXlpb0xrY2NpVWxKV0hZc0dIdzlQUkVqeDQ5VE85UHJwTDY3L01rWStMNm1EeXVNdUY3ZGUzYUZVRE9COGY1OCtlaDErdng4Y2NmWTkyNmRUaHo1b3pwZzhESHh3Y2pSNDVFNWNxVjczcytaMmRuYk5pd0FSVXJWc1F2di95Q0R6LzgwUFRoNCtqb2lPZWVldzdObXplSFZxczEzVmZyMXEyeFljTUdWSzFhRmNPSEQ4Yy8vL3lEZnYzNklUczcyL1F0WUtWS2xjd2U5SXI2bGo0cUt1cSs1WGkxYXRYQ29rV0xDcDJSZU5Tb1ViQzJ0alpyYTlDZ0FZS0RnMDI5SExrVEFyejg4c3Y1eXR4eXYyRWJQbnc0a3BLU3pENDhDcHRjU3VreENNVXRFeWFpK3l1Tkx3ZS8rZVliREJxVVU5endPQjhzYjkrK2pSa3paaWoySlNRUlBUNUNpSHpKV2E5ZXZTQ0VLTFhubDl5ZTFseVRKazNLVnpaY21BNGRPc0RGeGNVMFZPSmU3ZHExdzg2ZE8xR2hRZ1drcGFVOThETnBRWXA2dmdSeW5nOERBd054OU9oUmhJYUdvbXZYcnBnMWE1YnB5OGFaTTJmaW4zLyt3Ylp0Mi9EVFR6OWg1Y3FWK1o0NWk5S3paODh5ODN4SkpVU24wOG1IbVptdE5HaTEybk02blU3Kzl0dHZzcnd5R28xS2gxQ3UvUEhISC9LL3Y0a3JLSUYxNDRqS0V5bGxEU25sNi9mK1hRVUZCVWtwcFZ5elpvMzgvZmZmNVhmZmZTZi8vUE5QK2Rsbm44bkJnd2ZMNWN1WFN5bWxURTVPbHJkdTNTclczMnBTVXBMTXlzcVNQWHIwa0czYnRwVmZmUEdGbEZMS1YxOTl0ZEJqT25Ub2NOL3p1YnU3RjdyOXlKRWpNajA5UFY5N2VIaDR2cy9wZi8vOVYyWmtaTWdCQXdiSWR1M2F5V1hMbHNuRml4ZWI3dTNlT0pLU2ttVHYzcjN6TnZXUlV1YXZvU01pazl6bjE0ZGhNQmdlNmpncVAwbzZQN0trZkt0TVA5em12b2tSRVJFV2RSLy9sUWxIVmF0V0RYdjM3aTBMYTVQUkV5QXdNQkFCQVFHUVVvYm85WHBmcGVNaEtrdWtsTlVBdkFSZ205S3hXQm9wNVlQOGY2d25nRitFRURjZlkwaEVaVnJ1ODJ2dTBuNUVKU20zWEx5azhpTkx5cmZ1WHpSUEQwVks2UVhnc1pjSkUrV1NMQk1tZWxTWkFMaUVTd0VlOFA5ajE1SHpYaElSS1NZMU5SVkdvMUhwTUtpRWNZenI0L0ZZWmhNbUtzekR6Q1pNUkdZeUFDUUE4QUJRQTBEK1FhNTBQeG5JU1ZvVC92dVppTXFJMU5SVStQajQ1SnQwN2w1U1NtellzQUY5Ky9aOXFJNFp2VjRQZzhGUTVLU2wyZG5acHJIL0dSa1pPSGp3NEFNL1U3ZHYzeDdidDIvSDAwOC9YZWcrcFhVL1ZIS1l1SmF3eHptYk1GRmhIblUyWVNKQ0ZuSVNyeFFBMW1CRjBvTXlJdWM5elBqdlh5SXFJd3dHQXk1Y3VGRGtmbWZPbk1IdTNidlJyMTgvdUx1N0Z6aXAwdDkvLzQxVHAwNFZlSHh5Y2pMbXpKbUR6WnMzNTFzRE5WZG1aaVlHRGh5SWQ5OTlGeSs5OUJLU2twSXdjK2JNeDlJWlZCcjNReVdMaVdzSms2VTBtekJSTHBZSkV6MDZJWVJFVHRMRjNrSWlLcGZhdG0yYnIyMzI3Tm1tOVZVUEhEaUFuajE3QWdDc3JhMnhhZE9tZlB0N2VIaVlmblp6YzBQdDJyWE50bHRiVytlYjFkZk56UTJmZlBJSmdKeDFZUDM5L2ZIMjIyOWp6cHc1cUZtelpvR3p2TjhyT3pzYlNVbEpoYTZ2V3RBc3c2VnhQMVN5bUxpV1BKWUpVNmxpbVRBUkVSRTlxcDkvL3JuUWJRYURBZnYzN3kreW5QaGVXN2R1aFZxdGh0Rm9SSFoyTnU3ZXZZdjA5SFRjdm4wYnljbkpTRXhNTkMyM2xhdFpzMlpZc1dJRjZ0ZXZqOWpZMkh4TDdoUVcrNUlsUzdCeDQwYXo5cmk0T0l3Y09STGJ0bTFEeFlvVkZia2ZLamxNWEVzUXk0UkpDU3dUSmlJaW9zZHAxNjVkdUgzN3Rta2QxYXlzTEhoN2UrZmJMeXNyLzBnQmQzZDMyTnJhUXFQUndNYkdCdGV1WFVPelpzM2c0T0FBUjBkSE9EczdvM2J0MmtoTVRFU25UcDN5SFMrbFJLdFdyY3phakVZak5tN2NpQVlOR2dBQXRtM2JadW85emF0Qmd3Wm8wYUlGUWtORE1XYk1tRks5SHlwNVRGeExFTXVFcWJTeFRKaUlpSWlLNjlTcFV4Zy9mbnlCMi9LV3hlWjE1TWdSckZ5NTBxeXRmdjM2cHRKYVQwOVBIRHg0RUFEZzUrZVg3M2dwcFZsdmJxdFdyYkJxMVNxbzFXcXovUndkSFhIeTVFbXp0bm56NWtHbFV1SDk5OTgzYTIvVHBnMDBHZzBBNE45Ly84WHg0OGN4YmRxMEF1UDM5ZlhGVzIrOWhmNzkrOFBSMFJHWm1abWxjajlVOHBpNGxpeVdDVk9wWXBrd0VSRVJGWmU3dXp1T0h6OXUxbVl3R0JBVEU0T1dMVnNXZU16bXpadmg0ZUdCM2J0M205b0tHZzhLQUVGQlFXYXZDK3JJcVZ5NU1sSlRVNHNzQVpaUzR1alJvNWc4ZVRJT0h6NE1EdzhQMDNqWHpNeE1VK0s2ZnYxNnZQTEtLM0IwZEN6d1BDMWF0SUN6c3pOQ1EwUHh6anZ2WU9mT25ZcmNEejA2SnE0bGhHWENwQVNXQ1JNUkVkR2pTRTFOaGErdkwxYXNXQUVuSjZkOE0rUzJhdFVLblRwMXd1N2R1M0gyN0ZsTW1UTEZ0TzNLbFNzd0dBeG8wNllOcWxldmJtb1BDUW1CUnFPQlNwVXpRYnVucDZkcFcxcGFHbnIyN0dsYThxWmJ0MjU0NzczMzhzWDE4ODgvSXlNakE2MWJ0MFpJU0FpKytlWWJMRm15QkJVcVZJRFJhSVN0clMxU1VsS3djZVBHZkFubXZZWU9IWXJKa3lkaitQRGhpdDBQUFRvbXJpV0VaY0pVMmxnbVRFUkVSQ1VsTEN3TUowNmNRUC8rL1RGZ3dBQTRPRGdBQU9yV3JXdmF4OG5KQ1Z1M2JnVUE3Tm16QnhFUkVkaS9mei9jM056ZzYrdUxwazJiQWdCdTNyeHBOaGxTYnVrdEFNeVpNd2RPVGs3bzFhdFhvYkZrWm1aaTBhSkZHRFpzR0t5c3JQRG1tMjlDbzlFZ09EZ1lJMGFNQUFEWTJkbGg4ZUxGMEdxMWVQNzU1Kzk3YjIzYXRFSHQycld4YnQwNnM3R3VwWFUvVkRLNFRsM0pZWmt3bFNxV0NSTVJFVkZKbVR0M0xnSURBM0h1M0RuMDdOa1R3Y0hCU0U5UEwzRGZuMzc2Q2V2V3JjTTc3N3dEQUpneVpRcjgvZjBSSGg0T0FJaVBqOGV6eno1cmRvelJhTVF2di95Q05tM2E0TkNoL3oyMmhJYUdtdTBucGNTc1diTmdaMmVIL3YzN205cEhqQmlCZDk5OUY2bXBxYkMxdFlWYXJVYTdkdTB3ZHV6WVl0MmZ2NzgvQmc0Y1dPcjNReVdIUGE0bGdHWENwSVE4WmNLN3dESmhJaUlpZWtTTkd6ZkdnZ1VMRUJVVmhZQ0FBSFR2M2gxMmRuYW03Wm1abVFnT0RzYVJJMGZ3OWRkZm04cUtxMVdyaG5uejVtSENoQWx3Y1hHQm82TWpXclJvQVNsekhrKzJiTm1DME5CUVBQWFVVMWk4ZURFV0xWcUV5TWhJMUs5ZkgxdTJiTUhRb1VNQkFPbnA2ZkQzOTBkMGREUkNRa0tnVnFzaHBVUlNVaEljSEJ4Z01CaXdkZXRXMUtsVEJ3Q2cwK2xNc2FXbHBjSFcxaFpYcmx3QkFOTVkyRnhPVGs3NTd2ZHgzdytWTFBhNGxnQXBwUmNBbGdsVHFaRlNZdWZPblFBQWc4SHdyY0xoRUJFUjBST2taY3VXV0xac0daNTY2aW16OXQ5Ly94M1hyMTlIU0VnSWF0U29ZYmF0VHAwNldMTm1EWnljbkxCOSszWjA2dFFKOGZIeEFJQWRPM2JnbzQ4K2d0Rm94TW1USnpGanhneE1uandaQ3hZc01DV1VWNjllUmI5Ky9SQWZINCtRa0JDemEzdDVlZUhGRjEvRVN5KzloTzNidDV0NlJ2UDY3TFBQOE1JTEw4REx5d3V0V3JWQ3RXclZpcnpQeDNrL1JHWjBPcDNVNlhTSzl6UnB0ZHB6T3AxTy92YmJiNUtvTlB6eHh4L3l2OS8vS3dENGJRa1JFVkVaa2Z2OGFpbVNrcEtrdTd0N2tmdDk4ODAzQmJZdlhyelk3SFZhV3BwY3NXS0ZsRkpLZzhFZ0R4NDhhTm9XRnhjblAvcm9JMmt3R0dSTVRJeWNNV09HdkhqeG9tbjd2bjM3WkdabVpyNXJaR1JreUpTVUZKbWNuQ3lOUm1PQmNhU2xwY25yMTYvTHhNVEVJdStsdE81SENTV2RIMWxLdmdXVThRZmUzRGN4SWlKQ3NmdjRyMHc0cWxxMWF0aTdkeTk3WEtsVUJBWUdJaUFnQUZMS2IvUjZ2WS9TOFJBUkVWSHg1RDYvNW82ZkpDcEpibTV1QUVvdVA3S0VmQ3NYUzRVZmtXU1pNSlV5eVRKaElpSWlJaXBubUxnK09zNG1US1hxenovL1JFSkNBc0RaaEltSWlJaW9uT0Nzd28rQXN3bVRFamliTUJFUkVSR1ZOK3h4ZlFRc0U2YlN4akpoSWlJaUlpcVBtTGcrR3BZSlU2bGltVEFSRVJFUmxVY3NGWDVJTEJNbUpiQk1tSWlJaUlqS0kvYTRQaVNXQ1ZOcHkxc21MSVJnbVRBUkVSRVJsUnRNWEI4ZXk0U3BWT1V0RTQ2SWlHQ1pNQkVSRVJHVkd5d1ZmZ2dzRXlZbHNFeVlpSWlJaU1vcjlyZytCSllKVTJsam1UQVJFUkVSbFdkTVhCOE95NFNwVkxGTW1JaUlpSWpLTTVZS1B5Q1dDWk1TV0NaTVJFUkVST1VaRTljSEpLWDBFa0t3VEpoS0RjdUVpWWlJbmp4dWJtNUtoMEJVcGpCeGZYQkRBR0RyMXEzWXVuV3IwckZRK2NJeVlTSWlvakpPU3ZtYkVPSUZwZU9nSjFxTTBnRThEa3hjSDF5UzBnRlErU09sbEFCV2dtWENSRVJFWlpwZXIzOVI2UmpLRXAxT0p3RWdJaUtDcFk3bEhCUFhCOFFQbTlMRkR5c2lJaUlpSXVLc3drUkVSRVJFUkdUUm1MZ1NFUkVSRVJHUlJXUGlTa1JFUkVSRVJCYU5pU3NSRVJFUkVSRlpOQ2F1UkVSRVJFUkVaTkdZdUJJUkVSRVJFWkZGWStKS1JFUkVSRVJFRm8ySkt4RVJFUkVSRVZrMEpxNUVSRVJFUkVSazBaaTRFaEVSRVJFUmtVVmo0a3BFUkVSRVJFUVdqWWtyRVJFUkVSRVJXVFFtcmtSRVJFUkVSR1RSbUxnU0VSRVJFUkdSUldQaVNrUkVSRVJFUkJhTmlTc1JFUkVSRVJGWk5DYXVSRVJFUkVSRVpOR1l1QklSRVJFUkVaRkZZK0pLUkVSRVJFUkVGbzJKS3hFUkVSRVJFVmswSnE1RVJFUkVSRVJrMFppNEVoRVJFUkVSa1VWajRrcEVSRVJFUkVRV3pVcnBBSWp5MG1xMS93ZWdTd0h0OC9POFBLN1g2emVXWGxSRVJFUkVSS1FrSnE1a2FiS0ZFTy9kMjVpM3pXQXdlSmR1U0VSRVJFUkVwQ1NXQ3BORjBldjF4NlNVaWZmWkpTVTdPM3RucVFWRVJFUkVSRVNLWStKS2xpWWJ3UGYzMmI0L05qWTJzN1NDSVNJaUlpSWk1VEZ4SlV1MHFiQU5Vc3F3MGd5RWlJaUlpSWlVeDhTVkxFNXFhdXBSQUNuM3Rrc3AwNUtTa3JZb0VCSVJFUkVSRVNtSWlTdFpuUFBuejJkSUtYKzR0MTBJY1RBdUx1NnVFakVSRVJFUkVaRnltTGlTUlpKUzVsdnV4bWcwY2drY0lpSWlJcUp5aUlrcldhUnIxNjRkQnBDV3B5azlLeXVMaVNzUkVSRVJVVG5FeEpVczBqLy8vSE1IUU43eHJFZGlZMk52S3hVUEVSRVJFUkVwaDRrcldTeWowWmgzbkNzblpTSWlJaUlpS3FlWXVKTEZTazlQUHdEZ3JwUXlNeXNyYTRQUzhSQVJFUkVSa1RLWXVKTEYrdU9QUDFLbGxEdUVFRCtmUG4wNlNlbDRpSWlJaUloSUdWWktCMEIwUDFMS0RRQ2VVam9PSWlJaUlpSlNEaFBYaDZEVDZRNEE4RlE2anZKRXA5TXRWanFHSjUyVThqZTlYditpMG5FUUVSRVJFZDJMcGNJUGgwa3JQWEdFRUM4b0hRTVJFUkVSVVVIWTQvb0l3c1BEbFE2QnFFUzR1YmtwSFFJUkVSRVJVYUdZdUJLUlJXclpzdVZyS3BXS3BjdEVSRVRsbUpRU0FPRHM3S3lKalkzTlZEZ2NVaEFUVnlLeVNDcVZhcnNRUXFOMEhFUkVSS1E4alVZekdNQTNTc2RCeW1IaVNrUVdLVGRwbFZMT1Vqb1dJaUlpVW9ZUVlqb0FTQ2x2S2gwTEtZdUpLeEZaTkwxZS83SFNNUkFSRVpFeWREcmRkQUJRcVZRR3BXTWhaWEZXWVNJaUlpSWlJckpvVEZ5SmlJaUlpSWpJb2pGeEpTSWlJaUlpSW92R3hKV0lpSWlJaUlnc0doTlhJaUlpSWlJaXNtaE1YSW1JaUlpSWlNaWlNWEVsSWlJaUlpSWlpOGJFbFlpSWlJaUlpQ3dhRTFjaUlpSWlJaUt5YUV4Y2lZaUlpSWlJeUtJeGNTVWlJaUlpSWlLTHhzU1ZpSWlJaUlpSUxKcVYwZ0VRRVJFUkVSRUJnSXVMUzEyMVd0MHY5N1dVRWtJSVNDbDdhN1hhcGdCZ05Cb1RvNktpVmlvWEpTbUJpU3NSRVJFUkVWbUV4TVRFbXpWcjFwd0Z3QzV2dXhCaVpPN1BhclU2QUFBVDEzS0dwY0pFUkVSRVJHUVJFaElTMHFXVXUrNjNqOEZnMkZSYThaRGxZT0pLUkVSRVJFU1daR05oRzZTVXQ2S2lvZzZVWmpCa0daaTRFaEVSRVJHUlJkQnF0ZjhId0FPQW9aQmRMbXUxMmw2bEdCSlpDQ2F1UkVSRVJFUmtLYktGRU9NQnFBdmFLSVJ3TmhxTnhsS09pU3dBRTFjaUlpSWlJcklJZXIzK21KUXlVVXBaMkM0cDJkblpPMHN6SnJJTVRGeUppSWlJaU1oU1pBUDRYZ2hSMlBiOXNiR3htYVVZRDFrSUpxNUVSRVJFUkdSSkNwMDFXRW9aVnBxQmtPVmc0a3BFUkVSRVJCWWpOVFgxS0lDVWU5dU5SbU5hVWxMU0ZnVkNJZ3ZBeEpXSWlJaUlpQ3pHK2ZQbk02U1VQK1J0azFKQ3BWSWRqSXVMdTZ0VVhLUXNKcTVFUkVSRVJHUlJwSlFiLy9zWEFDQ0VnTkZvTEhSOVYzcnlNWEVsSWlJaUlpS0xjdTNhdGNNQTBvUVFrRkpDU3BtZWxaWEZ4TFVjWStKS1JFUkVSRVFXNVo5Ly9ya0RZSXVVRWtJSUNDR094TWJHM2xZNkxsSU9FMWNpSWlJaUlySTAxZ0N1NUZrVzU0cXpzN05Hd1hoSVlWWktCMEJFUkVSRVJBUUFEUm8wc0hWMGRCd0FZSnFVc21GdXFiQVFZb1JHbzNsTnE5WE9WcWxVb2VIaDRYZVVqcFZLRnhOWElpSWlJaUpTbExPemMwVWJHNXZoQUtZQ3FBMEE5ZXZYaDUyZEhUSXpNeUdFd0Y5Ly9WVUh3SElwNVN5dFZqdFhTaGtTR1JsNVM4bTRxZlN3VkpnZXljU0pFd3RzbnpScFVyR09UMDFOUmQrK2ZZdmNiOTY4ZVRBWURHWnRmL3p4QjdwMzc0NHJWNjZZdFJ1TlJnUUdCdUxhdFd2NXptTTBHdUh0N1YyczJJaUlpSWpvOFhKMmRuYlVhclZUTkJwTlBJQWxBR28zYXRRSS92NysyTFJwRTBhT0hJazMzbmdEWVdGaCtQenp6K0hrNUFRQTFZVVE4MVVxVmJ5cnErc01GeGVYbXNyZUJaV0djdDNqNnV6c3JJbU5qYzFVT282eTdOZGZmeTJ3UFR3OHZGakhHd3dHWExodzRiNzdyRisvSG1GaFlZaU5qVFcxZGVuU0JXRmhZVWhPVHNhVUtWTk03ZVBIajRlN3V6dnExNitQWWNPR1lkcTBhV2pUcG8xcHU1UVM4Zkh4eFlxTmlJaUlpQjRQWjJmbnB6UWF6VmdBN3dnaEtnSkE4K2JOTVdMRUNMUnIxdzY1WTF0YnQyNE5nOEVBSVFSZWZmVlYvTi8vL1I5Ky9mVlhoSVNFUUsvWE82aFVxcGtxbFdxeVRxZGJtcG1adVRnbUp1YVNrdmRGajArNVRseXRyYTAvMUdxMTNRQnNsRkp1aW95TS9GUHBtTW9LbzlGb1dsZkxZREJBclZZLzB2bmF0bTJicjgzZjN4OW56NTdGdm4zNzhNTVBQeUEwTkJUVHBrMkRFQUp2di8wMm5KeWNFQllXaGtXTEZ1SGxsMTlHcTFhdFRNZDI3dHdaOWVyVmc3MjlQUVlPSElqcjE2K2JuYnRqeDQ2bW4vZnQyL2RJc1JNUkVSRlI4V2kxMm1la2xPOElJZDRTUXRnQWdMdTdPM3g5ZmMyZTVYSlZxbFRKN0xVUUFoNGVIdkR3OEVCVVZCU0Nnb0p3L1BoeE93RHZhelNhQ1ZxdE5rUksrU1dmNjU4ODVUcHhWYWxVQWtBckFLMkVFSE4wT2wyMGxIS1QwV2pjR0JVVkZWdlU4ZVZabno1OWtKbVppY3pNVEhoNWVTRWpJd01WS2xRd2JVOU5UWVdYbDVmcDU0TUhEOTczZkQvLy9IT0I3WGZ2M3NYYXRXc3hkdXhZSkNjblkvanc0UUNBakl3TTNMcDFDeU5HakVCV1ZoWXVYcnhvK3JENzg4OC9jZTdjT1hUcjFnMEFzRzdkT3RQNURBWURYbmpoQlNhclJFUkVSS1hJeGNXbHFWcXRuaVNFR0M2RVVBc2gwS1pORy9qNSthRjU4K1lQZGM2V0xWdmk2NisveHJsejV4QVlHSWdqUjQ1WUc0M0cwUUJHNlhTNjc3S3lzajQvZmZyMDZaSzlFMUpLdVU1Yzd5RUF0QlJDdEZTcjFaL29kTHJmQVd3MEdBd2JvNktpOUVvSFoyazJiZG9FQVBEdzhNQ09IVHZRc1dOSGJOMjYxYlRkMDlQVDlOclQwL09ocjlPMWExY0F3TFZyMTdCNzkrNUM5K3ZTcFl2cDU4ek1UTXlmUHgvLy92c3ZmSHg4SHZyYVJFUkVSUFJvWEYxZFhZVVFVNFFRZlFFSUt5c3J0Ry9mSG41K2ZtalVxRkdKWEtOSmt5YVlQMzgrL3Y3N2J3UUZCZUhISDM5VVpXZG5EN0sydGg2bzFXcTNHUXlHT2RIUjBTZEs1R0trbUNjaWNkWHBkQ2NmOHRDbjc3UHRlUUFmcWRYcWozUTZYUXFBM1VLSWhlSGg0ZnlsZjBpblRwM0MrUEhqQzl6bTRlRlJZUHZ4NDhjQkFFbEpTUmcxYWxTeHJ1UHM3SXdWSzFaZzBxUko2TjI3Tnh3ZEhSOHVZQ0lpSWlKNktLNnVybTFVS3RXSEFMb0JnRWFqUWVmT25lSGo0NE82ZGVzK2xtdldyMThmczJiTndyaHg0eEFTRW9LZE8zZUt1M2Z2ZWxsWldYbnBkTHFEQm9OaGRsUlUxS0hIY25GNjdNcDA0aXFsVEJCQzFBWGcvcGd2NVFDZ241U3luMDZuSzNnMm9uTEdhRFRpd29VTHlNN094dWpSbzR0MWpMdTd1eWtSeldVd0dCQVRFNE9XTFZ1V2FIeE5temJGeG8wYmtaeWNiRGFlTmRlOWJTd2RKaUlpSW5wa3d0WFY5VlVoeERRaHhDc0FVS0ZDQlhUdjNoMGpSNDVFalJvMVNpV0lXclZxWWVyVXFYanJyYmV3YXRVcWJObXlCYmR2My9aVXE5V2VXcTMycE5GbzlJK0tpdG9KUUpaS1FGUWl5blRpbXBtWjJWS2owVFI4Mk9PRkVLTUErQlZqMTRzQU5tWm5aMitNam80K29kUHB5dlV2ZVhwNk9qcDM3b3hxMWFwQkNJR3BVNmZDeDhmSGJGbWI0aTV6azVxYUNsOWZYNnhZc1FKT1RrNW00MlR6cWxxMUtnSURBd3M5VDk1UzRWekJ3Y0hvMjdldktTbTlldlVxK3ZUcGcrWExsK09GRjE0b01qWWlJaUlpS2hhMXE2dHJENVZLTlIyQURnQWNIQnpRdTNkdkRCczJESlVyVjFZa3FLcFZxMkxpeEludzgvUER0OTkraTdDd01DUWxKYlZTcTlYYnRWcnRHYVBSK0VsVVZOUW1BTm1LQkVnUHBFd25yckd4c1lrQUVoLzJlSjFPMS8wK204OEtJVFlhRElhTmtaR1JrUTk3alNlUm5aMGRObTNhaEdyVnFzSER3d1AxNjljSEFHellzTUcwajZlbnArbDFjY2E0aG9XRjRjU0pFK2pmdno4R0RCZ0FCd2NIcysxSlNVa1lPWEprc1dPOGV2VXExcXhaZzJIRGhwbmFQdi84Yzd6eHhodDQ0WVVYOE50dnY4SGEyaHBhcmJiWTV5UWlJaUtpLzNGMmR0WllXMXYzK1M5aGZSNEFIQjBkMGJkdlh3d2FOS2pRRG9uU1ZyRmlSYno1NXBzWU5td1lObXpZZ1BYcjErUHExYXZOMUdyMTkxcXQ5aThoeEt6RXhNVHY0dUxpN2lvZEt4V3VUQ2V1SlV3Q2lKWlNiZ0x3ZzE2dlA2TjBRSmFzV3JWcUpYcSt1WFBuNHM4Ly84U0tGU3ZRczJkUERCNDhHSU1HRFlLZG5SMEFZUFhxMVJnM2JseUJKYjN0MnJYTDF4dDc2TkFoZUhoNG1ENHd0MnpaZ3BTVUZJd2RPeFlBWUdOamcrblRwMlA5K3ZVVzg2RktSRVJFVkJiVXJWdlhybnIxNm9OVkt0VkhBSjRCZ05xMWEyUEFnQUY0NDQwM29ORm9GSTZ3WUxhMnRoZzZkQ2dHREJpQXJWdTNZdTNhdGJoMDZkS3pBTDV4ZEhUOHpOSFI4ZFBLelJXK0FBQWdBRWxFUVZTTWpJeFZzYkd4dDVXT2xmSXIxNG1yMFdpVVFvamZBR3ppT3E3S2E5eTRNUllzV0lDb3FDZ0VCQVNZeGtNQWdKUVNkKzdjd1lBQkEvSWRkK2ZPSGN5Y09STUEwSzlmUC9UcTFRdDc5KzVGbno1OUFPU01YdzBORGNYeTVjdVJuSnlNbEpRVVNDbGhhMnVMaFFzWDRxT1BQaXExZXlRaUlpSXFxeG8xYXVUZzRPRGdJNldjTElTb0JRRFBQUE1NaGd3WmdwNDllMEt0VmlzZFlyRllXMXVqVDU4KzhQYjJ4cDQ5ZTdCNjlXcWNQMy8rS1FCTE5Cck5KMXF0OW92TXpNekEvNm83eVVJSXBRTlFrck96c3lZMk5qYnpRWS9MSGVNYUhoNWU4a0dWRVltSk9YL0hYbDVlT0hyMEtEcDI3R2pXYzVtV2xnWjdlM3NBOTEvSDlkYXRXK2pZc1NOT25peDhZdWdiTjI0Z01EQVExYXRYTDNCbTRYYnQydUhJa1NPbTE1Y3ZYNGEzdHpmMjc5K1BTcFVxb1VPSERraFBUMGZseXBYaDZPaUlxbFdyb21yVnFxaGN1VEkyYnR5SXBVdVh3dDM5Y2MvdlpkbmMzTndBQUJFUkVSYnptWkQ3ZDJaSk1SRVJFWlZIVFpvMHFXNXZiejlhQ1BFK2dNcEF6a1NZdzRZTncydXZ2UVloeXZiL3FxV1VPSExrQ0ZhdVhJbVltSmpjdHR0Q2lLL1MwOU9YbmoxNzlvckNJU3JHa3A3SHluV1A2OE1rclpSaitQRGhTRXBLZ3BlWGw2a3Q3enF1ZVQzS09xNEdnd0ZmZmZVVm5KMmRDNTNzNmNVWFh6UjdiV2RuaDQ4Ly9oaVZLbFVDQUd6ZnZoMzI5dllGZnFnMmF0UUkxYXRYZitqNGlJaUlpSjVVV3EzMmFRQnZDeUhHQTZnQUFDMWJ0c1RJa1NQUnBrMmJNcCt3NWhKQ29IMzc5bWpYcmgxT25UcUY0T0JnbkRwMXFpS0FqK3pzN043VDZYUUJScU54VVdSa1pKelNzWlpuVDhadld5bGpqeXM5YWRqalNrUkVSTGxhdEdqUjBOcmErbDBBb3dCWUF6a2RCYjYrdnREcGRNb0dWMHBpWW1JUUZCU0VZOGVPUVVvSkFObFN5dFhaMmRuelQ1OCsvYnZTOFpVV1Mzb2VLOWM5cmtSRVJFUkVsRU9yMVRZRDhBR0FJUUJVS3BVS0w3LzhNdno4L09EazVLUndkS1dyZWZQbStPcXJyM0Rod2dVRUJRWGg0TUdEVmdhRHdjZkt5bXFFVHFjTE14Z01uMGRGUmVtVmpyTThZZUpLUkVSRVJGU09hYlZhZHdBZkNpRzhBY0RLeWdxdnZ2b3EvUHo4MEtCQkEyV0RVOWh6enoySHVYUG40dkxseXdnS0NzTGV2WHRWbVptWi9kUnFkVCt0VnJ0TFN2bFpaR1RrTWFYakxBK1l1QklSRVJHVk0xSktBVUFEd0FZNXBhQXFaU05TbEJGQUZvQU1BSmxDQ0tsd1BLVkdxOVcyQS9DUkVLSWprTE5jWU5ldVhlSGo0NFBhdFdzckhKMWxxVk9uRG1iT25JbHg0OFloSkNRRTI3ZHZSM3A2ZWxjaFJGZXRWbnRVU2prck1qSXkvN3FOVkdLWXVCSVJFUkdWUDlZQWFnQ28rOSsvbHJud1p1bklCSEFkUUFLQWEvKzlmcEtwdEZwdEp3RFRoUkFlQUdCdmJ3OHZMeStNR0RFQ2pvNk9Db2RuMmFwWHI0N0preWRqOU9qUkNBME54YVpObTVDU2t2S3lFT0pIblU2bk54cU4vcEdSa2R1UTg0VUlsU0FtcmtSRVJFVGxqdzF5a3RialNnZGlRVHdBSk9QSlRWeXR0RnF0bHhEaVl3QXVBRkM1Y21YMDZkTUhRNFlNTWEzR1FNVlR1WEpsakI4L0hqNCtQbGkzYmgwMmJOaUFtemR2YWxVcTFXYWRUdmVIMFdqMFY2dlZZZUhoNFZsS3gvcWtZT0pLUkVSRVZQNW9rTlBUU3YvelJQWThOMnJVeUtaU3BVcjlrTlBEMmdqSTZUWHMzNzgvQmd3WUFGdGJXNFVqTE5zcVZLZ0FYMTlmREIwNkZELzg4QVBXclZ1SEsxZXVORldwVk45S0tlZTR1cnArZXVQR2pUVUpDUW5wU3NkYTFqRnhKU0lpSWlwL1ZDaURTWnJCWUlCYXJYNmdZMjdjdUZIY05kdHQ4QVNOOVhWeGNiRlhxOVZEa1RPR3RRNlFNMDV6MEtCQjhQYjJoclcxdGNJUlBsazBHZzBHRGh5SXZuMzdZdnYyN1ZpN2RpM2k0dUxxcTFTcWdCbzFhc3lxV2JQbTNKU1VsSkR6NTgrbktCMXJXZlhFL0hFU0VSRVJVY2xJVFUzRkJ4OThvSFFZWm5iczJJRjMzMzMzZ1k2SmlZbkJ5SkVqa1puNXBGYi81dWZxNmxyRjFkVjFrcFdWVlp3UVlwa1FvazdEaGcweGMrWk1iTm15QmYzNjlXUFMraGhaV1ZtaGQrL2VDQXNMdzJlZmZZYW1UWnRDQ0ZFVHdKY09EZzd4V3ExMldwTW1UWXIxVFFxWlk0OHJFUkVSVVRtWG1aa0pqVVpqOXZyQWdRUDMzY2ZEdzZQWTUvZng4WUd2cjYvcHVDcFZxdHgzLzF1M2J1SDQ4ZjhOdjcxNDhTTG16WnNISVFTNmRPbGl0bS9uenAweFljS0VmT2ZJeU1pQXY3OC9rcEtTNE9YbFpiYXRWcTFhV0xWcVZiSGpMd3RjWEZ4cVdsbFpqUUh3TG9CS0FOQ3NXVE1NSHo0Y25wNmVFRUlvRzJBNW8xS3AwS2xUSjd6MjJtczRkdXdZdnZubUcwUkZSVlVSUXN5cVdMSGloMXF0ZG9uUmFGd1NGUlYxV2VsWXl3b21ya1JFUkVUbG5JZUhCdzRjT0hEZmhQTGVmZkltbHNlUEg4ZlNwVXV4ZHUzYVlsMXY5KzdkUmNhVDYvTGx5M2publhjd2RlcFVkTzdjMmRTK2R1MWFiTisrSGIxNjljcDN2SlFTczJmUGhvZUhCeVpPbkdocVQwaEl3SkFoUS9EcXE2OFdLODZ5b0huejV2V3NyYTBuQ0NIR0FyQUZBSjFPQng4Zkg3UnUzVnJoNkVnSWdiWnQyNkp0MjdhSWlJaEFjSEF3VHB3NFVVRUlNVm1sVWszVTZYUkJtWm1aQzJOaVlpNG9IYXVsWStKS1JFUkVSSThrUGo0ZURSbzBLUGIrM2J0M0w5WitzYkd4bURScEVtN2N1SUY1OCtaaDNyeDVBSElTMDVTVUZOamIyMlBFaUJHbS9ROGVQQWdwSmViUG40LzQrSGg4L1BISHBtMnBxYW1ZTUdFQ2V2VG9nY0dEQnhjN1Zrdmw2dXJhV0tWU3ZROWdKQUFySVFROFBEemc1K2NIRnhjWHBjT2pBdWgwT2l4YnRneS8vLzQ3QWdNRDhkTlBQMm1rbEdNMUdzMW9yVmI3cmRGb25CY1ZGUldyZEp5V2lva3JFUkVSRVQyU0IwMWNkK3pZY2QvdHVUMnVRZ2lNR1RNR00yYk13TUdEQjAzYjNkemNFQjRlYm5hTW01c2JBT0RFaVJPSWlvckMyYk5uMGFsVEo5UDI1T1JrVks1Y0dUdDI3REJkUHprNU9kOTVMRjN6NXMxZHJLMnRKd01ZQUVDbzFXcTBhOWNPZm41K2FOS2tpZExoVVRFOC8venorUExMTHhFWEY0ZWdvQ0RzMzc5Zm5aMmRQVlNsVWczUmFyV2JBY3pSNi9XbmxJN1QwakJ4SlNJaUlxSjhZMGVCKzQ5amZmLzk5M0hzMkRFQVFIWjJOb1FRQ0FrSnliZGYzcEppQUtoU3BRcGVmZlZWMHdSQlVrcGN2MzRkTld2V3pIZHNzMmJOMEt4Wk04eVlNYVBZOTlHNmRXdTR1N3ZqeFJkZnpKZnM1bjF0TUJqd3dnc3ZGUHU4U3RQcGRLMmxsQjhLSVhvQ2dMVzFOVjU3N1RYNCt2cWlmdjM2U29kSEQ2RkJnd2I0OU5OUE1YNzhlQVFGQldIMzd0MGlJeVBERzRDM1ZxdmRCK0JUdlY1L1JPazRMUVVUVnlJaUlxSnk3dDVleDVzM2IrSzExMTR6U3pwemV6Unp6WjgvMy9SejE2NWRNWC8rZkRScjFzelVscHFhaXZidDIrZTdWdS9ldlJFVEU0UEZpeGNEK0Y4Q21YZmM2NkZEaDB3L1N5a0I1RStzQzBxMGN6MUJFeEVKclZicktZVDRDRUFISVFSc2JXM1J2WHQzakJ3NUVyVnExVkk2UGlvQlR6MzFGS1pQbjQ2eFk4ZGk1Y3FWMkxwMUs5TFMwam9DNktqVDZYNlZVdnJyOWZvOUFLVFNzU3FKaVNzUkVSRlJPWGZ2ak1FRkNROFBMM0JabVl5TURGeTdkZzNQUFBOTWtkZEpTRWhBYUdnb3JLMnQwYkZqUjdOdDk3N095c3JDYTYrOWhveU1ES2pWYXJQRTFzM05MZDhFVC9jbTFnRGc2ZWw1MzljV1RLM1Q2YnBLS2FjTElWb0JRS1ZLbGRDclZ5OE1IejY4eUZtWnFXeHlkSFRFZSsrOWgxR2pSbUhObWpYWXVIRWpidDI2MVZvSXNVdW4wNTJXVW42aTErdTNBREFvSGFzU21MZ1NFUkVSbFhQRm1WWDQxcTFiK0wvLys3OTh2Yk9YTGwxQzFhcFZZVzl2Zjk5cjNMbHpCKysrK3k3ZWV1c3REQm8weU5TZTIrTzZiOSsrQW8rN2R1MGE3T3pzSHVCdS9pZHZhZkM5akVZalB2NzRZOXk1Y3djVktsUjRxUE9YTkRjM04ydWowZmc2Z0drQW5JVVFxRnExS3Q1NDR3ME1Iank0eVBlWW5neVZLbFhDbURGak1HTEVDSHovL2ZkWXYzNDlybCsvM2tJSThZTk9wN3NncGZSUFRVMzkvdno1OHhsS3gxcWFtTGdTRVJFUjBVT0xqNDh2Vm05clltSWlXclZxaFpzM2J4Ylk4M2x2VzI3U0dSTVRnNHlNakFjcUZTNE9sVXFGMmJOblk4eVlNVmkyYk5ram5ldFJOV2pRd0xacTFhb0RqVWJqTkNIRXMwRE9Xck1EQmd4QTM3NTlZV05qbzJoOHBBdzdPenNNSHo0Y2d3WU53dWJObS9IdHQ5OGlJU0hoT1NIRWFnY0hoemxhclhhMndXQUlqWTZPVGxNNjF0TEF4SldJaUlpSUh0cWxTNWVLbGJqV3JWc1hreVpOQWdDOC9mYmJwdmJjSHRmQ2VrZTNiZHVHWHIxNlljcVVLYWEyM0ZKaG85RUlsVXFGTzNmdW9FT0hEcWJ0S3BVS1ZsWld1SEhqQnFwWHIxNW9UTGR1M2NMcDA2ZUxqUDF4YWRxMGFhVUtGU29NRjBKOENLQTJBTlNyVnc5RGhneUJsNWNYckt6NHFFNDVFM0gxN2RzWHI3LytPbmJ0Mm9YUTBGQmN2SGp4YVNIRU1pc3JxMW11cnE2ZkF3aUtqSXk4cFhTc2p4UC9Hb2lJaUlqb2dXWVZYcng0TVRaczJBQWdaeXdxQU96ZHU3ZkFmZHUyYlFzQStQNzc3ekZreUpCQ3IxOVFMK3pTcFVzUkd4dUw2ZE9ubTdYbmxnN256bXdzcFRSYkcxWUlnWUVEQjZKMzc5Nm15WjBLSW9SQXo1NDlDOTMrdURnN096dGFXMXUvS1lTWUpJU29DZ0NOR3pmR3NHSEQwTGx6NXlkcGNpa3FRV3ExR2oxNjlFRDM3dDF4Nk5BaHJGeTVFbWZPbkttbVVxbm1BWmltMVdvWFpXVmxMWXVKaWJtcWRLeVBBLzhxSG9KT3A1TkEvaG40aU1xcTNBa3RJaUlpTE9ZeklmZnZ6SkppSWlKNlVrZ3Bhd0I0QmNBUHhUMm1zREd1ajl1Ly8vNkxwNTU2cXNCdFJxTVIyZG5aVUt2VlVLdlZqM3FwTndBY0VVSmNmOVFURmNiWjJma3BHeHViOFFBbUFMQUhnQll0V21ERWlCRjQ1WlZYbUxEU0E1RlM0c1NKRXdnSkNVRkVSRVJ1YzdxVWNubG1adVpYc2JHeGZ6L3FOU3pwZVl3OXJrUkVSRVRsanhGQS9pbUM3Nk5LbFNxS2ZHbGZXTklLNUpRRUZ6VWI4Z1BJUU03N1V1SmNYVjBiQ0NFbUFoZ05RQU1BclZxMWdvK1BEMXExYXZVNExrbmxnQkFDclZ1M1J1dldyUkVkSFkyZ29DRDg4c3N2ZGtLSWQyMXNiTWJyZExxVkJvTmhRVlJVMURtbFl5MEpLcVVESUNJaUlxSlNsd25nc2ZVc2xsSFg4WURKZkZIYzNOeWUxMnExSVNxVjZyd1E0bTIxV3ExNStlV1hFUm9haWhVclZoU2F0RzdhdEtsWWJROXI0c1NKQmJibmprRXVTbXBxS3ZyMjdWdmtmZ2NPSE1EU3BVdnp0WHQ3ZThOb0xMbnZDREl5TW5EMWF2N3EyT3ZYcnlNNU9iblE0NDRkTzRhTWpNSW41dDJ4WTRmcDU0U0VCTlBQRnk5ZUxQUVlLU1Z1M3J4cDl2cjc3NysvYjhuNi9lajFlcHc2ZGFySS9WeGNYTEJreVJLc1g3OGVucDZlVUtsVTFnQkdxVlNxczFxdDlsdXRWdHZ5b1FLd0lPeHhKU0lpSWlwL01nQWtBUEFBVUFOQWVaNjJOZ001U1d2Q2Z6OC9NaGNYRjUyVmxkVVVLV1VmSVlTd3NyS0NwNmNuZkgxOThkeHp6eFY1L0p3NWMrRHQ3WDNmdGk1ZHV1RDY5ZXVvVWFNR0FKaCtOaGdNK1hxaDI3VnJaNWFVL3ZycnJ3VmV0N2c5NmdhREFSY3VYTGp2UGxKS0JBY0hGNWdNeDhmSEY1ckllWGg0b0diTm1xYlhseTlmUnAwNmRjejJ1WGJ0R280ZlAyNTZmZWJNR2N5WU1RTkJRVUdvVmF1VzZmclRwMDlIclZxMThNa25uNWoyalk2T3h0TlBQNDNxMWF0ajFxeFpXTHQyTFd4c2JIRDQ4R0c4L1BMTFppWG5uM3p5aVduc3RKK2ZIM3g4Zk5DblR4K01IVHNXdTNmdnhvNGRPL0Q4ODgvanl5Ky9SR3BxS2xKU1VwQ1JrUUZIUjBjc1dyUUlOV3ZXeEprelo3Qjc5MjcwNjljUDd1N3VxRisvZnI1Ny92dnZ2d3ROVHBPVGt6Rm56aHhzM3J5NVdNczJOVzdjR0Y5ODhRVXVYYnFFb0tBZy9QampqNnFzckt5QkFBYm9kTG9kQUQ2TGlJZ28rQmZBd2pGeEpTSWlJaXAvc3BDVHJLVUFzRWI1cnNJekl1Zjl5UGp2MzRmbTV1YlcxbWcwVGhWQ2RBRUFqVWFEenAwN3c5ZlhOMS95bGRmMjdkdk5sdVF4R28zNUpzdTZ0MjMzN3QxbzE2NGRkdS9lRFNCbkVxemR1M2RqMzc1OWlJeU1OQ1dNZS9ic01jMmNiRFFhVFFtandXQjQ1SEhCdVJOdjVUVjc5bXkwYjk4ZU8zZnVSTU9HRGVIcTZvcTR1RGlNSERuU2JMK09IVHVhdmM0N3EvVFdyVnROUDN0NGVKaTl6bTNMUzZ2Vm9sZXZYdGl5WlF2ZWZQTk5BTUIzMzMySDI3ZHZZK0hDaFdiN3hzYkdJamc0R0lzWEx6Yk5TbjM0OEdFc1hib1VMNzMwRXRxMmJXdVdGT2QxOHVSSk5HM2FGQUNRa3BLQ0w3LzhFcXRXcmNLWk0yZnc3YmZmb2thTkd2bStORGh3NElCcEFqQnJhK3NDZTg3ejNvK2JteHRxMTY1dHRqMTNWdUc4M056Y3pCTHllOVdyVncvKy92NFlOMjRjUWtKQ3NHUEhEbkgzN3QwZUFIcG90ZHJEQm9OaGRuUjA5SUZDVDJDQm1MZ1NFUkVSbFROQ0NJbWNSSzFFZWhqTE9kR3laY3VPYXJWNnVwU3lyUkFDRlNwVVFNK2VQVEZpeElqN0xzZVRxMGVQSG1qZnZqMHFWcXdJSVFSR2p4Nk5GU3RXbU8xVFVGdEJhdGV1alQxNzlwaGUvL25ubjJqU3BBa0FvRStmUHNqTXpFUm1aaWE4dkx5UWtaRmgxb3VYbXBvS0x5OHYwOCtGTFZHVTYrZWZmeTZ3L2RhdFcxaTVjaVVDQXdPeFpzMGFuRGx6eHV4Y2JtNXUyTGR2WDZHSmM5NGtMU3NycTlDeTVFMmJObUhPbkRrQVlFcENnNE9EVGR1TlJpTmVlZVVWMCt1VEowK2lYNzkrMkxWckY0NGZQdzZqMFloYnQyN2gwMDgveFpJbFM0b2NMKzNsNVdWS29sZXRXb1V1WGJxZ2Z2MzZVS2xVQlg0eFlUQVlzSC8vZnRNTTNNVzFkZXRXcU5WcTArUmpkKy9lUlhwNk9tN2Z2bzNrNUdRa0ppYWlYYnQyeFRwWHpabzE4ZUdISCtLdHQ5N0NxbFdyc0dYTEZxU21wcmEzc3JKcXI5VnFUd2toL0NNaUluYmlNWTN2TGtsTVhJbUlpSWpLSHRHMGFkT0tGU3RXTkJTMmcwYWprWmN1WGJydlNheXNyTzQ3OEs2bzdYbloyTmdVdWErdHJhM1pQZ1dVcGhaMWpnY2RLRmdTNXl0MEgxZFgxNDRxbGVwekFGb0FjSEJ3Z0xlM040WU5Hd1lIQjRjSENETW5DVHQ5K2pUR2pCbUR4TVJFSkNRa29HN2R1Z0J5ZWlmMzd0Mkx3NGNQNCtqUm81Z3dZUUljSEJ4dzU4NGRVMUtYTzFhelFZTUdabVc4cDArZlJ0ZXVYVTNYQUhKNitIYnMySUdPSFR1YTlXWjZlbnFhWGhlMFBGRng3ZGl4QTlldVhZT1BqdytTazVPeGZ2MzZCem8rYjZMbjRlR1JML0hMN2FIMDl2WTJsVTkzN3R3WlFVRkJxRmV2bm1rL056YzNIRGx5eEN3NVY2bFUrT3FycitEbzZJaXNyQ3pVcWxVTElTRWhCWmJ3M3F0MTY5WndjM1BEc1dQSE1HclVxQ0xINmU3YXRRdTNiOStHcmEwdGdKd2svTjRTOE56MmU3bTd1OFBXMWhZYWpRWTJOamE0ZHUwYW1qVnJCZ2NIQnpnNk9zTFoyVGxmeit6OVZLbFNCZSs4OHc3OC9Qenc3YmZmSWl3c0RJbUppZTRBdHVsMHVyTlN5aWw2dlg1YnNVK29BQ2F1UkVSRVJHV01UcWY3Q1VEYiswMzRrcEdSWVRaVzBCTGNHNjlPcDFNb2toS1REc0FPQUJvMWFvU0FnQUJVcVZMbG9VNDBiTmd3akI4L0hzT0dEY09LRlN0TVNTdVFVNWFxVXFuUXZuMTdXRnRiNC9MbHkzQndjRUNGQ2hWTVNWMXUyVzdGaWhWaFpXV0Z4TVJFVktoUUFRa0pDV2pZc09GRDMrQ3BVNmN3ZnZ6NEFyY1Z0czd2d1lNSDRlWGxoU2xUcG1ESWtDR29WYXRXdmtRNGI2bncwcVZMNGVUa1pIcWQyK3NMNUNSMWVWOC9xb1VMRitMQWdad0syZHUzYjZOZnYzNm1iWGtuWXlwSW56NTljT2ZPSFZ5L2Z0MTAzTmF0VzVHYW1tb2FDM3YxNmxYVXFsVUwwNmRQeDhxVks4Mk9yMSsvdnVuTEEwOVBUMU12dEorZlg3NXJTU25OZXJSYnRXcUZWYXRXUFhKNXQ3MjlQVWFOR29VQkF3Ymc3YmZmUm5SME5BQTRDU0hXQXloNkVLMkNtTGdTRVJFUmxUMXRBVUJLbVpiYklJcGVCUFNSdGtzcEgzUWRSN1A5Q3dqdlVlTjk0R09LdW9jSGZRK0ZFUE9sbEgwQk5EMS8vanplZU9NTmpCdzVFajE3OW9TOXZYM3hJa1pPT2U5WFgzMkZLbFdxb0c3ZHVzakl5TUNzV2JQdzAwOC9BUUN5czdQaDZlbHBsclRzMjdldndCNVhBSGp4eFJkeDVNZ1JWS3BVQ2ExYnR6YTk5MGFqRVJjdVhFQjJkalpHang1ZHJOamMzZDN6amZrMEdBeUlpWWxCeTVhRlQxUWJGaFlHYTJ0cnZQNzY2d0JRWk5seHJtZWVlY2FzaDdhZ01hNzkrL2ZQZDF4eForMmRPSEVpSms2Y2lEdDM3c0RUMDdQSVpEV3ZUWnMyWWNtU0pWaXpaZzArK09BRHRHblRCZ0JRcVZJbDAzbHl6N2w1ODJaNGVIaVl4aURuSGwrUW9LQWdzOWNGL1JwV3Jsd1pxYW1wRC8zRlNLNzA5SFRzMnJVTElTRWhwcG1ZcFpSeEFHWS8wb2xMQVJOWElpSWlvakpLcjlkWFZEb0d3a3hYVjlmK1FvZ1BFaE1UVzg2ZlB4OEJBUUVZT25Rb3ZMMjlpNTFvREI4K0hNMmJONGV2cnk4MmI5Nk1XYk5tQVFEaTR1THcrdXV2WTh5WU1lalRwNC9aTVFYMXVBSTVaYk56NXN5QnZiMDl4bzRkQ3lBblllbmN1VE9xVmFzR0lRU21UcDBLSHg4ZnMvR2p4VjNtSmpVMUZiNit2bGl4WWdXY25Kenl6WFo3OGVKRkxGaXdBRnF0RmtPSERrV0ZDaFd3WXNXS2ZCTk81ZHE5ZXpjdVhicGttc0FwYjI5c1ptWm12b21jY3ZlNWRldVc2YlhSYUN5d0REZnZXTkJSbzBhWmttQ0R3UUNEd1dEcUtRV0ExYXRYRjNuZjU4NmRRN1ZxMVJBUUVJQ2JOMitpYytmT3NMTEtuMUsxYXRVS25UcDF3dTdkdTNIMjdGbE1tVExGdE8zS2xTc3dHQXhvMDZhTjJSam9rSkFRYURRYXFGUTVjNlhsN2FWT1MwdER6NTQ5VGRmcTFxMGIzbnZ2dmZ2R2UyL3NXN1pzd2VyVnE1R1VsSlRiZkZaS09WK3YxNjhDeDdnU0VSRVJFVDNSakpHUmtlc0FySE54Y2VtaFZxcy9URTFOOVZpNmRDbENRa0l3WU1BQTlPdlh6N1JzVFVFYU4yNk14TVJFakJzM0R1M2J0OGUyYmY4YmFuamt5QkhVckZrVHg0OGZoN2UzdHltcEtVaEVSQVR1M0xtRHRtM2J3czdPRGdhREFhNnVyZ0FBT3pzN2JOcTBDZFdxVllPSGg0ZHBUR2ZlOGFPZW5wNm0xOFVaNHhvV0ZvWVRKMDZnZi8vK0dEQmdnR2xjYjhXS0ZURjQ4R0EwYk5nUURSczJ4RFBQUEFNZ1p4bWJlOGMxNTY1bFc2OWVQZXpidDgvVS91T1BQMkxqeG8xSVRVMUZzMmJOMEtSSkUxTVNmcStzckN4NGVIamc2TkdqcHZHa1FNRmpYSFBMY2xlc1dJSFUxTlJpcjEwTEFQUG56MGYvL3YweGUvWnNMRjY4R0ZPblRvVk9weXZ3eTRtOHBkNU9UazZtaEhuUG5qMklpSWpBL3YzNzRlYm1CbDlmWDlOTXhUZHYza1RGaXYvN0xpcHZML1djT1hQZzVPU0VYcjE2RlR0ZUFFaEtTa0pZV0JqV3JsMkx0RFJUZ1VhNDBXajhQREl5TXV5QlRxYXc4anoxT1JFUkVSRlJpWW1PanQ2dTErdGZNaHFOSFFBY3VIdjNybHk1Y2lWNjlPaUJMNzc0QXBjdlh5N3d1TjkrK3cxK2ZuNFlPSEFnUm80Y2llVGtaQUJBWW1JaVFrTkRNV2pRSUhoNGVDQTBOQlJBenRqTURSczI0TzdkdXhnelpndzZkKzZNdTNmdjR0dHZ2MFZjWEJ6Ky92dHZKQ1FrNE9yVnEwaE1URFJkcDFxMWFpVjZ2M1BuemtWZ1lDRE9uVHVIbmoxN0lqZzRHT25wNmFoWnN5YkdqUnVIcmwyN29tSERoamgzN3R3RG5YZkRoZzBJQ1FuQjNMbHpJWVRBM0xsekVSVVZoY21USjV2ZW03eGlZMk5ScjE0OXM2UzFLQWNQSHNSTEw3MlVyNzJ3OHVmczdHeGtabWFheW9PclZLbUNaY3VXNGZmZmYwZmp4bzJMZGMyZmZ2b0o2OWF0d3p2dnZBTUFtREpsQ3Z6OS9VM0pmSHg4UEo1OTlsbXpZNHhHSTM3NTVSZTBhZE1HaHc0ZE1yWG4vaTRVNXVyVnEvanFxNi9RdFd0WEJBUUVJQzB0VFFJNENxQkxSRVNFZTFsTFdnSDJ1QklSRVJFUmxhakl5TWpEQUE1cnRWcDNBQjluWm1aMlc3OSt2V3JEaGczbzFxMGJoZzRkYWpaaGtyT3pNd0lDQWxDOWVuVkVSRVNnYXRXcXVIbnpKaVpNbUlEbm4zOGVBd2NPaEJBQ0V5Wk1RRlpXRmw1Ly9YWEV4OGRqMnJScGFOS2tDUm8yYklnT0hUcGd3WUlGaUl1THcralJvekZ1M0Rna0p5ZGp3b1FKV0xwMDZRUFBjbHhjalJzM3hvSUZDeEFWRllXQWdBQjA3OTRkVjY1Y3dhRkRoeEFlSG83bzZHZzBidHc0MzBSRkJibDY5U3Jtelp1SEd6ZHVZUG55NWFoYXRTcUFuTjdpWmN1V1llSENoZkR5OG9LM3R6ZTZkT2xpU2hqWHJGbUQxMTU3cmRneEh6dDJETGR2M3k1d2NxbkNsaHl5c3JJcWNOM1VuVHQzRmxvQ25Tc3pNeFBCd2NFNGN1UUl2djc2YTFNUGNMVnExVEJ2M2p4TW1EQUJMaTR1Y0hSMFJJc1dMVXpqZGJkczJZTFEwRkE4OWRSVFdMeDRNUll0V29USXlFalVyMThmVzdac3dkQ2hRL05kNjlLbFMxaTdkaTAyYjk0TWc4RUFLYVZSQ0xIUFlERE1qb3FLS25qOW9qS0NpU3NSRVJFUjBXT2cxK3RQQWVpcDArbWNBSHhzTkJwZjM3NTl1L1gyN2R2eDZxdXZZdmp3NFhCeWNvSzl2VDBXTDE2TVhidDJRYVBSWU15WU1SZ3dZQUJlZXVrbFRKMDYxVlFlUEgvK2ZNeWVQUnRUcGt4QllHQmd2dXZ0MkxFRFgzenhCVWFOR29VZVBYb0FBTTZkTzJlYXFkamEyaG9Bek1aazVwMnhWNlZTUGZRTXZpMWJ0c1N5WmNzQUFJY09IVUppWWlMNjlldUh1WFBubWlYTjl5WjV1VXZLWEx4NEVVT0dERUh2M3IweFo4NmNmR3VxV2xsWllkS2tTZWphdFN1Q2dvSXdmdng0Yk5pd0FWdTNic1daTTJjd2MrYk1Zc1dabHBhR0w3NzRBcU5Iank2dzdEbzFOUlgyOXZZNGQrNmNXUSt1UnFQQkcyKzhZZnJaeThzTDdkdTNSM3g4ZkpGbDFiLy8vanV1WDcrT2tKQVFzMUpnQUtoVHB3N1dyRm1ESFR0MklEZzRHRXVXTEVGOGZEeUFuUCtlSDMzMEVZS0NnbkR5NUVuTW1ERURIM3p3QWR6ZDNjMW1ZUWFBOCtmUFkvWHExZGkxYTFkdVV6YUE3VkpLZjcxZUgxbXNOOGZDTVhGOUJHNXVia3FIUUVSRVJFUVdMaUlpNGl5QUFWcXQ5aGtBMDRVUUEvZnYzMiszZi85K2VIaDR3TWZIQjFPbVRNSGt5Wk5OeVZUcjFxMVJwMDRkcy9Ob05CcjQrL3NqTlRVMTN6WHExcTJMeTVjdlkrclVxZWpVcVpPcGZjYU1HZGl3WVFOcTFLaUJYcjE2SVNrcHlTdzV2WGZHM2x5UHNvNXJodzRkMEtGRGgzenR5NVl0dzRzdnZtaldkdkxrU1FCQXc0WU5zV0hEaG56M2ZPK1NUczdPemxpMGFCRXlNek1SSHgrUDBOQlFmUDMxMTZoVXFWS3hZdHUyYlJzYU5XcGtTdXp2TldIQ0JFUkhSME9qMFdEdzRNR205b0xlcDlXclY4UGYzOS9zaTRCN2UzR0hEQmtDRnhjWHVMaTRtTFgzN3QzYjlMT2RuUjI2ZGV1R3hNUkVOR25TQkVhakVmUG56emU5aDlXclYwZFFVQkQ4L2YzeDVaZGZJaXdzRE1PR0RZT1VFckd4c1ZpNWNpVU9IejRNQUpCU1pnZ2h3Z3dHdzZ5b3FLZ0hxOUcyY0E4enpYaTVwOVZxVHdnaFhsQTZEcUlTRmhNUkVkRkM2U0J5NlhRNkNRQVJFUkg4bkNJaXVnYy9JOHUyNXMyYjE3SzJ0cDRxaEJnT3dBSEk2YkgwOWZXRmg0ZEhnY3VoVU1IdTNMbVRiMWJqWFAvODh3OXExNjV0OW40YWpVWmtaV1hCeHNhbXRFSXNjVkpLaEllSEl5UWtCTC85OWx0dWM1cVVjbTFXVnRhbk1URXhsMHJxV3BiMFdhTjRBRVQzWTBsL0xGUzYrTitlaUtody9JeDhNclJvMGFLcXRiWDErd0RlQkZBTkFKbzBhUUkvUHorMGE5Zk9iTjFXb3R5Sm1vS0NnaEFURTVQYm5DeWxEQWJ3dVY2dnYxN1MxN1NrenhxV0NoTVJFUkVSS2VEMDZkTkpBRDV5Y1hINXpNckthb0tVY3V5NWMrZWVualJwRXVyVnE0ZFJvMGFoWThlT3ByR3BWRDVsWjJmajBLRkRDQW9Ld29VTEZ3QUFVc3JyQUZha3BrU282T01BQUNBQVNVUkJWS2JPUDMvK2ZJcXlFWllPSnE1RVJFUkVSQXFLam81T0EvQlpvMGFORmxTcVZPbE5BTzljdW5UcDJlblRwMlBKa2lYdzhmRkJ0MjdkWUdkbnAzU29WSW95TWpLd2QrOWVoSVNFSUNFaEFRQWdwVXdRUWl4SlNrcGFIQmNYZDFmaEVFc1ZFMWNpSWlJaUlndHcvdno1REFDTEFTelY2WFJEcFpUdlg3dDJyZG1jT1hPd2ZQbHlqQmd4QWw1ZVhzV2VpSWpLcHJTME5PellzUVBmZlBNTmJ0eTRBUUNRVXA2WFVpNk1qSXdNUk02TXdlVU9FMWNpSWlJaUlzdGlpSWlJV0FsZ2xhdXJheCtWU2pYNTFxMWJiZ3NYTGtSZ1lDQUdEeDZNUG4zNndOSFJVZWs0cVFTbHBLUmcwNlpOV0wxNk5WSlNUTlcvTVZMS2VYcTlmaTBBcVdCNGltUGlTa1JFUkVSa21XUmtaR1FZZ0RDZFR0ZFpTamsxTFMzdDVZQ0FBS3hhdFFwOSsvYkZnQUVEVUt0V0xhWGpwRWR3OCtaTmZQLzk5MWkzYmgzUzA5TUJBRkxLMzRRUWN5TWlJallySEo3RllPSktSRVJFUkdUaElpSWk5Z0RZNCtycTJrYWxVbjE4OSs3ZGptdldyQkhmZmZjZGV2WHFoY0dEQjZOZXZYcEtoMGtQNE1xVksxaTNiaDNDd3NLUWxaVUZLYVVFY0FUQWJMMWVmMERwK0N3TkUxY2lJaUlpb2pJaU1qTHlHSUJPV3EyMkpZQVoyZG5aUFgvNDRRZjF4bzBiMGFWTEZ3d2RPaFNOR3pkV09reTZqN2k0T0t4WnN3YmJ0bTJEMFdnRUFBT0FQUWFEWVZaMGRQUUpoY096V0V4Y2lZaUlpSWpLR0wxZUh3WEEyOVhWdGJGS3BmcllhRFQyM2JWcmwyYlhybDFvMzc0OVJvd1lnZWJObXlzZEp1WHh4eDkvWVBYcTFkaTdkMjl1VXhhQUxWbFpXYk5Pbno1OVdzSFF5Z1FtcmtSRVJFUkVaVlJrWk9TZkFJYTR1TGg4cUZhcnB3a2hoaHcrZkxqQzRjT0gwYXBWSy9qNCtNRGQzUjFDQ0tWRExaZWtsSWlLaXNMS2xTdng4ODgvNXpiZkJiQmVDREU3UER6OGdvTGhsU2xNWEltSWlJaUl5cmpvNk9nRUFLT2JOR2t5emQ3ZS9rTWh4TWlUSjA5V09YbnlKSnlkbmVIbjU0YzJiZHBBcFZJcEhXcTVZRFFhY2ZMa1NRUUhCeU1pSWdJQUlLVzhMWVJZTGFYOFRLL1gvNk53aUdVT0UxY2lJaUlpb2lmRXVYUG5iZ0I0cjFHalJwOVVxbFRwUFFDalkyTmphNzd6emp0bzJMQWhSbzBhaFE0ZE9zREtpbW5BNDJBd0dIRDA2RkVFQndmajdObXpBQUFwWlpLVU1pZ3JLK3Z6Mk5qWVJJVkRMTFA0RzB0RVJFUkU5SVE1Zi81OENvQVpkZXZXblZ1elpzMXhBTVpmdkhpeDNwUXBVL0QwMDAvRHo4OFBuVHAxZ28yTmpkS2hQaEd5c3JKdzRNQUJCQVVGSVM0dURnQWdwYndLWUdsbVp1YkMyTmpZMjRvRytBUmdyUUFSRVJFUjBSTXFJU0VoUFNJaTRnc2h4SE5TeWpGU3l2UC8vUE1QUHZua0UvVG8wUVBmZi84OTd0eTVvM1NZWmRiZHUzZXhlZk5tOU83ZEd4OTk5RkZ1MHZvM2dIZFRVMU9mMGV2MXM1aTBsZ3oydUJJUkVSRVJQZUhDdzhPekFDd0hFS0Q5Zi9idU95eXFvMjBEK0QxTHRYZE4xSmpFbUZpSXdDNVlDQ2FXdkZGajc3MERtc1JvTkw3R1JFMndtMmcwUnFOQkVWRlFyQ2dxeHQ3ZTJLTENMaWpZVyt3TjZjakNudm4rUVBhaml3cnNxdmZ2dXJqWW5WUG1PVXZaZldibXpLalZmWVVRWXg4K2ZGaC8xcXhaOFBMeXdzQ0JBOUc1YzJlVUtWUEcxS0crRk9MajQ3Rmx5eGI0K3ZvaUtzbzQrdmVjb2loemREcmRNcVF0Y1VNRmlJa3JFUkVSRWRIclE5RnF0ZjRBL0IwZEhUc0pJWDZJalkxdHVHREJBaXhkdWhSOSt2UkJqeDQ5VUxGaVJWUEhhWmFpbzZNUkdCZ0lQejgveE1lbmRhUktLWFVBWm1tMTJqVUFwRWtEZklVeGNTVWlJaUlpZWczcGRMb2dBRUZxdGZwVEFCT1RrcEthK2ZqNHdOL2ZIOTI2ZFVQdjNyMVJ0V3BWVTRkcEZ1N2Z2NDgxYTlaZzllclZTRTVPQmdCSUtZOUlLV2ZvZExwdEpnN3Z0Y0RFbFlpSWlJam9OYWJWYXZjQzJPdmc0TkJRcFZKNUppY250dzRJQ0ZDdFhic1c3ZHUzUi8vKy9mSE9PKytZT2t5VHVIbnpKbGF0V29YQXdFQ2twcVpDU3FrQTJBZGdtbGFyUFdqcStGNG5URnlKaUlpSWlBaGhZV0hIQWJSMWNIQ3dzN0N3OERRWURKMkRnb0lzTjIvZWpNOCsrd3lEQmcxQzdkcTFUUjFta2JoOCtUTDgvUHdRSEJ3TUtTVUFHS1NVMjRRUVUwSkRRME5NSGQvcmlJa3JFUkVSRVJFWmhZV0ZSUURvWVc5di82NmxwZVZQVXNwZXUzYnRzdDIxYXhlYU5HbUNJVU9Hd043ZUhrSUlVNGRhb0tTVU9IUG1ESll2WDQ2OWUvZW1sK2tCQkFvaHBtcTEyak9tamZEMXhzU1ZpSWlJaUlpeUNROFB2d0pnY04yNmRjY1hLMVpzZ3BSeTRLRkRoMG9lT25RSWFyVWE3dTd1YU5TbzBVdWZ3RW9wb2RWcTRlUGpnMlBIanFVWEowb3BBNUEySlBpYUNjT2pKNWk0RWhFUkVSRlJyczZjT1hNYndOZDJkblkvV1ZsWmpSTkN1R3UxMnZMRGh3OUhuVHAxNE9IaGdVOCsrUVFxbGNyVW9UNFRSVkZ3N05neGVIdDdJenc4UEwwNEZzQXl2VjcvOCtuVHArK2FNRHpLZ29rckVSRVJFUkU5VlVSRVJCU0FjWFoyZGxPdHJhMUhDeUcrT252MjdCdGp4b3pCMjIrL0RROFBEL3puUC8rQmxaV1ZxVVBOVTJwcUtnNGVQQWh2YjI5Y3VIQWh2ZmdoQUM5RlVYN1Y2WFRSSmd5UGNzSEVsWWlJaUlpSThpMGlJaUlld05SYXRXck5LbDI2OUZkU3lwSFhybDE3WitMRWlmampqei9nN3U2T3p6Ly9ITGEydHFZT05STzlYby9kdTNmRDI5c2IxNjlmVHkrK3BTaktIL2Z1M2Z2OTFxMWJpYWFNai9MR3hKV0lpSWlJaUo3WnhZc1hrd0g4Qm1DQlJxTVpET0RiTzNmdTFKazJiUm9XTFZxRXdZTUhvME9IRGloWnNxUko0MHhLU2tKd2NEQ1dMVnVHZS9mdUFRQ2tsRmVFRUhPRkVJdDFPbDJLU1FPa2ZHSGlTa1JFUkVSRUx5STFORFRVRzhCU3RWcmRVd2p4WFZSVWxIck9uRGxZdkhneCt2ZnZqNjVkdTZKY3VYSkZHbFJjWEJ5Q2dvS3dmUGx5UkVlbmpmNlZVa1lLSVdacnRWby9BRXFSQmtRdmhJa3JFUkVSRVJFVkJLblZhdGNBV09QZzROQk9wVko5SHg4Zjcvcm5uMy9DMTljWHZYcjFRcytlUFZHNWN1VkNEU0lxS2dycjE2L0h5cFVya1ppWU52cFhTbmtTd0M5YXJYWkRvVlpPaFlhSkt4RVJFUkVSRmFpd3NMQmdBTUZxdGZvVEFEOCtmdno0MCtYTGw0dVZLMWVpUzVjdTZOdTNMNnBYcjE2Z2RkNjlleGNCQVFGWXQyNGQ5SG85QUVncDVkK0tva3dQQ3d2YlZhQ1ZVWkZqNGtwRVJFUkVSSVZDcTlYK0Q4Qm45dmIyR2dzTEM4L1UxTlMyNjlhdHM5aXdZUVBhdEdtREFRTUc0TDMzM251aE92Nzk5MStzWExrU1FVRkJNQmdNa0ZJcUFIWkpLYWZxZExvakJYSWhaSEpNWEltSWlJaUlxRkNGaDRlSEF1aG9iMjlmMjhMQ3dsTlJsRzdCd2NGV3djSEJhTkdpQlFZUEhveDY5ZW85MHprdlhMaUFGU3RXWVB2MjdlbEZxVkxLTFFDbWFMWGFzQUsrQkRJeEpxNUVSRVJFUkZRa3dzUER6d0hvNCtUazlMMmlLRDhLSWZydTI3ZXYyTDU5KzlDNGNXTzR1YmxCclZaRENKSGo4VkpLbkQ1OUdyNit2amg0OEdCNldUS0FkVTk2V0Mva2VDQzk5Smk0RWhFUkVSRlJrUW9KQ2ZrWGdJZTl2ZjBFUzB2TDhRQUdIenQyclBTeFk4ZGdiMjhQZDNkM2ZQVFJSOFlFVmtxSmt5ZFBZdW5TcFRoNThtUjZXUUlBZjRQQk1EMDhQUHlHeVM2R2lnUVRWeUlpSWlJaU1vbnc4UEI3QUVZNU9qcE9VcWxVL3dVd0xEdzh2T0xJa1NOUnExWXR1THU3dzhyS0NzdVdMVU5FUkFRQVFFb1pMWVJZcWxLcGZna0pDWGxnMGd1Z0lzUEVsWWlJaUlpSVRFcW4wMFVEbU9qazVEUkRVWlNSQUw2K2VQRml0ZSsvLzk2NGo1VHluaERpejhURXhEbm56cDJMTTFtd1pCSk1YSW1JaUlpSXlDeUVoSVFrQXZqWnpzNXVybzJOelZBQTN3Q3dGa0lzaUlxSyt1UHExYXVQVFJ3aW1RZ1RWeUlpSWlJaU1pc1JFUkY2QUg4OCtTS0N5dFFCRUJFUkVSRVJFZVdGaVNzUkVSRVJFUkdaTlNhdVJFUkVSRVJFWk5aNGp5dVpsZnIxNjllM3NMQ29uN1hjMGRHeFQvcGpSVkV1aFllSC8xTzBrUkVSRVJFUmtha3djU1d6WW1WbFZRM0FxcXpsS3BWcVZZYkgvUUV3Y1NVaUlpSWllazF3cURDWmxlVGs1SDBBa25MYkxxVk1qb3FLMmxDRUlSRVJFUkVSa1lreGNTV3o4bVRxODd3UzAzMWN2NHVJaUlpSTZQWEN4SlhNanFJb2EzUGJKb1JZVjVTeEVCRVJFUkdSNlRGeEpiUHo0TUdEZlFDeTlhcEtLWk5UVTFQWG15QWtJaUlpSWlJeUlVN09SR2JueG8wYlNaVXFWZG9raE9pZHNWd0ljVEE4UER6QlZIRVJFUkdaaWxxdEhnRGd1eHpLVDJkNEdxalZhajJMTGlvaW9xTER4SlhNa2hCaVBZQk1pYXVVY3BPSndpRWlJaktwMU5SVXJaV1ZsVjNXY2lHRXNVeFJsSytMTmlvaW9xTERvY0prbHBLVGszY2p3M0JoS2FWZXBWS3RObUZJUkVSRUpuUHExS2xUQUM3bXNjc2RuVTUzb0lqQ0lTSXFja3hjeVN4RlJFVEVBOWlhb2VqdmtKQ1FHRlBGUTBSRVpBYXlyWE9lVGtxNXZ5Z0RJU0lxYWt4Y3lXd3BpbUtjaUVrSUVXVEtXSWlJaU16QTF0dzJDQ0g4aWpJUUlxS2l4c1NWek5sdUFLa0FEUEh4OFd0TUhRd1JFWkVwaFlhR2hrb3ByK1N3NlVGb2FPak9JZytJaUtnSU1YRWxzNlhUNmFJQmJKVlMvbjMrL1BrSHBvNkhpSWpJeEtTVWNta09oUWNCU0JQRVEwUlVaSmk0a3JsYks2WGNiT29naUlpSXpNUmZXUXVrbEN0TkVRZ1JVVkhpY2ppNTBHZzBld0cwTUhVY3J6c3BKWVFRMEdnMHY1azZsdGVabFBLNFZxdHRaT280aUloZWR6cWRMbHl0VnQ4VVFsUURBQ2xsdEU2bnkvWGVWeUtpVndWN1hIUEhwTlVNQ0NFZ2hEQjFHSzg5SVVSRFU4ZEFSRVFBQUFXQVQvb1RJY1RmQUF5bUM0ZUlxR2l3eC9VcFFrSkNUQjBDa1VrNU9UbVpPZ1FpSXNwQVNoa3NoUGpweWROY2w4Z2hJbnFWc01lVmlJaUk2Q1dpMCtsQ3BaVDNBY1FKSVRhYU9oNGlvcUxBSGxjaUlpS2lsNHNCd0RJcHBYMW9hR2lLcVlNaElpb0tURnlKaUlpSVhqNmJwWlJuVEIwRUVWRlI0VkJoSWlJaW9wZUhwVnF0N2lxRVdDYUUrTVBSMGJFUEFDdFRCMFZFVk5qWTQwcEVSRVJrNXB5Y25Ld01Ca04zbFVyMUU0RGFnSEhtL1ZWcXRYcTZFR0pLYkd4c3dNV0xGNU5OSENvUlVhRmc0a3BFUkVSa3BtclZxbVZUc21USjNvcWkvS1JTcWQ0RmdLcFZxNkp2Mzc2d3RyYkdxbFdyY1BYcTFYY0FMQ3RWcXRSVWpVWXo5ZDY5ZTM0M2J0eElNbTNrUkVRRmk0a3JFUkVSa1ptcFhyMTZzY3FWS3crUVVrNFVRbFFIZ0xmZmZoc0RCdzVFKy9idG9WS2wzZTNWcVZNbjdOeTVFOHVYTDhmRml4ZXJBZkNxVktuU2xFcVZLazNYNi9YTElpSWk0azE1SFVSRUJZV0pLeEVSRVpHWnNMT3pLMmx0YlQwRXdIZ0FWWVFRZU8rOTl6QjQ4R0MwYnQwYVFvaE0rNnRVS256KytlZG8zYm8xOXUvZkR4OGZINXc5ZTdZeWdOK3RyYTA5SFIwZGZ3YmdyZFBwb2sxd09VUkVCWWFKS3hFUkVaR0pPVGs1bFRFWURFTlZLdFU0QUJVQW9FNmRPaGd5WkFoYXRHaVJMV0hOU2dpQkZpMWFvSG56NWpoOCtEQ1dMbDJLVTZkT2xSZEN6QUl3UWExVy81cVVsUFRuMmJObkh4YkI1UkFSRlRnbXJrUkVSRVFtWW1kblY5N2Eydm9yS2VWL1ZTcFZHUUNvWDc4KzNOemM4UEhISHoveitZUVFhTktrQ1pvMGFZTGp4NC9EMjlzYm9hR2haWVFRVTRzVkt6Wk9yVmJQUzBsSitlUDA2ZE4zQy94aWlJZ0tFUk5YSWlJaW9pSm1iMjlmMmNMQ1lnU0EwVUtJRWdDZzBXamc0ZUdCaGcwYkZrZ2REUnMyUk1PR0RhSFQ2YkJreVJMODg4OC9KUUZNdExhMkhxUFJhQllhRElaNVlXRmhOd3VrTWlLaVFzYkVsWWlJaUtpSXFOWHFxa0tJVVFCR0FMQUYwaExNb1VPSFFxMVdGMHFkam82T1dMUm9FU0lqSTdGNDhXSWNPblNvR0lEL3FsU3FrV3ExZXJHVWNxNU9wN3RhS0pVVEVSVVFKcTVFUkVSRWhVeXRWcjhOWUl3UVloZ0FheUVFWEYxZE1YVG9VTmpaMlJWSkRQWHExY1B2di8rT0N4Y3VZUEhpeFRoNDhLQzFvaWdqaEJCZmFqUWFYMFZSWnV0MHVndEZFZ3dSMFROaTRrcEVSRVJVU0RRYVRTMEFZd0c0QWJCUXFWUm8yclFwaGcwYmh2ZmZmOThrTWIzLy92djQ5ZGRmY2UzYU5YaDVlV0h2M3IyV0JvUEJRNlZTRFZHcjFhc0EvS0xWYWlOTkVod1JVUzZZdUJJUkVSRVZNSTFHVTFkSytiMlVzcDhRUW1WcGFZa1dMVnBnNk5DaGVQZmRkMDBkSG9DMGRXRm56cHlKbXpkdllzbVNKZGk1YzZkRlNrcktBQ2xsZjQxR3MxNUtPVU9yMVlhWk9rNGlJb0NKS3hFUmtWbVJVZ29BMWdCc0FGZ0JVSmsyb2h3cEFGSUFKQVBRQ3lHa2llTXhHMnExMmtFSThRT0FIa0lJWVdWbGhWYXRXc0hEd3dQVnExYzNkWGc1cWxhdEdpWlBub3l2dnZvSzN0N2UrT3V2djBSeWNuSVBJVVIzdFZxOVZVbzVUYWZUblRCMW5FVDBlbVBpU2tSRVpGNnNBRlFDVVAzSmQydlRocE1qUFlEN0FHNEF1UGZrK1d2TjBkR3hnUkJpZ2hDaUl3RFkyTmlnVFpzMmNIZDN4eHR2dkdIcThQS2xTcFVxbURoeElyNzg4a3Y0K1BoZ3k1WXRJaWtwcVlNUW9vTkdvOWxwTUJpbWhZV0ZIVEoxbkFXSkRVVkVMdzhtcmtSRVJPYkZCbWxKNjFGVEI1SVBMZ0JpOEJvbnJvNk9qcTRxbGVwSEFLMEFvRml4WW1qZnZqM2MzTnhRc1dKRkUwZjNmQ3BVcUlEdnZ2c09RNGNPaGErdkw0S0NnaEFmSDkvS3dzS2lsVnF0UG1nd0dLYUVoNGZ2TTNXY0JZUU5SVVF2Q1NhdVJFUkU1c1VhYVIrZ1h3Ym0ra0cvMEdrMG1oWlN5aCtGRU0wQW9FU0pFdWpjdVRNR0R4Nk1zbVhMbWppNmdsRzJiRm1NSGowYTd1N3U4UFB6UTJCZ0lHSmlZcHBhV2xydTFXZzB4d0JNRGcwTjNRbmdaZTRCWkVNUjBVdUNpU3NSRVpGNVVlRXB5V0JjWEJ4S2xDZ0JsY3Jrb3hwdFlKNURLd3VMMEdnMHJRQjRBbWdzaEVEcDBxWFJyVnMzREJnd0FLVktsVEoxZklXaVZLbFNHRDU4T0FZUEhveFZxMVpoM2JwMWlJcUthZ3hndTBhajBVb3BKMm0xMm1Da0RXbDkyYkNoaU9nbDhUcTkyUkFSRWIwU21qVnJoanQzN3VTNWo1UVNhOWV1aFpUUDF4bW0xV3B4OHVUSjV6cjJGYVJTcTlVZE5Cck5TUURiQVRRdVY2NGNoZzBiaG0zYnRtSDQ4T0d2Yk5LYVVmSGl4ZUhoNFlHdFc3ZGk1TWlScUZTcEVnQ29oUkNiMVdyMUtVZEh4KzRBTEV3YzVyTjZha09SR1huZEdvcUlNbUdQS3hFUjBTc29NaklTMjdkdlI4K2VQZUhzN0l3YU5XcGsyK2ZmZi8vTk5UbU5pWW5CekprenNXblRKaFF2WHJ5d3d6VlhsbzZPanAyRkVKNUNDRHNBcUZpeElucjM3bzNldlh2RHhzYkcxUEdaaEsydExRWU9ISWpldlh0anc0WU5DQWdJd08zYnQrc0pJZGFwMWVxTFFvakpRb2kxSVNFaEthYU90U0NzV2JNR0hUcDB5UFB2UUVxSmRldldvVWVQSGhCQ1BITWRXcTBXQm9NQnpzN09MeElxMFN1TmlTc1JFWkdaUzAxTnhhTkhqOUo3dURKNTlPZ1J5cFVybDYxODc5Njk2TkNoQXdEQXlzb0tHemR1ekxhUGk0dUw4YkdUa3hQZWZQUE5UTnV0ckt6UW8wZVBUR1ZPVGs2WVBIbnljMTNIeThMT3pzN2F5c3FxKzVPRTlYMEFlT09OTjlDM2IxOTA3OTRkVmxaV3BnN1JMRmhiVzZOUG56N28wYU1IZ29LQzRPL3ZqeHMzYnRRQzRLOG95alMxV2owbExpNXUxY1dMRjVOTkhldUxtRE5uRHBvMWE1Wm40c3FHSXFMQ3g4U1ZpSWpJekIwNmRBZ0xGaXhBWUdCZ3B2S3JWNjlpeUpBaDJMSmxDMHFXTEdrc054Z00yTE5uRDlhdFcvZE05V3pldkJrV0ZoWlFGQVdwcWFsNC9QZ3hrcEtTRUI4Zmo1aVlHRVJGUmFGcDA2WUZjazNtNkoxMzNyRXRWNjVjSHdBL0NpSGVBWURxMWF1amYvLys2TlNwRXl3dCtiRXBKNWFXbHVqV3JSczZkKzZNdi83NkN5dFdyTUNWSzFmZUJ1QlR1blRwcVdxMWV0cmR1M2RYM0xwMUs5SFVzVDRQS2VWVDd5ZG5ReEZSNGVOL1lDSWlJak8zWmNzVzQ0ZmlqTjU1NXgzVXIxOGZmbjUrK09xcnI0emxmLzMxRitMajQyRnJhd3NBU0VsSlFaY3VYYklkbjVLU2ZTU25zN016YkcxdFlXMXREUnNiRzl5N2R3LzE2dFZENmRLbFViNThlZGpaMldYN3dQMnljM0p5S3E0b3lrQUFFNFVRVllHMDEzYmd3SUZvMTY2ZE9VeUM5Vkt3c0xCQSsvYnQwYlp0Vyt6ZXZSdSt2cjY0Y09GQ1ZTSEVvamZlZUdQeUcyKzhNU01oSWNIbjNMbHpjYWFPTmI4VVJZR1VNczlHQ3pZVUVSVU5KcTVFUkVSbTdNNmRPemg2OUNnbVRweVk0M1ozZDNkOCtlV1g2TldyRjhxWEx3KzlYZzlmWDk5TSs5U29VY1BZQTlTaVJRdnMyNWUyQktlSGgwZTI4MGtwY2VqUUllUHpCZzBhWVBueTViQ3dlTm5tM0htNjJyVnJseXBXck5nUVJWSEdDeUVxQTBDdFdyVXdlUEJndEdyVjZybnVWU1JBcFZLaFZhdFdhTm15SlE0Y09JQmx5NVloTWpLeUVvRGZpaGN2L3BOYXJmNGxOVFYxeWFsVHB4NlpPdGFNSWlNajBiOS8veHkzZmZiWlp6bVdoNFNFc0tHSXFJZ3djU1VpSWpKamE5YXN3U2VmZklMeTVjdm51TDErL2Zxd3M3T0RuNThmUm8wYWhXM2J0c0hGeFFYYnQyODM3cFBUc0VVQThQYjJ6dlE4cDBTdFRKa3lpSXVMZTJYV0pnVUFSMGZIc2lxVmFxaVVjcHdRb2p3QTFLMWJGME9HREVIejVzMlpzQllRSVFTYU4yK09aczJhNGNpUkkvRHg4VUZZV0ZnNUFEOWJXVm1OVjZ2VmN4SVNFaGFkUDMvK2dhbGpCWUI2OWVvaEpDUWtVOW50MjdmUnJsMDdCQVFFb0hidDJ0bU9ZVU1SVWRGaDRrcEVSR1NtWW1OakVSZ1ltQzNCekdyQWdBRVlOMjRjQmcwYWhBWU5HcUJWcTFiWXZuMDd6cHc1ZysrLy85NjQzKzNidDJFd0dPRHE2b3FLRlNzYXkzMThmR0J0YlcwY0V0dWlSUXZqdG9TRUJIVG8wTUU0VkxKdDI3WVlNMlpNUVY1bWthbFRwMDZGWXNXS0RSZENqQUZRV2dnQmUzdDd1THU3dzlYVjFkVGh2YktFRUhCMWRZV3JxeXRPbmp5SkpVdVdJQ1FrcExRUVluTEpraVcvMDJnMHZ5Y25KeStJaUlqSWU0MG5FNGlJaUlCS3BjS2hRNGR5VEZ6WlVFUlVkSmk0RWhFUm1Ta2ZIeCtvMVdyVXFWTW56LzFjWFYzeDVwdHZJaUFnSU5POXJuWHIxc1htelpzQkFEdDI3RUJvYUNqMjdOa0RKeWNudUx1N0d6K0lQM3o0TU5Qa1R1azlSQUF3YytaTTFLMWJGNTA2ZFNySVN5dFNIMzc0WVJWTFM4c1JLcFZxTklEaVFOcWtOeDRlSG1qUW9JR0pvM3U5T0RzN3c5blpHZUhoNFZpOGVER09IVHRXQXNCNEd4dWJiOVZxOWFLVWxKUjVwMCtmdm03cU9OUHQyTEVEZ3dZTndxWk5tOUMvZjM5WVcyZGU4cFVOUlVSRmg0a3JFUkdSbVdyYXRDbmF0R21UcjMyblRKbVM2NzF3Ly92Zi94QVFFQUF2THkvczJiTUgzMy8vUFVhT0hJbHZ2LzBXVGs1T3VIYnRHdDU5OTkxTXh5aUtnbVBIanNIVjFSV0JnWUhHeE5YUHp3OERCZ3g0c1FzcklnNE9EdFdlSkt0ZkN5RnNoQkJvMUtnUmhnNGRDZ2NIQjFPSDkxcXp0N2ZId29VTGNmYnNXWGg1ZWVIUW9VTzJBTDYxdHJiK1dxUFJlS2VtcHM0SkR3Ky9Zc29ZVDUwNkJaMU9oNmxUcCtMNjlldnc4dkxDeUpFak0rMVR2WHAxNDJNMkZCRVZMazZUUjBSRVpLWTBHbzN4dzI1Q1FnSU1CZ051M0xnQkFObDZmdXJXclp0dGVLRmVyOGVpUll1d2NPRkN6Smt6eDdnK1pJVUtGVEJyMWl6TW5Ea1RVNlpNd1pFalIxQy9mbjFJS1FFQVFVRkI2TmF0RzFhdVhJbVBQdm9JMTY5ZmgwNm5RMVJVRklLQ2dncjdzbCtZbzZQak94cU5ab0dGaGNVVkljUVlsVXBsOC9ISEg4UGYzeDhMRnk1azBtcEc2dFNwZzNuejVtSHQyclZvMGFJRlZDcVZOWURobHBhVzU5VnE5VklIQjRjUFRCSFhnd2NQTUg3OGVJd1lNUUxGaWhYRDZOR2pFUlFVaFBYcjF6LzEyUFNHb2xHalJnRUF2di8rZTB5Wk1zVjQvMnh1RFVWSGpoeUJxNnNyOXUvZmJ5ejM4L01yd0tzaWVya3hjU1VpSW5vSnpKZ3hBdzBiTmtUSGpoM1JvRUVEVktoUTRhbkhuRDE3RnZmdjM0ZVBqdzhxVmFxVWFWdTFhdFhnNysrUHVuWHJZdXZXcldqVnFoV3VYYnNHQUFnT0RzYUVDUk9nS0FwT25EZ0JUMDlQakJzM0RuUG16RUhkdW5VTDVmb0tncU9qNC90cXRkcGJwVkpkQlBDMWhZV0YxYWVmZm9vMWE5Wmczcng1WmgzNzYrNjk5OTdEN05tekVSZ1lpTmF0VzhQQ3dzSlNDT0dtVXFuT2FEUWFmd2NIQjd1aWl1WFNwVXNZTW1RSVhGMWQwYkZqUndCQWxTcFZNSGZ1WE15ZlB4K1RKMDlHZEhSMHR1TmUxNFlpSWpJeGpVWWpOUnFOZkZrbEpTV1pPZ1I2UmFUL0xaanFiN0NvNnlVeU5TbGxKU2xsMTZ4L2l3a0pDZkwrL2ZzeUtpb3FYMys3eTVZdHk3Rjgvdno1MmM3cjVlVWxwWlRTWURESWZmdjJHYmRkdlhwVlRwZ3dRUm9NQm5uNjlHbnA2ZWtwTDErK25QSHdibExLU2srL3FzTGw0T0JncDlGby9OVnF0YUxSYUdURGhnM2wrUEhqNVpVclYvTDFXcjFxWW1OanBjRmdNSFVZTCtUbXpadlMwOU5UTm1yVVNHbzBHcWxXcXhXMVdyM2V3Y0ZCWFpDL096TEQzMXQ4Zkx4Y3RHaVJiTnk0c2Z6amp6K2tvaWpaNHJwdzRZTHMwYU9IYk5La2lad3hZNFpNVEV5VVVrclp2SGx6R1JZV0ppZE5taVRqNHVLTSt6ZHYzdHo0T0RFeFVhNWJ0MDYyYk5sU25qdDNUbDY1Y2tWcU5CcnA1dVltVDU0OEtZY05HeWFQSERraWRUcWRiTm15cFJ3L2Zyd2NQMzU4eHVyTjR1K05YaS84UFBZU2VOSEVkZXZXcmM5OHpOOS8vNTN2ZmUvY3VTTnYzTGdocFpUeWswOCtrVkpLZWZIaVJYbi8vbjJaa0pBZ0d6VnFKSk9UazErNG5xd01Cb09NaVluSjE3Ni8vUEtMVEUxTnpWUjI5dXhaMmJadFczbnIxcTFzNTEyOGVMRzhlL2R1am5WMjd0dzUxM3A4ZlgzbDFhdFhNNVZ0M3J4WmJ0NjhPVjl4eHNiR3lyRmp4ejUxdjFHalJ1VlkvdC8vL2pmZjlYVHYzdjJwKyszWnMwZis4Y2NmMmNvN2QrNXNrZzhpVEZ5SmlwYVVzb0tVc24yUi83RS9uL1pTeXFkMy9SWVNSMGRIUjQxR3N5NzkvMFhqeG8ybHA2ZW44ZjJ4b0IwNmRFZytmdnc0MSswWjMvdXZYNzl1Zkh6cDBxVmNqMUVVUlQ1NDhDRFg3YXRYcjVZSkNRblBGS2RHbzVFM2I5N01jeDlGVWVTYU5XdHlUTTd5SXpRMFZKNDRjZUs1am4wV2QrL2VsZE9uVDVjdUxpN0c5eU9OUnJQRjN0NitVVUg4RHNrTWlldWRPM2Zra0NGRDVELy8vSk5uVEFhRFFXN1pza1d1WDcvZVdQWTZOUlRSNjhXY1BvOXhjcVpDTW5mdVhMUnIxODc0M05uWkdXKzg4VWFtZlJJVEV6UGRrRDlod2dRY1BIZ1FYYnAwZ2FJb3h0bm1Nb3FPanNhK2Zmdnc5OTkvWS9mdTNWaThlREdBdEhYQXBrK2ZqdUhEaHlNMU5SVTFhdFRJZHYvVDg5Uno3dHc1bkRoeEF0ZXZYOGVsUzVkdzZkSWx0R3paRWovODhFT2UxNzltelJxc1g3OGVFUkVSeHJMUFAvOGM2OWV2UjB4TVRLWlo5MGFNR0FGbloyZlVxRkVEQXdjT3hNU0pFek10U3lDbE5BNWZ5K3JLbFNzSURBeEVyMTY5akdVUEh6NkV2NzgvRkVWQmt5Wk5zcTE5cU5mck03MDJlcjBlZS9mdXpYTWZBRGgyN0ZpT01XUmQ4eTAzQm9NQmx5NWR5bk1mS1NXV0xsMktzV1BIWnR0MjdkbzE0N0NpckZ4Y1hGQzVjbVhqODVzM2I2SmF0V3FaOXJsMzd4Nk9IajJhcjFpSnlLVDBBTzZiT29oOHVvKzBlSXVVdmIxOUkwdEx5d2tBMmdPQXJhMHQyclJwQTNkM2QxU3BVcVZBNndvUEQwZlZxbFZSc1dKRlRKMDZGU3RYcm9TTmpRME9IRGlBanovK09OTjZtNU1uVHphKzkzdDRlTUROelEzZHVuWEQ4T0hEc1gzN2RnUUhCNk5PblRxWU8zY3U0dUxpRUJzYmkrVGtaSlF2WHg3ejVzM0w5SDg4M1p3NWM5Q3NXVFBqc05PQ0Voa1ppZTNiblJmTFNBQUFJQUJKUkVGVXQ2Tm56NTdHOStDcy92MzNYNXc4ZVRMSDQyTmlZakJ6NWt4czJyU3B3R1BMcUhMbHloZy9mankrK09JTCtQajRZTXVXTFVoTVRHeHZhV25aWHExVzd4WkNUQTBORGYzN0JhcFE4T1IzdUVxVkt2RHg4WG5xQVNxVkN1M2J0ODlVTm5qdzRCejNIVEZpUktibnhZc1h4N0JodzR6bmFkNjh1WEhiMjIrL2pXblRwZ0VBN096c1lHZVhiWFIwOHBONGlWNUxURnlMU0lrU0pSQWNISnlwTE9QMDUxa3RYNzQ4eHpXODBvL3AwcVVMRGh3NGdOdTNid05JZXdONjk5MTM0ZVRraERsejVzRGUzajVmY1QydG50VFVWS1NrcE1EUjBSRmJ0bXpCd1lNSFlXMXREWVBCZ0lZTkcyYWFGUzgrUGg3SGpoM0RraVZMc0h2M2JtellzQUYrZm42WU9IRWloQkFZT1hJazZ0YXRpL1hyMTJQZXZIbjQrT09QTXkxRDBMcDFhN3oxMWxzb1VhSUUrdlRwZy92M00zOXUrK3l6ejR5UGQrL2VEUUJZdUhBaC92dmYvK0xtelp1b1dMRWlTcGN1RFU5UFR3d2ZQaHpKeWNrWU5Xb1V2THk4TXIycHVyaTRZTy9ldlhtdWtaWnhIMFZSakFtandXQjQ0VVhCbXpScGtxMXMyclJwYU5hc0diWnQyNGFhTld2QzBkRVJWNjlleFpBaFEzSjlEWURNTXhHbXoyU1lIbi9HNStsbFJQUlNTQVp3QTRBTGdFb0FiRXdiVG82U2taYTAzbmp5dUVob05KcVBBVXdFMEJKSVN3STZkT2lBSVVPRzVPdWUzK2NSRVJHQnBVdVhZdjc4K2NiRzNnTUhEbURod29YNDZLT1AwS1JKazF3YkJVK2NPR0djWENzMk5oWno1ODdGOHVYTEVSa1ppVldyVnFGU3BVcTVOaktuazFMbTJNQ2NVV3BxS2g0OWVwVHRQbVlBZVBUb0VjcVZLNWV0Zk8vZXZlalFvUU1Bd01yS0tzZTFSek8rYnpnNU9XV2J0ZHJLeWdvOWV2VElWT2JrNUlUSmt5Zm5HZS96S0YrK1BNYU9IWXVoUTRkaStmTGwyTFJwRStMaTRqNEQ4SmxHby9sYlNqbFpxOVh1ZmVxSnNtTkRFZEZMZ29sckFWdTVjaVUyYnR5SW1KZ1lkT25TQlVEYVF0U0ppWW5HRy95ejZ0S2xDNktqbzVHUWtJQVdMVnFnYk5teWNITnp5ek5CNnRhdEd3QmcrUERoU0V4TXhJOC8vZ2dBT0hMa0NQNzY2eTlZVzF1alhidDJTRWhJUUVwS0NzYU1HUU4vZi85bnJpZGppOStVS1ZPeXZjRWVQSGpRK05qSnlRa3FsUXJ2dnZzdVZxNWNpZUhEaHlNbUpnYURCZzBDQUNRbkp5TTZPaHFEQnc5R1Nrb0tMbCsrYkV4Y0wxeTRnUFBuejZOdDI3WUFnSUNBQU9ONTA1UGs5R1ExM2YvKzl6OFVLMVlNalJvMVFyZHUzVEIxNmxUczJiTUgxYXRYUjdObXpRQ2s5Vks2dWJsaDd0eTV1UzRUOFRUZHVuV0RYcStIWHE5SHg0NGRrWnljbkNrUmpvdUxNLzVzNCtMaU1pV1RPVGwwNkZDTzVkSFIwZkQxOWNXU0pVdmc3KytQeU1qSVRPZHljbkxDN3QyN2MvMTVaZnp3a0pLU2t1M0RCQkc5TkZLUTlnRTFGb0FWekhNaVJRVnBjU1kvK1Y2WWhGcXRiZ0hnSndDZkFFREpraVhScFVzWERCbzBDR1hLbENuVXludjI3SW0vL3ZvTFI0OGVoYUlvaUk2T3h2VHAwN0Znd1lLbkpwMGRPM1kwTmlJdVg3NGNuMy8rT1dyVXFBR1ZTcFZ0VkV4TzBodE8wOWYwek0yaFE0ZXdZTUVDQkFZR1ppcFBid0Rkc21WTHBvWm1nOEdBUFh2MllOMjZkVStOSWFQTm16ZkR3c0lDaXFJZ05UVVZqeDgvUmxKU0V1TGo0eEVURTRPb3FDZzBiZHIwbWM3NXJNcVVLWU52dnZrR2JtNXU4UGYzVHgvSjliRVFZbzlhclQ0dXBaeXMwK20yQThqdjBFWTJGQkc5SkppNEZyQisvZnJCMWRVVjNicDF3OXExYTJGbFpRVWdyVlU0YXc5WWVxOW1laXRuMDZaTnNXL2ZQblRwMGdVK1BqN0dIc0daTTJjYWgrYis5Tk5QeG1PdVhidUc2ZE9uNDlhdFcyamR1alg2OWV1SFRaczJJVG82R2p0MjdFQ2xTcFhnN2UyTitQaDRkTzdjR1owN2QzN21lbjc0NFFkRVJrWWlKU1VGS1NrcHhnUXRwNWJaZE9sckR0Njdkdy9idDIvUGRiL1BQLy9jK0ZpdjErUFhYMy9GblR0MzRPYm1sdmVML01UOCtmTWhwVVRQbmozaDVPU0VYYnQyNGRhdFc1ZzdkNjV4bjZGRGg4TEt5Z3A5K3ZUQmhnMGJucXRGUHYxYVhWeGNFQndjak04Kyt5elR6N0pGaXhiRzUzbjFvajlOY0hBdzd0MjdCemMzTjhURXhHRE5talhQZEh6R0R5QXVMaTdaUHBDOEpEMnVGazVPVHFxSER4KytXTGMyVVFGUnE5VlZoUkNOQWR4S1RVMlZBQ0NFTUg3UCtEamo5b3psV2N0U1VsS01aU3FWS3ROK0tTa3Awc0hCSWR1eEdmZExUazdPZEw2TTI5SWZKeWNuWnp1M1NxV1NLcFZLSmlZbTVuaU1oWVdGOFhGQ1FrSzJNZ3NMQzJsaFlTRUJ3TkxTVWo1OCtCQVdGaGJXbHBhV1ZuWjJka2pmWm1WbEplL2V2V3ZjTC8yN2pZMk5CQUJiVzFzSkFDRWhJUkwvbjF4ay9KNytXS1ZXcTFzSklUd0JOQUxTa3BadTNicGh3SUFCbVJLeHdxUlNxZkQ3NzcramZQbnlTRWxKTVE0bnpXbG9iVmFOR3plR2s1TVREaDgraktGRGgwSlJjaC9sR1JrWmlmNzkrK2U0TGV0b20zVHB0NnBzMmJMRjJIdWEwVHZ2dklQNjlldkR6ODhQWDMzMWxiSDhyNy8rUW54OFBHeHRiUUdrTlhhbU43Wm5sSktTdlUzQzJka1p0cmEyc0xhMmhvMk5EZTdkdTRkNjllcWhkT25TS0YrK1BPenM3SjY3b2ZoWmxDeFpFbDkrK1NVR0RoeUlnSUFBckZ1M0RnOGZQbXdvaE5pbVZxdkRwSlNUZERyZEZ2ei8wRnFSOGN2SnlVazhmdnhZTkcvZVhOVzZkZXU0R2pWcVhDbGJ0dXdOR3hzYkM3MWVMMUpTVWtSS1NvcFFxVlFpSlNWRkFFQlNVcEt4RVVsUkZCVUFwS2FtaXVUa1pCVUFXRmhZaU5UVVZHRXdHSXhmRmhZV0FnQXlsaW1LSWhSRnlmUllVUlNoVXFtRW9paml5Zm5GazZwVWVyMWVKaVltcW03ZnZsMzE5dTNibFoyY25DQ2xGRm0vTEMwdFJXcHFhbng0ZVBqcFF2OEJFSmtBRTlkQ2NQandZYWhVS25UcDBnVy8vUElMNnRXcjkwTG4yNzE3dHpHaG5ESmxDdlI2UFJZdlhneWRUZ2RQVDAvMDc5OGY3Ny8vUHI3NDRnczRPRGpBMmRrWmx5NWRRcVZLbFhEcDBpVjg5TkZIejFVUGtKYk1Bc0NmZi80SlB6OC9ZNEptTUJpZWVyNUhqeDVoNk5DaCthcmJ6czRPWGw1ZUdEdDJMRHAzN3B6dHZ0U2MvUG5ubjRpSmljR29VYU13YXRRb0hEeDRFR1hLbE1teFozdmx5cFdaa3RhTVNYTzZna3pzVHA0OG1lMitscWZWczIvZlBuVHMyQkhmZi84OSt2ZnZqeXBWcW1STGhETitlRm00Y0dHbXBSMHlYbmZHUm9hQ29sYXJEd29oVkFBc3BKUVc2WStSMWh0a2tlVnhwdjJlZkxlUVVxcUVFTGx0VndGcHcrTHk4L01uS2lLaEFLb0FlR3F2MTlPMnA5OXlrTmQrNlkyZGVaMGpyMTYrOURweTIwZEtpV0xGaWozMStOenVXVXpmbnBLU2d0S2xTK2U2VDA3M2FtWTloMGFqeVhVZlJWRkdDU0VHQ1NFY2diUmhvajE3OWtUZnZuM3pqTDh3L1BiYmI4WjVFT0xqNDlHelowL2p0cXkzQUdYVnJWczNKQ1ltNHY3OSs4YmpObS9lakxpNE9PTzlzSGZ2M2tXVktsVXdlZkxrYkhNbTNMNTlHKzNhdFVOQVFJQnh5SEZXZCs3Y3dkR2pSekZ4NHNRY3Q3dTd1K1BMTDc5RXIxNjlVTDU4ZWVqMWV2ajYrbWJhcDBhTkdzWkcyaFl0V2hoSCszaDRlR1E3bjVReTA4aWhCZzBhWVBueTVTOThHODN6S2w2OE9OemQzZEcvZjMrc1hic1dxMWV2eHIxNzl4eUVFSnMwR3MxWktlVTRJY1Rtck1kSktXRmpZNFBZMk5objduazJGMElJQ0NFeWxWbGFXc0xSMGJHNVRxYzdZSnFvaUFvUEU5ZENFQmtaaVZLbFNzSER3d05mZmZVVmZIMTlrWkNRZ0hidDJpRW1KaWJic0tiVTFGUmN1SEFCeWNuSkdEaHdJTzdjdVlNQkF3WVkveGxsSElvS0FKNmVucWhidHk2R0R4K09PWFBtNE1jZmYwVHo1czNoN095TVVxVktZZTNhdGZqNzc3L1JvRUdEVEFuVXM5WXphZElrcU5WcVBIcjBDSnMyYllLaUtKZ3dZUUltVHB6NDFPRlJ6Nk4yN2RvSURBeEVURXhNanEzTFdjdDI3ZHFGU1pNbVlkU29VU2hYcmh3NmRlb0VBUGppaXkveXJDZnJCNE9IRHgraVpjdVdtZTVSY25KeU1qNVdGQVdYTGwxQ2FtcnFVOCtkenRuWk9kczlUd2FEQWFkUG44NXo0ZnYxNjlmRHlzb0tYYnQyQllDbkRqdE85L2JiYjJmcW9jM3BIdGVNRTFnOUR5SEV4MGhycWM3MlJwbkhNVGwrejJXN1JGckx1QUxBQU1BZ3BUejFRa0VUdlNBaFJQcE1QK216c3drcFpmb3ZjbnJ2RGNULy8zSWJ5ekx1bDJWN1R1ZEpQMGVtc2lmN1BLMk85RTI1YnM4UVI2NHg1aFRIMDY0aDYzNDVYY096WEtzeFFDRm1DaUdLQVVDZE9uV3dlUEhpSXV0aHpXcjA2TkVZUFhvMEVoTVQwYUpGaTZjbXF4bHQzTGdSQ3hZc2dMKy9QNzc3N2p2anhJT2xTcFV5bmlldmMwWkVSRUNsVXVIUW9VTzVKcTVyMXF6Qko1OThrbXVEWC8zNjlXRm5ad2MvUHorTUdqVUsyN1p0ZzR1TFM2WVJVYm1Ob3ZMMjlzNzBQS2YvL1dYS2xFRmNYRnllODBZVUJSc2JHd3dZTUFEZHUzZkhOOTk4ay81ZVgwY0lzUnFBZk5KZ0lvVVFDdjYvUUQ0cE16NStzaW5Ic296NzVuQThBQ2pwRmFYWDh3ekg1N2hmYmpHbDF3TkFTYTlmU3Vrb2hMQVJRbFFzNEplWHlDd3djUzFna1pHUnhza1JPblRvQUpWS2hlclZxeHNuWnhvNGNDQ21UNStPNnRXclk4V0tGWGp3NEFHR0RCbUMyclZydzlMU0V0T21UY1BRb1VPeGFkTW1ZK3RseHFHbzZicDA2WUkvL3ZnRDE2OWZ4OUdqUjdGbzBTSUF3TEpseTlDOGVYUDA3dDBiYjczMUZxcFdyWXBxMWFvaE5UVVZYYnAwZWVaNmdMUVpEZHUyYllzMWE5Ymd3dzgveEpneFl6Qi8vdnludmhibHlwWERraVZMY3QyZVU2L24wcVZMMGFOSEQrUDlySGZ2M2tXM2J0M3c1NTkvb21IRGhwbjJYYmx5SlM1ZnZveExseTRoSkNRRUF3WU13UERodzZIWFo1KzNJT09IZ3B4bURNNHFKQ1FFZXIwZVNVbEphTjI2TlNwVXFBQWhCTWFQSHc4M043ZE05NC9HeGNYbDYzN1N1TGc0dUx1N3c4dkxDM1hyMXMzV28zSDU4bVhNbVRNSGFyVWFBd1lNUVBIaXhlSGw1WlhqNndRQTI3ZHZ4L1hyMTQwVE9HVk03UFY2ZmE3SmY5WjdoZk5MU3RsTVVSUkZwVklaRkVVeHFGUXFSVkVVZzRXRmhTRTFOVld4dExUTStOMWdZV0doR0F3R2c0V0ZoWktTa21Ld3NiRXhQSDc4V0xHMXRUVThmdnpZWUd0cnE4VEV4QmpLbENtamhJU0VHTUNaRXNtTWhZYUd2aFJqN1Y4VkdvMm1oNVJ5cWhEaWc3Tm56NkpIang3dzhQQkFtelp0WUdOVHRMY2dwdmVNR2d3R0dBeUdUQ3NHckZpeElzOWo0K0xpY1A3OGVWU29VQUdMRnkvR3c0Y1AwYnAxNjZmMnpxZmJzV01IQmcwYWhFMmJOcUYvLy83WjNydGlZMk1SR0JpWUxjSE1hc0NBQVJnM2Jod0dEUnFFQmcwYW9GV3JWdGkrZlR2T25EbVRhWmIvMjdkdncyQXd3TlhWRlJVci9uL3U0K1BqQTJ0cmErTWtVUmxIQXlVa0pLQkRodzdHYTJyYnRpM0dqQm1UcitzclNIcTlIcnQyN1lLM3R6ZHUzTGdCQUpCU1hnVXdWYXZWTGl2eWdFeEFyVllmQWVBaWhJZ3lkU3hFaFlHSmF3SGJ1WE1uMnJScGc2MWJ0d0pBcGpjNElDMlozYnAxS3hvM2JvekF3RUJVcUZBQlc3WnNBWkIyNzJuMTZ0V2gxK3RoWVdGaFRJWXlKa2JWcWxYRGI3LzlodVhMbDZOUG56N1l1SEVqM243N2JadzVjd2FlbnA0b1hibzBWQ29WbWpScGd0bXpaK08zMzM0RGtEWjA1SG5xMmJwMUs3UmFMZGF2WDQ4MWE5YWdkKy9lcUZtelpyNTYzQjQ5ZXBSdFZ0eTgzTDE3Ri83Ky9oZzRjS0N4N0pkZmZrSDM3dDNSc0dGREhEOStIRlpXVmxDcjFjWVl1M2J0aXNxVks2TisvZnFvVUtFQ2J0KytuYTJuTSt2UTNQek1LaHdkSFkxUFAvMFVJU0VoMkxoeEl5cFVxQUFYRnhmalBVMFpoeFcxYU5IQytEdy85N2l1WDc4ZS8venpEM3IxNm9YZXZYc2JoOXVWTEZrUy9mcjFRODJhTlZHelprMjgvZmJiQU5MdUZjN2FTNXcrcWRWYmI3MlZLUkhkdFdzWEFnTURFUmNYaDNyMTZ1R0REejdBOE9IRG54cFRmbWkxMnY4VnlJbUlpSjRpTkRSMEhZQU5hclc2TDRCeGQrL2V0WnMyYlJyKy9QTlB1TG01b1gzNzlvVzZCRXRHNlEyZlhsNWVpSXVMeTNHNXN0ejgrdXV2Nk5XckY2Wk5tNGI1OCtkai9QangwR2cwK2VxZFBIWHFGSFE2SGFaT25ZcnIxNi9EeThzTEkwZU96TFNQajQ4UDFHbzE2dFNwaytlNVhGMWQ4ZWFiYnlJZ0lDRFR2YTUxNjlZMU5sanYyTEVEb2FHaDJMTm5ENXljbk9EdTdtN3M1WDM0OEdHbUh1K01vNEZtenB5SnVuWHJHa2M5RmJYSGp4OWorL2J0V0xwMEtlN2N1UU1Ba0ZKZUVFTDhxdFZxZlpBMmdvZUlYZ0ZNWEF0WXIxNjk4cHlVb0gzNzl1alRwdytPSHorT1diTm1aWHV6dVhQbmpySEg5c0dEQjVuZUhLS2pvNDJKWUh4OFBENzg4RU40ZW5xaVU2ZE9XTEZpQlR3OVBhRlNxYUFvQ3VMajR3RWd4OTdIWjZrblBEd2MwNmRQei9RQm9WR2pSdm02eDNYRmloWDQrdXV2Yyt6aGE5cTBhYmJlMlAzNzk4UEZ4Y1ZZVjFCUUVHSmpZNDJKbDQyTkRYNzg4VWVzV2JNR3hZc1hSL1Btelkzcm56MSsvRGpIU1NRS1FrRXZzZkR6enovandvVUw4UEx5UW9jT0hkQ3ZYei8wN2RzWGxTdFh4dGRmZncwZzdlZDI1c3laUEljVlo3VnUzVG9FQmdiQ3k4c0xiZHEwd2M4Ly80eHZ2dmtHNDhhTncvang0d3Q5NWswaW9nS21hTFZhZndBckhSMGR1NmxVcWg4ZVBueW9ualZyRmhZdlhvd2hRNGFnVTZkT1JUYUVlTisrZmZqbW0yK3lsZWYyZnpvMU5SVjZ2ZDQ0UExoczJiSll0R2dSOXV6WmcvZmZmei9QdWg0OGVJRHg0OGRqeElnUktGYXNHRWFQSG8zZXZYdmp6VGZmUlBmdTNZMzdOVzNhMURnaDR0Tk1tVElsMTg4bi8vdmYveEFRRUFBdkx5L3MyYk1IMzMvL1BVYU9ISWx2di8wV1RrNU91SGJ0R3Q1OTk5MU14eWlLZ21QSGpzSFYxUldCZ1lIR3hOWFB6dzhEQmd6SVYwd3ZJaWtwQ1Z1M2JvV1BqdzhlUEhnQUFKQlNSZ0w0NWNudlRYNW5GU2FpbHdRVDF3S1dWOUtxS0FyMjdkdUhJVU9HSUNBZ0lNZkpLOExDd3ZEZWUrODl0WjZxVmF0aXlwUXArUDMzM3pGbnpoelkydHJpM0xseitQREREekYxNmxSRVIwZGp6cHc1bURoeEltSmpZN1BORnBqZmVuNzQ0WWM4MTQvTHFZZXhkKy9lQU5JbVBraE1URFErenlneE1SR1RKazBDa0xiVVFLZE9uYkJ6NTA3ak1qKzdkKytHbjUrZmNRS20yTmhZU0NsaGEydUwzMzc3RFJNbVRNRGV2WHNSRWhLQzA2ZFA0L2J0MjVneFk4WlRyOGRjdlAvKys1Z3padzdDd3NLd2VQRml0R3ZYRHJkdjM4YisvZnNSRWhLQzhQQnd2UC8rKzlrbTBNakozYnQzTVd2V0xEeDQ4QUIvL3ZtbmNiMitZc1dLWWRHaVJmanR0OS9Rc1dOSGRPblNCWjkvL3ZsVFB6QVJFWmtacWRQcDFnTllyOUZvMmtzcEo4YkV4RFQ4N2JmZjRPM3RqWUVEQjZKcjE2NkYyamgzK1BCaHhNZkg1emk1bnBlWFY0N0hXRnBhNXJpZTZiWnQyM0s5QlFRQUxsMjZoTkdqUjhQVjFkVTQ3MFNWS2xVd2QrNWNqQmd4QXBHUmtmam1tMjlRdG16WlRCTmNKU1Frd05iVzFyaStlOVpoeFJrbjgwdW4xK3V4ZE9sU0hEeDRFSC84OFlleDRiaENoUXFZTldzV3Z2bm1HOWpiMjZOOCtmS29YNysrY1dLdG9LQWcrUG41NFkwMzNzRDgrZk14Yjk0ODZIUTYxS2hSQTBGQlFZV2F1TWJIeHlNb0tBaSt2cjZJam80R0FFZ3BkWXFpekF3TEMzczVaMWtpb254aDRsb0VidCsramNlUEg2TlRwMDU0NzczMzRPbnBpY2VQSDZOZnYzNFlQWG8wMUdvMVVsSlNZRzF0alIwN2RoalhRTXQ2NzJSNkwyZDhmRHhtejU2TmtKQVFORzNhRkpzM2I4YWpSNDl3K1BCaGZQWFZWeWhXckJnV0xGaUE0c1dMNDlkZmY4VzRjZU9NdzRlZnBSNEFUMTMwUE9zNm93Q3dldlZxUEhqd0FFdVdMRUdMRmkxeW5GbTRhZE9tV0wxNnRmSDV6WnMzRVJrWmlVOCsrUVFBTUdQR0RDUWxKV0hBZ0FFb1g3NDh5cFVyaDNMbHlzSFoyUm1CZ1lGbzFhb1Y3dDI3aDVvMWE2SmJ0MjU0OTkxM2pjT1hzdzdQenFuWCtWbG1GWTZLU3J0VkpPTTlTUmtuc1ZLcFZNODlnNitEZzRQeC91VDkrL2NqS2lvS1BYdjJ4TTgvLzV4cHhzNnM4YVl2cVhENThtWDA3OThmblR0M3hzeVpNN045VUxHMHRNVFlzV1BScGswYmVIdDdZOFNJRVZpM2JsMnVzNEVTRVptejBORFFyUUMyT2pnNHRMU3dzSmdZSHgvLzhjS0ZDK0hyNjR1K2ZmdWlSNDhlQlQ0cmVVSkNBbWJQbm8wdnZ2Z2l4L2ZFdUxnNGxDaFJBdWZQbnpjdUx3T2tKWTdwdmFQVzF0Ym8yTEVqbWpWcmhtdlhydVhZNkp1UWtBQS9Qei80K2ZtaFg3OSttWWIwQW9Dam95TjhmWDB4WWNJRXRHL2ZIbTNhdE1Hb1VhT01zeXpQbURFRE8zYnNBSkIyTzBsK1JndWRQWHNXOSsvZmg0K1BUN2FlNjJyVnFzSGYzeC9Cd2NGWXVuUXBGaXhZZ0d2WHJnRklHejQ5WWNJRWVIdDc0OFNKRS9EMDlNUjMzMzBIWjJmbkhCUGtnaEFiRzRzTkd6Wmd4WW9WeGxGbFVzcmpBS1pydGRvdGhWSXBFZEhMUUtQUlNJMUdJNTlYOCtiTmpZLy8vdnR2MmJ0M2I2blQ2VEx0Yy9EZ1FSa1FFQ0I3OSs0dG16WnRLaGN0V2lUbno1OHZvNk9qczUxRFNpa2ZQWG9rTzNmdWJEdzJLU2twVzcwaElTRlNVWlJNWlhmdTNKSEp5Y25QVlU5R2pSczNOajQyR0F4eXlwUXBtYlpQbVRKRkdnd0dtWnFhS2lkT25DaFhyMTR0RFFaRGpxL1AyTEZqTXoxLytQQ2hEQTRPTmo2UGk0dkxkaDNwQWdNRDVaVXJWM0xjdG5qeDRteGwzdDdlT2U2YmwwZVBIaGwvL3UzYnQ1ZE5talNSczJmUGxsSksrWi8vL0NmWDQ3SytsbG5QNmV6cy9NeXhIRHQyTEZ2WjhlUEhqWTl2M0xpUmJYdUhEaDF5UEZkeWN2SXoxNS8rdDJEcXYwa2lVK0R2djNsVHE5V2ZhRFNhdmVrL0p4Y1hGemwvL254NTc5NjlaLzVmbDV1QWdBQTVac3lZWE4rVEJnOGVMSjJjbktTTGk0dGN1SEJobnVkYXZueTVQSFhxVktheThlUEhTeW5UM3F1SERCa2kvL25ubnp6UFlUQVk1Sll0VytUNjllc3psU2NrSk1qNzkrL0xxS2lvcDEyU2xGTEtaY3VXNVZnK2YvNzhiT2YxOHZJeTFyMXYzejdqdHF0WHI4b0pFeVpJZzhFZ1Q1OCtMVDA5UGVYbHk1ZnpWWDkrUlVWRlNTOHZMK25xNm1wOFA5Sm9OSDg3T0RpME5QWHZuN2xScTlWSG5ydyt6NytvUEZFVzV2USttTDgxTFY1RDZUK2dySlBpUEM4cFpiNG1OTXJ2ZmtVVlQwYUtvankxQjVaZVBlazk2YUdob2Z4L1FhK2Q5UGNDL3Y2Yk53Y0hoNFlxbFdvU2dOWkNDR0ZsWllYdTNidWpUNTgrZWQ3Q2t4K0tvaUFsSmFYSVp6TiszVDE0OEFDclY2L0c2dFdya1p5Y0RDbWxGRUxzbDFKTzBXcTFCMDBkbnpsU3E5VkhoQkF1QUQ0TkRRM04zM3A2UkU5aFR1K0RIQ3BjUko1MTNjdkM5anoxTUdrbElpSnpGQllXZGh4QUcwZEhSMGNBay9SNmZmdUFnQURWMnJWcjBibHpaL1RyMXc5dnZmWFdjNTFicFZJeGFTMUNkKzdjd2FwVnE3QnUzVHFrcHFaQ1Nxa0EyR1V3R0NhSGg0Y2ZlK29KaU9pVnhjU1ZpSWlJWGdrNm5VNEhvSk5HbzZrTFlKTEJZT2l5WWNNR3k0MGJONkp0MjdZWU9IQmd0dGx4eVR6Y3VIRUQvdjcrMkxScFUvcGNHd1lwWmJDaUtKUER3c0swcG82UGlFeVBpU3NSRVJHOVVrSkRRODhBNlBuaGh4KytaMjF0UFVsUmxCNWJ0MjYxRGc0T1JzdVdMVEY0OEdET3NHNG1ybDY5aWhVclZtRHIxcTNwc3hhbkFBZ3lHQXlUdzhMQ0lrd2NIaEdaRVNhdVJFUkU5RW82ZmZyMEpRRDluWnljSmlpSzhoT0F2anQzN3JUZHVYTW5tamR2RGpjM3QwS2JCWmZ5ZHZIaVJmajYraHBuUXBaU0pnc2gxaXVLTWtXbjAxMHdjWGhFWklhWXVCSVJFZEVyTFNRazVGOEE3blhyMXYyeFdMRmlFd0VNM0w5L2Y0bjkrL2ZEMWRVVjd1N3VzTGUzTjNXWXI0VXpaODVnMmJKbEdaZlRTNUpTQmdDWUdob2FlczJFb1JHUm1XUGlTa1JFUksrRk0yZk8zQVl3L0lNUFB2QXNYcno0ZUpWSzVYYjQ4T0hTaHc4ZlJvTUdEZURoNFFHTlJsTmtFeVcrTHFTVU9IWHFGSHg4ZkhEbzBLSDBzZ1FBZmdDbWFiWGFXeVlOa0loZUNreGNpWWlJNkxWeS92ejVCd0MrclYrLy9sUkxTOHZ2QUF3N2NlSkV1Uk1uVHNEQndRRWVIaDVvM0xneEU5Z1hKS1ZFYUdnb3ZMMjljZUxFaWZUaVdBRExBTXpRYXJYM1RSY2RFYjFzbUxnU0VSSFJhK25VcVZPUEFQeFF1M2J0R1NWS2xCZ0Q0S3V3c0xCS1gzLzlOZXJXcll0aHc0YkIxZFdWeThFOUkwVlJjUHo0Y1N4WnNnUmhZV0VBQUNubEl3QkxVbE5UZjNueXVoTVJQUk1tcmtSRVJQUmFPM2Z1WEJ5QVNWV3JWcDFWdVhMbGIxUXExWWd6Wjg2OE9XclVLTlNxVlF0RGh3NUZzMmJOWUdGaFllcFF6WnFpS0RoOCtEQ1dMRm1DeU1qSTlPSUhVc3BGaVltSnZ6NTVuWW1JbmdzVFZ5SWlJaUlBdDI3ZFNyeDE2OWJNV3JWcXpTMVZxdFJ3SWNTb2l4Y3Z2dlhkZDkraFJvMGFHRFpzR1A3em4vL0EwcElmbnpJeUdBdzRlUEFnRmk5ZWpJc1hMNllYMzFFVVpjRzllL2ZtM2JwMUs5R1U4UkhScTRGalg0aUlpSWd5dUhqeFlySldxNTByaEhoUENERWN3T1YvLy8wWEV5Wk1RT2ZPbmJGMTYxYm85WHBUaDJseUtTa3AyTEZqQjdwMzc0NnhZOGZpNHNXTGtGTGVrRkwrTnpZMjloMmRUamVEU1NzUkZSUTJHUklSRVJIbElDUWtKQVhBSWdDTDFXcjFJQ0hFMkZ1M2J0V2VOR2tTRmkxYUJIZDNkN1J0MnhhMnRyYW1EclZJNmZWNjdOeTVFOTdlM3JoNTh5WUFRRXA1UlVvNVI2ZlRMUWFRYXRvSWllaFZ4TVNWaUlpSUtHOEdyVmJyQThEWDBkR3h0MHFsK3Y3ZXZYc2Z6cGd4QTE1ZVhuQnpjME9IRGgxUXZIaHhVOGRacUI0L2ZveHQyN2JCeDhjSGQrL2VCUUJJS2M5TEtXZnJkTHBsQUJUVFJraEVyekltcmtSRVJFVDVvK2gwdWxVQUF0UnFkVmNoeEE5UlVWR2EyYk5uWThtU0pSZzBhQkE2ZCs2TVVxVkttVHJPQXBXWW1JaXRXN2RpNmRLbGlJcUtBZ0JJS1NPRUVEOXJ0ZHBWQUtScEl5U2kxd0VUVnlJaUlxSm5JN1ZhN1FZQUd4d2NITnBaV0ZoTWlJbUphZno3NzcvRHg4Y0hBd1lNUU5ldVhWRzJiRmxUeC9sQzR1UGpzV25USnZqNitpSW1KaWE5V0N1bG5QSGsrb21JaWd3VFZ5SWlJcUxuRkJZV0Znd2dXSzFXZndyZ3AvajQrRThXTFZvRVgxOWY5TzNiRnoxNjlFQ0ZDaFZNSGVZemlZbUp3WVlORytEbjU0ZjQrUGowNG44TUJzTzBKOWRMUkZUa21MZ1NFUkVSdlNDdFZyc1h3RjRuSjZjbWlxSjRKaVVsZmJwMDZWTGg3KytQbmoxN29uZnYzcWhjdWJLcHc4eFRWRlFVMXExYmg1VXJWeUlwS1FrQXBKVHlFSUFwV3ExMmo0bkRJNkxYSEJOWElpSWlvZ0lTRWhKeUNNQm5qbzZPRFlRUWt4NC9mdnk1bjUrZldMMTZOYnAyN1lxK2ZmdWlhdFdxcGc0emsvdjM3MlAxNnRWWXZYbzE5SG85cEpRU3dGNGh4QlN0VnZ1M3FlTWpJZ0tZdUJJUkVSRVZPSjFPZHdKQVc0MUdZdzlnVWtwS1NvYzFhOVpZckYrL0hoMDdka1QvL3YxUm8wWU5rOFo0Ky9adHJGcTFDdXZYcjBkcWFpcWtsQXFBSFlxaVRBNExDenR1MHVDSWlMSmc0a3BFUkVSVVNFSkRROE1CZEtsZnYzNGRLeXVyU1FhRG9ldkdqUnN0ZzRLQzBLWk5Hd3djT0JBMWE5WXMwcGl1WDc4T1B6OC9CQVVGUVZFVUlHM2QxV0FBazdSYWJWaVJCa05FbEU5TVhJbUlpSWdLMmFsVHA4NEM2RlcvZnYyYWxwYVduZ2FEb1Zkd2NMQjFjSEF3V3Jac2ljR0RCK09ERHo0bzFCaXVYTG1DNWN1WFk5dTJiVWdiRFl3VUtlVkdJY1RrME5EUU00VmFPUkhSQzJMaVNrUkVSRlJFVHAwNmRSbkFRSHQ3K3dtV2xwWS9BZWkzYTlldVlydDI3VUt6WnMwd1pNZ1EyTm5aRldpZDU4OEUxN1BtQUFBZ0FFbEVRVlNmaDYrdkwzYnQyZ1VBa0ZJbUExaXJVcW1taElhR1hpclF5b2lJQ2drVFZ5SWlJcUlpRmg0ZWZnUEFVRHM3dTU5c2JHd21TaWtISGpod29PU0JBd2ZnNHVJQ0R3OFAyTnZiUXdqeFhPZVhVdUxNbVRQdzhmSEJnUU1IMG91VHBKU3I5SHI5MUlpSWlIOEw2RktJaUlvRUUxY2lJaUlpRTRtSWlMZ0Q0T3NQUHZoZ1Vva1NKWDRRUXJnZFBYcTB6TkdqUitIazVBUVBEdzg0T3p2bk80R1ZVaUk4UEJ4TGx5N0ZrU05IMHN2aWhSQXJrcEtTcHA4NWMrWjJJVjRPRVZHaFllSktSRVJFWkdMbno1OS9BR0NNbzZQalZKVktOVlpLK1VWSVNFajVrSkFRMUs5ZkgwT0hEb1dMaTB1dUNheVVFaUVoSWZEMjlzYkpreWZUaTJPbGxFdFZLdFhNa0pDUUIwVjFMVVJFaFlHSkt4RVJFWkdaME9sMDBRQW0yTm5aemJTMnR2NFd3UEJUcDA1VkhqRmlCR3JYcm8xaHc0Ymg0NDgvaGtxbEFnQW9pb0ovL3ZrSFM1WXNRWGg0T0FCQVN2a0lnSmVVY3RhVDh4RVJ2ZlNZdUJJUkVSR1ptWWlJaUhnQVU2cFhyejY3VXFWS0l3R01QSGZ1WE5WdnYvMFdOV3ZXaEllSEI2eXNyTEIwNlZLY1BYc1dBQ0NsdkMrRVdLalg2K2M4T1o2STZKWEJ4SldJaUlqSVROMjRjU1BweG8wYnY5U3FWV3RlNmRLbHY1UlNqcnA4K2ZMYlAvendROGJkYmtzcDU5Ky9mLy8zR3pkdUpKa3FWaUtpd3NURWxZaUlpTWpNWGJ4NE1SbkFQQUFMMVdxMW14QmlEQUJyQVBPU2s1TVhSa1JFNkUwYklSRlI0V0xpU2tSRVJQVHlTTkZxdFY0QXZFd2RDQkZSVVZLWk9nQWlJaUlpSWlLaXZEQnhKU0lpSWlJaUlyUEdvY0pQNGVUa1pPb1FpSWlJaUlpSVhtdnNjYzJGbFBLNHFXTWdNaU9uVFIwQUVSRVJFYjIrMk9PYUM2MVcyOGpVTVJBUkVSRVJFUkY3WEltSWlJaUlpTWpNTVhFbElpSWlJaUlpczhiRWxZaUlpSWlJaU13YUUxY2lJaUlpSWlJeWEweGNpWWlJaUlpSXlLd3hjU1VpSWlJaUlpS3p4c1NWaUlpSWlJaUl6Qm9UVnlJaUlpSWlJakpyVEZ5SmlJaUlpSWpJckRGeEpTSWlJaUlpSXJQR3hKV0lpSWlJaUlqTUdoTlhJaUlpSWlJaU1tdE1YSW1JaUlpSWlNaXNNWEVsSWlJaUlpSWlzOGJFbFlpSWlJaUlpTXdhRTFjaUlpSWlJaUl5YTB4Y2lZaUlpSWlJeUt3eGNTVWlJaUlpSWlLenhzU1ZpSWlJaUlpSXpCb1RWeUlpSWlJaUlqSnJURnlKaUlpSWlJaklyREZ4SlNJaUlpSWlJclBHeEpXSWlJaUlpSWpNR2hOWElpSWlJaUlpTW10TVhJbUlpSWlJaU1pc01YRWxJaUlpSWlJaXM4YkVsWWlJaUlpSWlNd2FFMWNpSWlJaUlpSXlhMHhjaVlpSWlJaUl5S3d4Y1NVaUlpSWlJaUt6eHNTVmlJaUlpSWlJekJvVFZ5SWlJaUlpSWpKclRGeUppSWlJaUlqSXJERnhKU0lpSWlJaUlyUEd4SldJaUlpSWlJak1HaE5YSWlJaUlpSWlNbXRNWEltSWlJaUlpTWlzV1pvNkFDSWlJbk9oVnF1N0NTRUdaQzNYYURSYjBoOUxLZi9TYXJWZVJSc1pFUkhSNjQySkt4RVIwUk1HZytHR3BhVmwreHcyR2N1RUVJdUtNQ1FpSWlJQ2h3b1RFUkVaaFllSG53QndPNDlkSG9TR2h1NHBxbmlJaUlnb0RSTlhJaUtpLzJjUVFxek9iYU9VY2plQTFDS01oNGlJaU1ERWxZaUlLQk5GVVRibnRrMUt1YllvWXlFaUlxSTBURnlKaUlneTBQNWZlM2NlRjFXOTl3SDhNeUlEY2xOenZabkpjMXVzQzViVkRDaUlHendZdVVGcVlTcTRtN2ROUzd0aHFhbDRpOG93VTd2Z1ZWeXdjc2NOeE9lS0dNcTFSUUV0RjN4U0E5TkFUWWlkR1diTzkvbURPQS9qZ0lxQ004cm4vWHJ4NnB6ZitaMXp2bWNtRDM3OWJSa1pCd0ZjdWJwY1JINTNjSERZWllPUWlJaUlHajBtcmtSRVJKWk1BTmJYVUo2VWxwWldjYnVESVNJaUlpYXVSRVJFVnN4bTg0NGFpdU51ZXlCRVJFUUVnSWtyRVJHUmxaS1NraFFBUmRXTExsKyt2TTFXOFJBUkVUVjJURnlKaUlpdWN2cjBhWU9pS0p1ckZlMDdmLzU4bWMwQ0lpSWlhdVNZdUJJUkVkVkFSS3AzRFdZM1lTSWlJaHRxYXVzQWlJaUk3RkhUcGsyVFJhUVVRSk9Ta3BMTjF6MkJpSWlJR2d4YlhJbUlpR3FRbHBaV0tpTGJBS1NjT25XcTZMb25FQkVSVVlOaGl5c1JFVkV0UkdTVFJxUDVzNjNqSUNJaWF1dzB0ZzZBaUlqdVBqcWRiaThBUDF2SFVSOUVCQnJObmYvclVrUyt6OGpJNkc3ck9JaW9mdWoxZXAySXpLM2FGNUdlR28ybWxZaDhvOUZvZmdNQVJWRk9Iemx5WkpyTmdxUTduazZuRXdCSVQwKzMrUzlDdHJnU0VWRkR1Q3VTVmdCM1JkSUtBQnFOcHB1dFl5Q2krbE5lWG43TXljbXBENEFXd1ArL3F6UWFqWGRWSFkxR004YzIwUkhWUHlhdVJFVFVZTkxTMG13ZEFnSFE2L1cyRG9HSTZ0bng0OGVOVHovOTlFR05Sdk5zYlhVVVJkbDVPMk1pYWtpY25JbUlpSWlJNkE0a0l1dXZjU3o3Nk5HalIyNW5QRVFOaVlrckVSRVJFZEVkNlBmZmY5OGdJaVUxSGROb05GOENrTnNjRWxHRFllSktSRVJFUkhRSHlzcktLdGRvTk4vVmRFeEU0bTkzUEVRTmlZa3JFUkVSRWRFZFNsR1VMVFVVNTJaa1pIeC8yNE1oYWtCTVhJbUlpSWlJN2xERnhjVmZpSWpocXVMMUFNeTJpSWVvb1RCeEpTSWlJaUs2UTUwK2ZicFFvOUZZdEs2S3lEWmJ4VVBVVUppNEVoRVJFUkhkd2E1S1ZLOWtaR1FjdEZrd1JBMkVpU3NSRVJFUjBSM01hRFN1cnRvV2tZMEFLbXdYRFZIRFlPSktSRVJFUkhRSE8zNzhlQjZBTkFCUUZHV1hqY01oYWhCTVhJbUlpSWlJN254eEFBcEtTa3IyMkRvUW9vYlExTllCRUJFUkVSSFJyUkdSMVFBZU9uMzY5TlV6REJQZEZaaTRFaEVSRVZHanBkUHA5Z0x3czNVYzlVRkVvTlBwSnRnNmpsc2xJdDluWkdSMHQzVWNaRi9ZVlppSWlJaUlHck83SW1rRkFJMUdZK3NRNm9WR28rbG02eGpJL3JERmxZaUlpSWdhdmJTME5GdUhRQUQwZXIydFF5QTd4UlpYSWlJaUlpSWlzbXRNWEltSWlJaUlpTWl1TVhFbElpSWlJaUlpdThiRWxZaUlpSWlJaU93YUUxY2lJaUlpSWlLeWEweGNpWWpJYm9nSU5tellBQkc1cWZNek1qSncrUERoYTlaUkZBV2xwYVUzZGYyNk1wbE02cmJCWUVCaVltS2RyN0YrL2ZyYkZpOFJFWkc5NG5JNFJFUmtOMDZjT0lIRXhFUU1IejRjSGg0ZWNIVjF0YXB6N3R5NVdwUFRnb0lDUkVSRVlPdldyWEJ4Y2FteFRueDhQTDc4OGtzc1diSUU3ZHUzQjFDNS9NSTk5OXlqMWlrdUxyWllHbVBBZ0FGNDRJRUhBQURIang5SGx5NWRBQURIamgzRDQ0OC9ydGE3ZVBFaXRtL2ZEZ0F3R28wWU9YSWtwazJiaGg0OWVpQS9QeDl6NTg1Ri8vNzk2L0tSSURJeUVuMzc5cTMxZVlpSWlCb0RKcTVFUkdRMzl1N2RpOERBUUFDQW82TWo0dUxpck9wNGUzdXIyM3E5SGgwNmRMQTQ3dWpvaU9EZ1lJc3l2VjZQZWZQbUFRQUdEeDZNOVBSMHZQenl5MWkzYmgzTVpqT2NuSnlRa3BKaVVmOXExVnRQYTl1dVRxdlZJanc4SEZPbVRFRkVSQVRhdDI4UEp5ZW5XcCs5TmlLQ0prM1lRWXFJaUJvM0pxNUVSR1FYekdZemtwS1NzSEhqeGpxZHQzMzdkamc0T0VCUkZKaE1KcFNYbDZPc3JBekZ4Y1VvS0NoQVhsNGUrdlRwbzliWGFEU1lOV3NXY25Oem9kVnFFUmNYQjNkM2Q0dHJhalFhRkJVVm9Ybno1Z0NBTm0zYVlPWEtsUloxTWpNejhkZS8vdFdpYk96WXNSYjc3dTd1aUk2T2hxdXJLNDRmUDQ1Nzc3MjNUcyttS0FwRUJFMmI4dGMxRVJFMWJ2eE5TRVJFZG1IWHJsMG9MaTZHczdNekFLQ2lvZ0pEaHc2MXFsZFJVV0ZWNXVIaEFXZG5aMmkxV2pnNU9lSFNwVXR3ZDNkSGl4WXQwTHAxYTNUcDBnVWRPblJBWkdRa0VoSVM0T1RraE1URVJHemV2Qm1mZi80NWxpNWRhbkc5L3YzN0l6QXdFSXFpb0gzNzluQnhjY0dZTVdNczZ0U1V1RmJKeTh0RFFFQ0FWYm1Jd05QVDA2Sk1VUlJzMmJJRnBhV2xDQTBOcmZGNi9mcjFxN0c4ZW5kbUlpSWlJaUlpcWdPZFRpYzZuVTV1bE1GZ2tDRkRob2l2cjY5YU5tVElFSFc3ZXZuRWlSUFZiWjFPSnlhVHllcGVIaDRlWWpLWmFyMmZsNWVYaUloa1ptWktWbGJXRGNkWm5iKy9mNTNxZi9UUlI3Smd3UUtyOGg0OWVzaUZDeGRxUE9mWFgzOFZuVTRubVptWk54VmpsYXJ2dzliL1h4RFpvN3ErcjZoaDhYMWxYK3pwKzJDTEt4RVIyVnhDUWdLOHZiMHRadDJ0YVh3ckFDeGZ2dHhpWDZQUldOVnAyYklsaW9xS3J0czE5N0hISGtPdlhyM2c0T0JnTVRsVFFVRUJuSnlja0pTVXBKWjVlWGxaZENudTFLa1R4bzhmcis3bjVPVFVPbXV3aU9EQWdRTUlDd3ZEMTE5L0RXOXZiM1c4cTlGb2hGYXJyZkc4NDhlUG8wbVRKa2hOVGNWamp6MTJ6V2NoSWlLNm16RnhKU0lpbS9QMDlFUkFRQUFTRXhOeDh1Ukp6Smd4UXoyV2s1TURzOWtNSHg4ZnRHM2JWaTJQaVltQlZxdFZKeTd5OC9OVGo1V1VsQ0F3TUZBZEd6cHc0RUJNbno2OXhudlBuajBiVzdkdVJWUlVGSURLcnJ2RGh3OUg5KzdkcmVyZTdGalQxTlJVR0F3R2VIbDVJU1ltQml0WHJzU1NKVXZnNHVJQ1JWSFU3dEZYMjcxN044YU9IWXV0VzdjaU5EUzAxZ1NYaUlqb2JzZkVsWWlJYks1cXFSa0FjSE56VTVlVTJiMTdOOUxUMDVHVWxBUzlYbytKRXllcUxZOVhybHl4YUNWTlRrNVd0eU1pSXVEbTVvYm5ubnZ1dXZmMjkvZEhURXdNa3BLUzRPL3ZqOWpZV0JpTlJyenl5aXYxOG14R294R0xGaTNDbURGajBMUnBVMHllUEJsYXJSWXJWcXpBdUhIakFBRE5tald6T3UvSEgzL0VrU05ITUgvK2ZQenl5eStJam83R2xDbFQ2aVVtSWlJaUlpS2lSdTlteDR4Vkg4dWFrcElpb2FHaFVsSlNJcjYrdnZMYmI3L0p5SkVqNWZEaHd5SWlrcGFXSnBNbVRWTEhSSW1JbU0xbStjOS8vaU1wS1NreVpjb1U5VnByMXF5eHVJK1hsNWRrWjJmTDh1WExSVVRrZi8vM2YrV1paNTZSeFlzWFMwQkFRSTNqWHA5OTl0bHJ4bDdUY1VWUlpOYXNXVEpxMUNpck1iZUtva2hXVnBiMDZOSEQ2cnpMbHkvTG9FR0RaTnUyYlNJaWtwdWJLNzYrdnJKeDQ4WnJ4bEFiZXhxalJHUnZPTWJWdnZCOVpWL3M2ZnRnaXlzUkVka1ZvOUdJRlN0V0lDVWxCVXVYTG9XTGl3dUF5aVZwUHY3NFkweWRPaFZkdTNaRjY5YXQ4Y1FUVDBDazh2ZnB0bTNiRUJzYmkvdnV1dytMRnkvR29rV0xjT1RJRWJpNnVtTGJ0bTBZUFhvMEFDQTNOeGNWRlJXWU9IRWkzbnp6VFFDVkxaNGRPM2JFbWpWck1HellNTFJyMTg0cXJ2ejhmTHowMGtzMy9CeGxaV1VJRHcvSER6LzhnSmlZR0RnNE9FQkVrSitmanhZdFdzQnNObVA3OXUzbzJMR2p4WGxuenB6Qm0yKytDUjhmSHdRRkJRRUEvdnpuUDJQaHdvVjQvZlhYY2VMRUNVeWRPclhPUytzUUVSSGR5YmlpT1JFUjJaWE16RXhjdm53Wk1URXhWZ2xreDQ0ZHNYYnRXcmk1dVdIbnpwMElDQWhBZG5ZMkFDQStQaDR6Wjg2RW9pZzRkT2dRNXN5Wmc3Q3dNRVJHUnNMTnpVMjlSbDVlSG5RNkhhS2lvdURvNklocDA2Wmg5T2pSNk4yN054SVNFbUF3R0RCZ3dBRE1uajBiQ1FrSkNBa0pVWmZDTVJnTXRmN2s1K2RqekpneFdMTm1EUzVldklqaHc0Y2pPenNiTVRFeHVPKysrOVQ3QndVRm9YdjM3dWpSb3dkMjd0eUpOOTU0QTBEbHVOeW9xQ2lFaElRZ0lDQUFZV0ZoRnMvKzFGTlBZZFdxVlRoeDRnUUdEeDZNaUlnSWxKV1ZOY2gzUUVSRVJFUkVkTmU3MmE1M0sxZXVyTEY4OGVMRkZ2c2xKU1VTSFIwdElwWGRnNU9UazlWaldWbFpNblBtVERHYnpYTHMyREdaTTJlT25EMTcxdXFhKy9mdmw5RFFVRm0zYnAwVUZ4ZGJITHR3NFlKRVJVWEoyMisvTFVhanNjN1BJU0t5WjgrZUdzODFHQXhTV0Znb0JRVUZvaWlLV3A2Ym15dmp4NCtYNzc3NzdwclhOWnZOc21QSER0bTBhZE1OeDJKUFhiMkk3QTI3Q3RzWHZxL3NpejE5SDlackNCQVJFZDJpcWw5eWFXbHB0ZzZGQU9qMWVnQkFlbm82Zis4VFhZWHZxL3BUVkZTRVAvM3BUK3BzN3plRDd5djdVdlhud3g2K0QzWVZKaUlpSWlLcUl4SEJoZzBiMUhIMmRaV1JrWUhEaHc5ZnM0NmlLQ2d0TGIycDY5ZVZ5V1JTdHcwR1E2M3JVbDlMMzc1OWtadWJXNTloRWFrNE9STVJFUkVSVVIyZE9IRUNpWW1KR0Q1OE9EdzhQT0RxNm1wVjU5eTVjN1VtcHdVRkJZaUlpTURXclZ2VlNlaXVGaDhmankrLy9CSkxsaXhCKy9idEFWUzJTRlpmQ3F5NHVOaWl0WGpBZ0FIcUVtUEhqeDlIbHk1ZEFBREhqaDNENDQ4L3J0YTdlUEdpdXZTWTBXakV5SkVqTVczYU5QVG8wUVA1K2ZtWU8zY3UrdmZ2WDVlUGhLaEJNWEVsSXFKR1IwU3djZU5HQkFjSFE2T3BlKytuakl3TW1NMW1lSGg0TkVCMFJIUW4yTHQzTHdJREF3RUFqbzZPaUl1THM2cmo3ZTJ0YnV2MWVuVG8wTUhpdUtPakk0S0RneTNLOUhvOTVzMmJCd0FZUEhndzB0UFQ4ZkxMTDJQZHVuVXdtODF3Y25KQ1NrcUtSZjJyVlc4OXJXMjdPcTFXaS9Ed2NFeVpNZ1VSRVJGbzM3NDluSnljYW4zMjZ0Zkx6OCt2ZFNiMlZxMWFYZmNhUkRlS2lTc1JFVFU2dDZPbGhJanVYbWF6R1VsSlNkaTRjV09kenR1K2ZUc2NIQnlnS0FwTUpoUEt5OHRSVmxhRzR1SmlGQlFVSUM4dkQzMzY5RkhyYXpRYXpKbzFDN201dWRCcXRZaUxpNE83dTd2Rk5UVWFEWXFLaXRDOGVYTUFsVXVIclZ5NTBxSk9abVltL3ZyWHYxcVVqUjA3MW1MZjNkMGQwZEhSY0hWMXhmSGp4MjlveWEzVTFGUXNXYklFVzdac3NTalB5c3JDK1BIanNXUEhEb3ZXWWFKYndjU1ZpSWdhbmR2UlVrSkVkNjlkdTNhaHVMZ1l6czdPQUlDS2lnb01IVHJVcWw1RlJZVlZtWWVIQjV5ZG5hSFZhdUhrNUlSTGx5N0IzZDBkTFZxMFFPdldyZEdsU3hkMDZOQUJrWkdSU0VoSWdKT1RFeElURTdGNTgyWjgvdm5uV0xwMHFjWDErdmZ2ajhEQVFDaUtndmJ0MjhQRnhVVmR3cXRLVFlscmxieThQQVFFQkZpVml3ZzhQVDB0eWhSRndaWXRXL0NYdi93RkFMQmp4dzcxWFZyZFgvN3lGenp4eEJPSWpZM0ZLNis4VXVOOWlZaUlpR3pPbnBlWE1KbE1Nbmp3WUNrckt4TVJFUzh2cnhyclZTL1g2WFJpTXBsRXBISTVHb1BCSUFVRkJaS2JteXVuVDUrV3RMUzBXcGUvc1FmMnRKd0JrYjJwNi92S1lERElrQ0ZEeE5mWFZ5MGJNbVNJdWwyOWZPTEVpUlovRGswbWs5VzlQRHc4MVBkTFRhcmVSWm1abVpLVmxYWERjVmJuNys5ZnAvb2ZmZlNSTEZpd3dLcThSNDhlY3VIQ0JSRVJ5Y25KRVM4dkw3bHk1WXA2WEtmVHFjZC8rT0VIOGZIeHNUaCtJL2krc2kvMjlIMnd4WldJaUJxVjI5RlNRa1IzcjRTRUJIaDdlMXZNdWx0VHJ3MEFXTDU4dWNWK1RXUHFXN1pzaWFLaW91dDJ6WDNzc2NmUXExY3ZPRGc0V0hTL0xTZ29nSk9URTVLU2t0UXlMeTh2aXk3Rm5UcDF3dmp4NDlYOW5KeWNXbWNORmhFY09IQUFZV0ZoK1BycnIrSHQ3YTJPZHpVYWpkQnF0UUNBOWV2WG8zZnYzbWpkdW5XTjEzbmlpU2ZRcFVzWHhNYkc0bzAzM3JqbXN4SGRDQ2F1UkVUVWFCaU5ScXhhdGNxaXpOWFZWZjFMcDUrZkg1S1Rrd0VBa3laTnNqcGZSSkNhbXFydWUzcDZZdlhxMVhCd2NHakFxSW5Jbm5oNmVpSWdJQUNKaVlrNGVmSWtac3lZb1I3THljbUIyV3lHajQ4UDJyWnRxNWJIeE1SQXE5V3E2NXY2K2ZtcHgwcEtTaEFZR0lpbVRTdi9XajV3NEVCTW56Njl4bnZQbmowYlc3ZHVSVlJVRklES3JydkRodzlIOSs3ZHJlcFdYYSt1VWxOVFlUQVk0T1hsaFppWUdLeGN1UkpMbGl5Qmk0c0xGRVdCczdNekNnc0xzV1hMRnF2RS9HcWpSNDlHV0ZnWXhvNGRlME5qWm9tdWhZa3JFUkUxR3JacUtTR2l1MGZWVWpNQTRPYm1waTRwczN2M2JxU25weU1wS1FsNnZSNFRKMDdFWTQ4OUJnQzRjdVdLUlN0cDFUK1FBVUJFUkFUYzNOenczSFBQWGZmZS92NytpSW1KUVZKU0V2ejkvUkViR3d1ajBWaHY0MGlOUmlNV0xWcUVNV1BHb0duVHBwZzhlVEswV2kxV3JGaUJjZVBHQVFDYU5XdUd4WXNYNCttbm42NTEzR3dWSHg4ZmRPalFBVjk5OVJYSHV0SXRZK0pLUkVTTmhpMWJTb2pvN3JWLy8zNTg5ZFZYaUk2T1JsSlNFbWJNbUlFcFU2WmcyclJwME92MXlNN094b01QUG1oeGpxSW8rUGJiYitIajQ0TXRXN2FvaVd0c2JDeEdqeDV0VWZmY3VYUDQ5Ny8vallrVEorSWYvL2dIWG52dE5adzhlUklKQ1FsWXRteVoxZXptclZxMXdyLys5YTlhNDYxcGZWWVJ3Zno1ODlHc1dUTzgrT0tMYXZtNGNlTWdJamgzN2h5Y25aM2g0T0NBUG4zNllNQ0FBVGYwMllTSGgzTUlCZFVMSnE1RVJOUm8yTEtsaElqdVBrYWpFU3RXckVCS1NncVdMbDJxSnBCdDJyVEJ4eDkvaktsVHA2SnIxNjVvM2JvMW5uamlDWWhVem5HemJkczJ4TWJHNHI3NzdzUGl4WXV4YU5FaUhEbHlCSzZ1cnRpMmJadWF1T2JtNXFLaW9nSVRKMDdFbTIrK0NhQ3l4Yk5qeDQ1WXMyWU5oZzBiVnVzYXFpKzk5TklOUDBkWldSbkN3OFB4d3c4L0lDWW1CZzRPRGhBUjVPZm5vMFdMRmpDYnpkaStmVHM2ZHV3SUFORHBkT3E1SlNVbGNIWjJSazVPRGdDb1kyQ3J1TG01M1hBY1JOZlN4TllCRUJFUjJWSlZTMG5WNUNFelpzeEFlSGc0MHRMU0FLRFdscEtEQncvQ3g4Y0grL2J0VTh0alkyTnZYK0JFWkhPWm1abTRmUGt5WW1KaXJCTElqaDA3WXUzYXRYQnpjOFBPblRzUkVCQ0E3T3hzQUVCOGZEeG16cHdKUlZGdzZOQWh6Smt6QjJGaFlZaU1qTFJJOVBMeThxRFQ2UkFWRlFWSFIwZE1tellObzBlUFJ1L2V2WkdRa0FDRHdZQUJBd1pnOXV6WlNFaElRRWhJaUxvVWpzRmdxUFVuUHo4Zlk4YU13Wm8xYTNEeDRrVU1IejRjMmRuWmlJbUp3WDMzM2FmZVB5Z29DTjI3ZDBlUEhqMndjK2ZPR2lkWit1Q0REOUN0V3pjRUJRWEIwOU1UYmRxMGFZaVBtb2lJaUtqKzJmTnlPQ0tWeTFVWURBYjUvUFBQSlRnNFdDNWR1cVNXaTRpY1AzOWVoZzBiSnZQbXpaTWxTNWJJNHNXTFJWRVUwZWwwc25YclZoa3laSWk4L1BMTFVsRlJJVU9HREpHTWpBeTVjdVdLeFpJWTlzU2Vsak1nc2pjMys3NWF1WEpsamVXTEZ5KzIyQzhwS1pIbzZHZ1JxVnhPS3prNVdUMldsWlVsTTJmT0ZMUFpMTWVPSFpNNWMrYkkyYk5ucmE2NWYvOStDUTBObFhYcjFrbHhjYkhGc1FzWExraFVWSlM4L2ZiYk43MGtWMjNMZVJrTUJpa3NMSlNDZ2dKUkZLWEdjMHRLU3VUeTVjdVNsNWQzVS9lK0d0OVg5b1hmQnhFUjNkWHVoTVQxNk5Hak1uZnVYQ2txS3JJb3IxSmFXaW9iTjI2VVo1NTVSazZkT2lVLy8veXo2SFE2bVRCaGdodytmRmdtVDU0c0J3OGVsQ05IanNnenp6d2o3Nzc3cnJ6NzdydTJlSnpyNGw4OGlHcG43KytyeG9idksvdGlUOThIeDdnU0VWR2pFeG9haXE1ZHU2SnIxNjRXNVVPR0RGRzNtelZyaG9FREJ5SXZMdytQUHZvb0ZFWEJKNTk4QWw5Zlh3QkEyN1p0c1h6NWNvU0hoMlBod29YWXRHbVQya1dQaUlpSTZwZjEzUDVFUkVTM3FPcGZaNnZHaVpKdDZmVjZBRUI2ZWpwLzd4TmRoZThyKzhMM2xYMnArdk5oRDk4SEoyY2lJaUlpSXJKVElvSU5HemFvTXhMWFZVWkdCZzRmUGx6UFVSSGRmdXdxVEVSRVJFUmtwMDZjT0lIRXhFUU1IejRjSGg0ZWNIVjF0YXB6N3R5NVdwUFRnb0lDUkVSRVlPdldyVmJydlJMZFNaaTRFaEVSRVJIWnFiMTc5eUl3TUJBQTRPam9pTGk0T0tzNjN0N2U2clplcjBlSERoMHNqanM2T2lJNE9OaWlUSy9YWTk2OGVRMFFNVkhEWU9KS1JFUkVSR1NIekdZemtwS1NzSEhqeGpxZHQzMzdkamc0T0VCUkZKaE1KcFNYbDZPc3JBekZ4Y1VvS0NoQVhsNGUrdlRwMDBCUkV6VU1KcTVFUkVSRVJIWm8xNjVkS0M0dWhyT3pNd0Nnb3FJQ1E0Y090YXBYVVZGaFZlYmg0UUZuWjJkb3RWbzRPVG5oMHFWTGNIZDNSNHNXTGRDNmRXdDA2ZExGcW1XV3lKNHhjU1VpSWlJaXNqTkdveEdyVnEyeUtITjFkVlc3Q3Z2NStTRTVPUmtBTUduU0pLdnpSUVNwcWFucXZxZW5KMWF2WGcwSEI0Y0dqSnFvNFhCV1lTSWlJaUlpTzVPUWtHQXhkaFZBamVOYkFXRDU4dVVXK3hxTjljb2xMVnUyUkZGUlVmMEZTSFNic2NXVmlJaUlpTWpPZUhwNklpQWdBSW1KaVRoNThpUm16SmloSHN2SnlZSFpiSWFQancvYXRtMnJsc2ZFeEVDcjFhSkprOHEyS1Q4L1AvVllTVWtKQWdNRDBiUnA1Vi8vQnc0Y2lPblRwOSttcHlHNmRVeGNpWWlJaUlqc3pBTVBQS0J1dTdtNVlmdjI3UUNBM2J0M0l6MDlIVWxKU2REcjlaZzRjU0llZSt3eEFNQ1ZLMWR3enozM3FPZFZkU1VHZ0lpSUNMaTV1ZUc1NTU2N1RVOUFWTC9ZVlppSWlJaUk2QTZ3Zi85K2ZQWFZWM2pqalRjQUFETm16RUI0ZURqUzB0SUFBTm5aMlhqd3dRY3R6bEVVQlFjUEhvU1Bqdy8yN2R1bmxzZkd4dDYrd0lucUFWdGNpWWlJaUlqc21ORm94SW9WSzVDU2tvS2xTNWZDeGNVRkFOQ21UUnQ4L1BISG1EcDFLcnAyN1lyV3JWdmppU2VlZ0lnQUFMWnQyNGJZMkZqY2Q5OTlXTHg0TVJZdFdvUWpSNDdBMWRVVjI3WnR3K2pSbzIzNVdFUjF3aFpYSWlJaUlpSTdscG1aaWN1WEx5TW1KZ2J0MnJXek9OYXhZMGVzWGJzV2JtNXUyTGx6SndJQ0FwQ2RuUTBBaUkrUHg4eVpNNkVvQ2c0ZE9vUTVjK1lnTEN3TWtaR1JjSE56czhXakVOMDB0cmdTRVJFUkVkbXAwTkJRZE8zYUZWMjdkclVvSHpKa2lMcmRyRmt6REJ3NEVIbDVlWGowMFVlaEtBbysrZVFUK1ByNkFnRGF0bTJMNWN1WEl6dzhIQXNYTHNTbVRac3dac3lZMi9vY1JMZktlcTVzSWlLaVc2VFQ2UVNBT3U2S2JFdXYxd01BMHRQVCtYdWY2Q3A4WDlrWHZxL3NTOVdmRDN2NFB0aFZtSWlJaUlpSWlPd2FFMWNpSWlJaUlpS3lhMHhjaVlpSWlJaUl5SzR4Y1NVaUlpSWlJaUs3eGxtRmlZaW93VlJOc2tGRVJFUjBLOWppU2tSRTlVNUV2cmQxREdUbG1LMERJQ0lpdWxsc2NTVWlvbnFYa1pIUjNkWXgxQWVkVHJjS0FOTFQwOGZaT2hZaUlxTEdqQzJ1UkVSRXRSdjd4dzhSRVJIWkVCTlhJaUlpSWlJaXNtdE1YSW1JaUlpSWlNaXVNWEVsSWlJaUlpSWl1OGJFbFlpSWlJaUlpT3dhRTFjaUlpSWlJaUt5YTB4Y2lZaUlpSWlJeUs0eGNTVWlJaUlpSWlLN3hzU1ZpSWlJaUlpSTdCb1RWeUlpSWlJaUlySnJURnlKaUlpSWlJaklyalcxZFFCRVJFUkVSTGFtMSt0dEhRSVJYUU5iWEltSWlJaW8wUktSNzIwZEExazVadXNBeVA2d3haV0lpSWlJR3EyTWpJenV0bzZoUHVoMHVsVUFrSjZlUHM3V3NSQTFCTGE0RWhFUkVSSGQrY2IrOFVOMFYyTGlTa1JFUkVSRVJIYU5pU3NSRVJFUkVSSFpOU2F1UkVSRVJFUkVaTmVZdUJJUkVSRVJFWkZkWStKS1JFUkVSRVJFZG8ySkt4RVJFUkVSRWRrMUpxNUVSRVJFUkVSazE1aTRFaEVSRVJFUmtWMWo0a3BFUkVSRVJFUjJqWWtyRVJFUkVSRVIyVFVtcmtSRVJFUkVSR1RYbUxnU0VSRVJFUkdSWFd0cTZ3Q0lpSWpzblU2bkcyVHJHSWlJYmdUZlYzUzNZdUpLUkVSVUN4RlJOQnBORXdBN2JSMExFZEVONHZ1SzZwV0kyRG9FQUV4Y2lZaUlybVVtQUI5YkIwRkVkQU9xV2xyamJSb0YzVzBHYVRRYVc4ZEFSRVJFUkVSM0E1MU9KenFkemo2YXh1aXVZVS8vWDdIRmxZaUlpSWlJYmpzUjBRRFFBbkFDNEFoT0hHdDMvUDM5QVFBaTBxNk9weW9BS2dBWUFCZzFHczB0Sjc5TVhJbUlpSWlJeUJZY0FiUUQ4TUFmLzlYYU5oeTZtazZucTlyc1hjZFRqUUF1QXpnUDROSWYrN2VFSFphSmlJaUlpTzV3VmQwNTA5UFQ3NWkvMzR0SWN3QmRBSHhqNjFpb3dYZ0RPSzdSYUlwdTlVSnNqaWNpSWlJaUlsdlFvcktsbGU1ZTlkYVN6c1NWaUpsVWtxY0FBQk44U1VSQlZJaUlpSWhzb1FudThPN0JQLzMwazkwc0YzTXJLaW9xYnVrNXlzdkxhenZraEhyS09abTRFaEVSRVJHUjNTa3ZMOGVzV2JQcWRJN1piSzd4NTFwSjJTKy8vSUxvNk9oYWp5dUtncU5IajlaNExEUTBGQ2FUNllaaU8zTGtDTkxUMDY5Yjc4MDMzNnl4L085Ly8vc04zYWVvcUFqQndjRzFIaThzTExSS05EZHQyb1R3OFBCYXo3bDQ4U0l1WExnQUFPalRwdzhBNE15Wk0vanR0OTlRV2xxS3ZuMzd3bWk4NVdHczE4VEVsWWlJaUlpSTdFNUZSUVVTRXhOclBlN241MmZ4Yy9Ub1VmVHIxNi9HbjgyYk45ZDZuVmF0V21IWHJsMjFKcWVYTGwzQzlPblRzWHYzYnF0amlxTGdSdGM1UFh2MkxQNys5Nytqc0xEd212VysvZmJiR3N2VDB0SnU2RDVtc3hsbnpweXA5ZmlHRFJzd2JkbzBpMFF6S1NrSlBqNjFMMXQrNE1BQmk4UldSUEQrKys4ak96c2JQLzc0STF4ZFhhSFZObXpqT1djVkppSWlJaUtpTzA1eWNqSUF3TnZiRzk5ODg0MUZXVzNNWmpPNmRldUdlKzY1eCtyWWxDbFRyTXFLaTR1UmxwYUd5TWhJdlBycXE3ajMzbnZScVZNbmhJYUdxdGQ3NXBsbjFQcE9UazVJVEV5RVhxOUhzMmJOYW94aHdJQUJGdnRsWldWSVMwdURvaWhxeTdEWmJJYURnOE0xbitWNmV2YnNhVlgyajMvOEF4TW1UTUMwYWRNd1o4NGNmUERCQnpoNzlpeU9IajJLOCtmUEl6SXkwcUwrUXc4OWhNOC8veHhEaHc3RjExOS9qWnljSEFEQWlSTW44T0NERDBLdjF5TXlNaEpkdTNhOXBWaHZCQk5YSWlJaUlpS3lPYjFlYjVGUVZpVnhWVjFUZ2NvV1RtZG5aK3pacytlVzdwV1NrbkxkT2xWSkxnQTgrZVNUQ0E4UHh5T1BQSUsyYmRzaU9Ua1pJb0p1M2JwWkpNdmUzdDdxZG1wcWFwM3U4Znp6ejhOb05NSm9OQ0lvS0FnR2d3RXVMaTVxM2FLaUlnUUZCYW5iMTB2U3IzWC9Eejc0QU8rOTl4Nktpb3F3ZXZWcVRKNDhHUys5OUJLMmJkdUdvS0FnYURRYXJGaXhBci8rK3FzYUd3QzgrdXFyS0MwdHhlelpzd0VBQnc4ZXhLNWR1NkRWYWpGbzBDQ1VsSlNnb3FJQzA2ZFB4NUFoUTY3Ny9FUkVSRVJFMUlqb2REcXBXaExuVGlFaTdVUmttUHhCcDlOSlNVbEoxYTRVRmhhS1RxZVQ2aTVjdUNEKy92NFdaVjVlWGxJWHAwK2ZGbjkvZi9YSHc4TkRldlhxWlZIbTcrOHZSVVZGY3ZyMDZWcXZVMUZSWVhYdnF2MU5temJkVUN5S29zajY5ZXRydk1iVnorbnI2MXZqOXRYeTgvT3RQcmZhL1BUVFQ5SzNiMThwS0NpUXNySXk4ZkR3RUJFUmc4RWdBUUVCY3Z6NGNiVnVWbGFXVEpvMFNicDM3eTdMbGkyVGtwSVMrZUtMTDBTbjA4bWxTNWRFUk9SZi8vcVhMRnk0c1BvdG5oZVJlcGs1bWkydVJFUkVSRVIzQ1oxT044aldNZHlvQ1JNbXRBd0tDdW9TR0JoNFUrZVBHREVDUU9WWTJCRWpSdUQrKysvSGQ5OTloN0t5TXJXYmJ2WHRxaGJJaHg5K0dIdjI3SUhKWkVKVVZCUzJiTm1DYmR1MjRkNTc3d1ZRMmRJYkh4K1BuSndjZE83Y1diM2YzcjE3MGJkdlg3VUxiM2w1ZWEzZGdSY3RXb1JGaXhaWmxWZVBwN3FCQXdmVzJIMzVlZzRmUG96WFgzKzl4bVBWVzMrcnErcFd2V3ZYTHZqNCtHRFpzbVZvMGFJRmZ2NzVaeWlLZ3B5Y0hEUnIxZ3hqeG95QnU3czdqRVlqbGkxYmhpTkhqbURPbkRrSURRMUY1ODZkOGJlLy9RMVBQdmtrUER3OGNPYk1HYlJyMXc1bnpweEJqeDQ5NnZ3Y040S0pLeEVSRVJIUkhVNUVGSTFHMHdUQVRsdkhjcU95czdPUm1wcUttMDFjbHk1ZENnQVlOR2dRbGk1ZGlqWnQya0JSRkhUcjFnMzc5KzlIa3laTm9OZnJyYnJNbHBlWEl5a3BDYkd4c2ZEMjlrYm56cDJ4Wk1rU3pKNDlHNmRPblVKa1pDUisrdWtuakJvMUNvODg4Z2cwR2cwS0N3c3hjK1pNdlBiYWExaTVjaVdBeWdTM3VMZ1lmbjUrNnJXTlJpUDgvUHlRbXBxSzB0SlNGQlFVb0VPSERnQ0EwdEpTOU9yVnE5WXV2SXFpNE15Wk16Q1pUUGpiMy81MlE1K0JoNGVIbW9oV01adk5PSGJzR0o1ODhzbGF6N3QwNlJMbXo1K1BtSmdZdUx1N0F3Q09IejhPUjBkSHBLU2s0TVVYWDFUL1ljRFIwUkZ1Ym01NDlkVlhFUmtaaWRtelo4UFgxeGNlSGg1bzNydzVObXpZZ0FNSERzRFQwL09haWZTdFl1SktSRVJFUkhUbm13bWc5bWxoN1pCV3E5VzJhdFdxRFFCOVZkbWdRZi9mWUN4L2pIR3RuaGlLQ0pvMnJVeGgyclJwbzVaWGJSY1hGOFBGeFFWTm10UzhlRXBPVGc1ZWZQRkZkTy9lSGZQbnowZGFXaHErL2ZaYlpHWm00cFZYWHNHaFE0Y1FIQnlNeFlzWHc5blpXVDF2Ly83OTBPbDBDQWtKUVVoSUNJREttWGpmZWVjZFRKczJ6U0x1S3FtcHFWaTBhQkYyN2RwMTNjK2lyS3dNeno3N0xOcTBhUU9OUm9OMzMzMFhFeVpNc0ZqVzVuckwzRlN2TjNIaVJFUkhSOFBOemMxaW5HeVZWYXRXd2MvUFQwMWFBU0F4TVJFVEowN0V4bzBiRVJ3Y3JINkdHbzBHLy96blA3RjA2Vkw4OHNzditPYWJiL0RQZi80VEFMQnk1VXI0K3ZwaXhJZ1I2TlNwRSs2Ly8zNTA3Tmp4dWpFU0VSRVJFUkhkRWFRZXg3aGV1WEpGZnZ2dE4vbmhoeDlrNU1pUjZyR2F4bm9XRnhmTHp6Ly9MRk9uVHBXWFgzNVp6cDQ5Szg4Ly83eUVoSVJJYW1xcVBQLzg4MUphV21weHp0U3BVMlhyMXEzcXZxSW9NbTdjT05td1lZTU1HREJBTGwrK2JIV2ZoUXNYeXN5Wk05WDlrcElTMGVsMDBydDNiNHVmdUxnNEVSSDU3YmZmMU9jUnViVXhyaDRlSGhJV0ZpWjkrL2FWNk9ob0tTZ29VSStmUDM5ZWV2YnNLZWZQbjFmTHZ2dnVPK25mdjc4WWpVYVpNbVdLckY2OTJ1S2FCUVVGTW5EZ1FNbkt5aElSa1JNblRzZ0xMN3dnWnJOWlJFVGVlKzg5MGVsMGtwS1NjblU0SE9OS1JFUkVSRVNOazlGb1JISnlNazZlUEFtVHlZUzMzbm9MYjcvOU5uYnQyb1h1M2J0YjFWKy9majBlZWVRUlBQend3NWcxYXhheXM3TXhhZElrZE8zYUZXRmhZZkR6ODhQT25Udmg0K09EZ3djUFlzcVVLWWlNakVTTEZpMlFuNStQUTRjT1dheGpHaFVWQlFCcXkrVExMNytNeno3N0RQZmZmejhBd0dReVljK2VQV2pUcGcxS1Mwc3RXajFybTlHNGVndHlmZmp3d3cveDAwOC9JVG82R29HQmdRZ0pDY0dvVWFQdzZhZWZZdURBZ1dyTDZJVUxGekI3OW15ODg4NDdjSFIweEZ0dnZZWFEwRkE4OHNnajZ0cXV4Y1hGZVB6eHh6Rm56aHc4OTl4eldMTm1EZWJNbVlNbVRacEFVUlFVRnhjRGdNWGFzUFd0NWpaMElpSWlJaUlpTzJVeW1mRE5OOStnUzVjdTJMdDNMMWF1WEltc3JDejgrOS8veHNpUkk5VjZHbzBHUnFNUkowNmNnRWFqUWF0V3JUQnExQ2hzM0xnUmhZV0ZlTzIxMXpCNThtUk1tREFCaFlXRkFJRHAwNmVqVTZkT2VQNzU1eEVYRjRmLytaLy93ZE5QUDQwV0xWcWd0TFFVOCtmUHg4NmRPL0grKys4RHFGd3E1b1VYWGtCSVNBaldybDJMMHRKU2ZQbmxsM0J6YzRPWGx4ZGVmUEZGeE1YRnFVdkxYSzJpb2dLS29qVEk1OVM1YzJkRVJrYmlzODgrUTNwNk9pNWV2SWo4L0h5TUh6OGVBSEQwNkZGTW1EQUJ3NGNQUjkrK2ZRRUFuVHAxd3R5NWMvSDIyMjlqOCtiTkFJRDc3NzhmNGVIaDZOS2xDeUlqSTFGY1hJeFRwMDdCWkRKaDNyeDUrUDMzM3hFWkdZbTVjK2NpTGk2dVFaNUYweUJYSlNJaUlpSWl1b1kvdXBEMkJyQVpzRjdIdFNhMXJlTWFGUldGclZ1M1l1SENoWGo4OGNmVjh0ZGZmeDBaR1JubzBLRUR2dmppQ3hnTUJxeGR1eFlKQ1FudzlQVEVpQkVqOEYvLzlWOUlTa3JDVjE5OWhYWHIxcW5ueHNmSFk5bXlaWWlJaUVDN2R1M1F1blZyQkFjSG8zbno1dmpvbzQvVVNaZXFuRHg1RWg5Ly9ESGF0MitQa3lkUFl0V3FWV2pUcGcxU1UxT3hjZU5HbkR4NUVzWEZ4VENaVEFBcWsycXoyUXdBV0xkdUhkcTJiUXNBQ0FvS3dvRURCOUN2WHorTGx0cVNraEw4NlU5L0FuRHRkVngvLy8xMzlPdlhENGNPSGJybVp4a2ZINDhQUC95dzFqVlhVMUpTTUhmdVhIenl5U2ZZc1dNSDB0TFMwS2RQSDB5WU1BSDUrZm40ejMvK2c5VFVWRFJyMWd3UkVSRndjWEhCdDk5K2k3Q3dNTHo1NXB0NDdybm5BT0FGQUNrYWplYnlOWU1oSWlJaUlpS3lSM0xWR05kbm4zMVd5c3JLYWgyN0tTS1NtNXNySTBhTXNDby9kdXlZeFRqTzJoZ01CbG0yYkpuOCt1dXZZamFiNWRsbm41VytmZnZLMEtGRDVlREJnMWIxRlVXeDJEOTkrclE2cnJNMlJVVkZjdUhDaFd2V01adk5ZaktaeEd3MnE5Y2JQSGl3OU96WlV4WXNXQ0FpMW1OY3E3dVJNYTdYVTF4Y0xObloyZGVzVXpYbU9DVWxwY2J2SmkwdHplb3p5czNORllQQlVMVmJiMk5jMmVKS1JFUkVSRVMzblZ6VjRrcDNwWHByY2VVWVZ5SWlJaUlpSXJKclRGeUppSWlJaUlqSXJqRnhKU0lpSWlLaVJpTXBLVW1keFhmSGpoMUlUVTIxT0Y1UlVZRmx5NVpablhmMWhGQUFjT3JVS1dSblo5ZDRuOExDUW5XbTRrMmJOdFZZUjBTd1ljTUdpN0tMRnkrcXMvbFdNWmxNeU12THcrblRwL0g5OTk5ajkrN2RLQzB0cmVVSjcwNGM0MHBFUkVSRVJMZWRyY2E0NnZWNkhEaHdBQzR1THRpL2Z6OCsrT0FEYk42OFdaM1J1TFMwRkwxNjlVSmFXcHJGZVo2ZW5sWXo5WDc5OWRmNDlOTlA4Y1VYWDZCNTgrWVd4NnBtR0I0N2RxelZ1U0VoSWZqaWl5OWdOcHZSclZzM2kzdTk4Y1liQ0EwTnhhZWZmb3BMbHk1QlVSUm90Vm8wYjk0Y0Z5NWNnTGUzTjFxMWFvWEpreWNqTVRFUksxZXV0TGh2OWJWVWpVWWp0RnF0dW45MWtuNGIxTnNZMTZiMUVBd1JFUkVSRWRFZHAzZnYzdmpxcTYrd2RPbFN6Smd4NDRiTzZkZXZuN3FNRFFBWURBWUVCUVdwKzhuSnlUQWFqZGl6Wnc4VVJjR0dEUnVnS0FyNjkrOFBBRWhNVE1TcFU2ZHF2UGF5WmN2UXNXTkg2UFY2L1BMTEw5aTNieCthTlBuL1RySitmbjVZc0dDQnVoOFNFb0tRa0JEbzlYcXJSUHZLbFNzWU5td1lrcEtTMExUcG5aLzIzZmxQUUVSRVJFUkVkSk5lZi8xMUxGbXlCQ2FUQ1UyYk5rVkZSUVVjSFIzVjQzNStmZ0FxMTVEMTgvTkRRVUdCVlpKWXhkUFRFd0N3ZWZObTlPclZDKys5OTU1YW5waVllTTA0a3BLU2NQandZU3hldkJnWExsd0FBS3YxVll1S2l0UWtPU1FrQkMrODhFS3QxOXU3ZHkrNmRldDJWeVN0QUJOWElpSWlJaUpxeExwMDZZTG82R2gxdjdTMEZNMmFOVlAzazVPVEFWUW1uOG5KeWRpOWV6ZE1KaE0rKyt3enRHalJBcE1tVFVKVVZCUWVmUEJCeko4L0h3RGc1dVlHSHgrZk9zWGg2ZWtKTHk4dmJOKytIZVhsNVFDQTdkdTNXOVR4OC9PektxdE5Ra0lDUm8wYVZhY1k3QmtUVnlJaUlpSWlvai84K3V1dmFOKytmWTNIakVZak9uZnVqSEhqeHVHQkJ4N0FLNis4QWdBWU8zWXNaczJhQlVkSFIvVHExUXNmZnZnaFNrcEsxUE1VUmNHZ1FZT3VlZCtXTFZ2aXlwVXJpSW1KUVZ4Y0hGYXZYZzBBbURCaEF2THo4d0ZVdHJnT0hUb1VBQkFYRjRkZHUzYmhrMDgrQVZDWjFEbzRPR0RQbmozNDRZY2ZjTzdjT2J6enpqc0FnTzdkdTZObHk1WTMvNkhZQVNhdVJFUkVSRVJFZnpoeDRnUWVlZVFSQUpXei9tWm1adUxISDMrRW9pZ1lPSEFnQWdJQ01IandZQVFIQjZ2bk5HdldEQXNXTE1BSEgzeUFyS3dzcTVtQ1BUMDlFUjhmYjdGL05VVlI4TjU3NzhGc05xTjU4K2JRYUNybjBUMTM3cHpWak1iOSt2VURBQXdZTUFBREJneUFYcTlYVzRZQllOV3FWUWdPRHNhS0ZTdHc4ZUpGZlB6eHgzai8vZmR2OFpPeExTYXVSRVJFUkVUVUtJa0l6cHc1b3lhcVFPVlkwNnF4cFNLQ3Q5NTZDMDg5OVJTYU5HbUNMVnUySUNjbkIyKzg4UVpXclZwVjR6Vm56Wm9GQUFnS0NsSW5jYXJlNHJwang0NGF6OXUwYVpPYXJBS0FnNE9EdWoxaXhBaUx1Z1VGQmJVKzAvZmZmNDhqUjQ1ZzNyeDVXTEZpQlVhT0hJbVJJMGNpTlRVVlBYdjJyUFU4SWlJaUlpSWl1b3FJdEJPUllYS2I2WFE2S1NrcGtiTm56OHFrU1pQazNYZmZWWS90Mzc5ZmREcWQ3TnUzeitvOER3K1BHcTlYVzNudjNyMnQ2dmo2K29ySlpGTDNUU2FUNkhRNkVSRTVjK2FNRkJRVWlLK3ZyNVNXbGtwZ1lLQ0lpUGo3KzF0ZHUzcVowV2dVblU0bnk1Y3ZsN0N3TUJrMmJKaXNXN2RPZlZZUmtjT0hEOHVnUVlPa3ZMeTg1ZytsNFR3dmxjc2UzVEsydUJJUkVSRVJVYU9nS0FvQUlDb3FDbHUzYnNXb1VhTXdZY0lFQU1DWk0yY3dkKzVjREI4K0hQUG16VVByMXEzUnRXdlhCb25qNnZWZ0FlQ2hoeDVTdDNOeWN0Q3BVeWQxdjdZVzEvWHIxeU1xS2dwdWJtNEFnRXVYTHFGNTgrWVczWmlCeXJWck8zZnVqRysrK1FaOSsvYXRyOGU0clppNEVoRVJFUkZSbzdCdjN6NEF3UEhqeDdGbXpSbzgvUEREQUlENCtIZ3NXTEFBNDhlUHg1Z3hZK0R1N282cFU2ZGkrZkxsRnQySWI0V2lLRENielJicnNtWmxaVUdyMVZyVnpjek14T09QUDY3dXIxdTN6dUo0MVJoWG5VNkg5ZXZYbzBPSERnQXFKM2pxMmJPbnhUMnFSRVJFd01uSnFWNmV4UmFZdUJJUkVSRVJVYVBnN3U2T0tWT21JRFEwRkUyYU5NRjMzMzJINk9obzVPYm1Zdjc4K2VqZHV6Y0FZTkNnUWZqNTU1OHhjK1pNZlBycHAzQjJkbGJYUSszVHA0L0ZOUlZGc1NqNzcvLytiN3ozM250NDZxbW5MT3BObno0ZDN0N2UwR2cwZU9HRkYzRDI3Rms0T2pwaStQRGhWbkh1M2JzWEw3MzBrcnBmTlpOd2xkOS8veDBBOE9pamoxcVVYMnRkMXpzNWFTVWlJaUlpSXJJSnNkRVkxK3AyN3R3cGE5ZXVsWktTRXF0amlxSklibTZ1akJvMVNqdzhQR1RtekprM2ZaK2F4c0dheldaUkZNV3FmT1BHalhMMjdGbDFQekV4MGFwT1RXVTFxUm9uYTBQMU5zWlZjLzBxUkVSRVJFUkU5VXRFMmdEb0FhRG1hWGJwYmhBSTRLQkdvN2x5cXhleTd2eE1SRVJFUkVUVThJd0FMdHM2Q0dwUWwxSDVQZDh5dHJnU0VSRVJFZEZ0SnlKYUFPMEJQQUNnSFFBT3dyeDdHRkNadEo0SGNFbWowZHh5OHNyRWxZaUlpSWlJYmpzUjBRRFFvakpoZFFSN2c5NU5GQUFWcUV4Z2pScU5SbXdjRHhFUkVSRVJFUkVSRVJFUkVSRVJFUkVSRVJFUkVSRVJFUkVSRVJFUkVSRVJFUkVSRVJFUkVSRVJFUkVSRVJFUkVSRVJFUkVSRVJFUkVSRVJFUkVSRVJFUkVSRVJFUkVSRVJFUkVSRVJFUkVSRVJFUkVSRVJFUkVSRVJFUkVSRVJFUkVSRVJFUkVSRVJFUkVSRVJFUkVSRVJFUkVSRVJFUkVSRVJFVkh0L2cvSVRzQjFSekZ1U0FBQUFBQkpSVTVFcmtKZ2dnPT0iLAoJIlRoZW1lIiA6ICIiLAoJIlR5cGUiIDogImZsb3ciLAoJIlZlcnNpb24iIDogIjUxIgp9Cg=="/>
    </extobj>
    <extobj name="ECB019B1-382A-4266-B25C-5B523AA43C14-2">
      <extobjdata type="ECB019B1-382A-4266-B25C-5B523AA43C14" data="ewoJIkZpbGVJZCIgOiAiMTg1ODUwMzIzODEwIiwKCSJHcm91cElkIiA6ICI3MTcyMDU1MzMiLAoJIkltYWdlIiA6ICJpVkJPUncwS0dnb0FBQUFOU1VoRVVnQUFCQ2tBQUFOcENBWUFBQUFtQ1dPRkFBQUFDWEJJV1hNQUFBc1RBQUFMRXdFQW1wd1lBQUFnQUVsRVFWUjRuT3pkZDFoVDEvOEg4UGRKQUJFVkVZc0xxN2JWdW9FRVVLa0xjVTlRck5XNlJXMmRPRXBGUldrUkY3VmZXOVRXclZYYk91b3NMZjZxT0NxSzFrRVZSNjExSWlwN0NacVE1UHorb1BjMklRRUNCQkQ4dko3SDUwbnVPRG5CM09TZXp6bm5jd0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rR0pqNVYwQlFnZ2hoQkJDQ0NHdkZJbWpvNk9MUkNMcHdCanJCcUFONTd3K0FDdkdHTFVoSzZhbkdvM21mMnExZWt0TVRFeHFlVmVtSVBRQkExaWJObTBhU2lTU0psS3B0QWRqckJ2bi9GM0dXQzBBRnVWZE9WSnFNZ0NzVWFsVTY2OWR1L2E0dkN0RENDR0VFRUpJZVd2YXRLbDE5ZXJWUnpIR1pqSEdtcFYzZlVpcGVNUTU5NDZPanI1VTNoWEp6MnNicEdqZXZIbU5LbFdxdUV1bDBpREdtRk41MTRlVUd4WG5mRXgwZFBTUDVWMFJRZ2doaEJCQ3lnbVR5K1hEQUh3Rm9CNEFOR3pZRUM0dUxuQjJka2F6WnMxUXUzWnQxS3haRTFLcHRIeHJTZ3EwWmNzV2ZQUE5Od0NBamgwN3d0UFRFKzNhdGNNLy8veURiZHUyNGV6WnN3Q1FEcURMbFN0WHJwVm5YZlB6MmdVcG5KMmR6ZFZxZFUrSlJQSTlBQnNBcUZhdEd1enM3Q0NYeTlHNWMyZlkyOXVqYnQyNnFGNjllam5YbHBUVXk1Y3ZNWGJzV1B6enp6K29VcVVLMnJkdmoyblRwb0Z6anZYcjF5TXlNaElxbFFyL0JpcDJsbmQ5Q1NHRUVFSUlLVXR2di8xMnpabzFhMzdIR1BNRWdIYnQybUgwNk5Gd2MzTUR6ZXlvV0M1ZnZvekpreWNEQUJZc1dBQnZiMitkL1p4emJOMjZWUWhpUE1yS3ltcHorL2J0ekxLdmFjRmVxMCtkVENacndCZ0xCK0RBR0VPalJvM2c0K09EZnYzNjBRVllTUVVIQitQZ3dZT3d0cmJHM3IxN1lXZG5wN00vS2lvS2MrYk1nVUtoMERER1pLOXFOSkVRUWdnaGhCQlRjM0J3ZUVzcWxZWXh4bHJWcVZNSGMrZk9SWThlUGNxN1dxUVljbkp5TUhEZ1FDUW1KbUw4K1BHWVBuMTZ2c2V1WExrU2UvZnVCZWQ4UzNSMDlNUXlyS1pSWHB1V3VaT1RVMytKUkhJSWdGbmR1bld4ZVBGaWRPalFvYnlyUlVyUnVYUG5NR1BHREppYm0yUFBuajFvM0xpeHdlTisrKzAzeko4L0h3Q3VYN2x5UlFaQVZaYjFKSVFRUWdnaHBLekpaTExHQUNJWll3MmRuSnp3di8vOUR6VnIxaXp2YXBGaTJyWnRHOWF1WFl2R2pSdmp3SUVEQlI3Nzh1VkxlSHQ3NDlteloyck91VU4wZFBUTk1xcW1VU1RsWFlHeTRPVGtORllpa1lReHhzeDY5KzZOWDM3NWhRSVVsUnpuSEV1V0xBRUFqQjQ5T3Q4QUJRRDA2dFVMSGg0ZUFOQkdKcE85Y3BGRVFnZ2hoQkJDVEtsMTY5YjFHR01SakxHR3ZYdjN4c2FOR3lsQVVZSGw1T1JnN2RxMUFJQnAwNllWZXJ5bHBTVSsrZVFUQUpBeXhwYVdidTJLcnRJSEtaeWNuS1pLSkpMdFVxa1VRVUZCV0xac0dVM3RlQTJFaDRjaklTRUJscGFXUmwyb3MyZlBoa1FpQVdQTUg2L0JkVUVJSVlRUVFsNWI1aFlXRmo4Q2VLZExseTRJRGc2bVpKZ1YzTTgvL3d3QWFOeTRNYnAzNzI3VU9WMjZkTUdiYjc0SkFBTWNIQndhbGw3dGlxNVNOOFljSFIxN1NTU1NkUktKQk11WEwwZS9mdjNLdTBxa2pCdzVjZ1FBOFA3Nzd4dDFmSU1HRGRDblR4OEFhQ3lYeTcxS3IyYUVFRUlJSVlTVUg1bE10cGd4NXQ2aVJRdUVoSVJBSXFuVVRjTFh3cDQ5ZXdBQVE0WU1NZm9jcVZTS01XUEdBSUNabVpuWnpOS3BXZkZVMms5azI3WnQzNVpJSk9HTU1RUUhCeHNkVVNJVlgzSnlNaTVldkFnQW1EVnJsdEhuRFJzMlRIajRrZWxyUlFnaGhCQkNTUG1TeVdRdWpMR0ZOV3JVd01xVksyRnVibDdlVlNJbEZCY1hoMy8rK1FjQThPR0hIeGJwM0c3ZHVrRXFsWUp6Ymx6UGJobXByRUVLcWJtNSthK01NY200Y2VQUXUzZnY4cTRQS1VOSGp4NEZBR0ZraE5IYXRtMkxoZzBiQWtEUHQ5OStteWJsRVVJSUlZU1F5c1NNTWJZZUFKc3paNDV3MzBzcXVKTW5Ud0xJemJOWDFGRXh0V3JWUXFkT25jQVlhK0xrNU9SYUd2VXJqa29acEhCeWN2SUgwRndta3hXNDlBcXBuTDcvL25zQVFMTm16WXA4N29BQkF3Q0ExYXhaczJoaFNFSUlJWVFRUWw1aE1wbHNMQUJuQndjSERCdzRzTHlyUTB6azRNR0RBSURtelpzWDYveHUzYm9KRDBlWXBrWWxWK21DRkk2T2p1OUtKSkpncVZTS0w3NzRvcnlyUThxWVFxRkFmSHc4QUdEY3VIRkZQdC9OelEwQXdCZ2JaTXA2RVVJSUlZUVFVbDZhTkdsaUNlQXppVVFDZjM5L1draWdrbEFxbFhqdzRBR0Fvay8xRUxpNjVnNmdrRWdrWFUxVnI1S3FkRUVLcVZTNkVnQ21UNStPV3JWcWxYZDFLZ3kxV2wza2M1S1Nrb3I5ZXBtWm1kQm9OTVUrUHovNzkrOEhBTFJzMmJKWTU3ZHUzUnBXVmxZQTBORjB0U0tFRUVJSUlhVDgyTmpZakdLTU5lemN1WE94ZTl4ZkZ4V3BYWFRpeEFrQWdLMnRMU3dzTElwVlJyMTY5WVNwUDQ1T1RrNDJ4U3JFeENwVmtFSW1rN2x4emozcjFLbURVYU5HSVNRa1JPOURkdnYyYlF3WU1BQlBuejdWMmE3UmFMQng0MFlrSkNUb2xhdlJhSXFVS2JXaUNRc0x3NXc1YzRwMHp2WHIxekZod2dRb2xjcGl2YWE3dXp1ZVBYdFdySE1Ma3BHUkFRQndjbklxMXZtTU1jaGtNZ0NvSVpQSjNFeFhNMElJSVlRUVFzcUZSQ0tSckdLTVlmTGt5ZUpHYWhmcHEyanRJbUVFZVVrWGllalFvUU1BU0NVU2lVZUpDaklScy9LdWdDa3h4dndCc0k4Ly9oaDc5KzdGdm4zN2NPUEdEWEYvMzc1OXNXL2ZQcVNucDhQZjMxL2NQbVBHRExpNHVLQlJvMFlZTzNZc0FnSUMwTEhqZngzcG5ITThmUGpRNEd0cU5CcGN1M1lORVJFUjhQWDFoWmxaeWYra3dwUURZL2o0K0dEaXhJbmllVFkyQlFlLzB0TFNFQlVWSlQ2L2QrOGVRa0pDd0JoRDM3NTlkWTd0MDZjUGZIMTk5Y3BRS0JRSUNncENhbW9xUEQwOWRmYlZyVnNYMjdkdk43citwclpseXhZQXdCdHZ2RkhzTXVSeU9jNmVQUXNBM1FGRUZYSTRJWVFRUWdnaHJ5eTVYUDQxZ0pwV1ZsWll2bnc1Z05KcEZ6MTY5QWhyMTY3RnhZc1g4ZkxsU3pnNk9tTFJva1d3dDdjdmR0MnBYVlN3OFBCd0FDanhEQUlIQndmODlOTlBBTkFKd0lFU1Y2eUVLazJRb20zYnRpMDQ1d1ByMXEyTDJOaFlIRDkrSEQvOTlCTjI3TmlCZ0lBQU1NWXdjK1pNdEd6WkV2djI3Y05YWDMyRnpwMDdpM053Z053UDM1dHZ2b2xxMWFyaHd3OC9SR0ppb3M1cjlPelpVM3g4N05neDhSekdHSktTa2pCanhneVR2QmZ0aXlVcUtncnIxcTNEcmwyN2pEcFgrS0RtUi90Q2o0dUx3NnhaczdCZ3dRS2RsVEIyN2RxRm4zLytHVjVlWG5ybmM4NFJIQndNTnpjM3pKNDlXOXorK1BGampCNDlHajE2OURENHVpcVZDcW1wcWJDenM5UGJsNXFhYXBLcE9aeHpjYWpVaUJIRnovdWlOVlhFcGNTVklvUVFRZ2docEh4STdlM3Rnd0NNQTNJVEsyN2N1TEhVMmtXblQ1K0dpNHNMQWdJQ29GS3A4TmxubnlFZ0lBRGJ0bTByOWh1Z2RsSEI3dHk1QXdBWU5LaGs2ZlRlZWVjZEFBRG5YRjZpZ2t5azBnUXBwRkxwWk1ZWUd6Um9FQm8zYm94ZHUzWmgyclJwU0U5UEZ4TW9LaFFLcEtXbFlmejQ4Y2pKeWNHOWUvZkVpL0hPblR2NCsrKy8wYjkvZndEQUR6LzhJSmF0VnF2UnJsMDc4UUxVRmhvYWlweWNuR0lsYVRUR3c0Y1AwYVJKRTZPUC8zZDFpa0xkdUhFRGZuNStTRXBLUWtoSUNFSkNRZ0RrWG13WkdSbW9WcTBheG84Zkx4NS80c1FKY002eGF0VXFQSHo0RUlzWEx4YjNaV1ptd3RmWEZ3TUhEc1NvVWFNTXZsNWtaQ1RXckZrajVvd1FQSGp3QUJNbVRNQ1JJMGRRdlhwMW85K25JZHBmWWxXcVZDbDJPZSsrKzY3dzBMRkVGU0tFRUVJSUlhVDhxR3ZVcVBFUVFCV3BWSXFFaElSU2JSZU5IRGxTWnduTWtTTkhZdHEwYWRCb05FVmVHdE1RYWhmcDBwNGlVcjkrZmFQZWEzN2VldXN0U0NRU3FOWHFWaVVxeUVRcVM1RENqREUyU1NLUllQVG8wZUovYWtKQ1FvRVJOTzFoUEVxbEVxdFdyY0t6WjgvZzQrTmo5QXUzYU5FQ01URXhSYXFzdDdjMyt2WHJaOVRyRlBWaURBc0xLM0MvMXVvVm1EcDFLZ0lEQThXRUt3RGc3T3lNeTVjdjY1emo3T3dNQUxodzRRS3VYcjJLVzdkdW9YZnYzdUwrOVBSMDFLeFpFMkZoWWVMcnA2ZW42NVJ6NU1nUmd4RytKazJhb0czYnR0aXhZd2VtVHAxcTlQczBSTWhzKysrY3FtS3pzYkZCL2ZyMThlVEprMFlPRGc3VnJsMjdsbFdpQWdraGhCQkNDQ2tIVmF0V1RRRmdibVptaHNPSEQrZDduQ25hUlhrREVTa3BLYWhWcTFhQkFRcHFGLzJucU8yaTgrZlBBd0JxMXF4WjZMR0ZxVktsQ3V6dDdSRWJHMnNuazhuc29xT2pFd3MvcS9SVWlpQ0ZYQzd2QWFDNmk0dUxUdFFwTlRWVkp6bE1RVnEzYm8zMTY5ZkR6ODhQZ3djUGhxMnRiU25WRnZEMDlFU2JObTN5M2YvSko1OElPUkdnVXFuQUdCTnpMV2pUSGprQTVEYXVlL1RvQVhOemN3QzUwYi9FeEVUVXFWTkg3OXhXclZxaFZhdFdDQXdNTkxyZUhUcDBnSXVMQzlxM2I2OTNBV3MvRnlLc2dtZlBuaUVxS2dvQkFRRUd5NTA0Y1NLbVRKbUM0Y09IbCtqdnpqa0hnQ0o5ZVJuQ0dFUGp4bzN4OU9sVGlVUWljUVJ3cmtRRkVrSUlJWVFRVWc0WVkrOER1VzJLc213WHFWUXFmUC85OS9EMjlpN3dPR29YNlNwS3V5ZzdPeHNBaEtUL0pkYWtTUlBFeHNhQ01TWUg4SDhtS2JTWUtrV1Fnbk0rZ2pHbUU4VXFqdWJObTJQLy92MUlUMC9YbVdjbHlMdk4wREFuWTR3Wk02YkEvYXRXclJJZjkrdlhENnRXclVLclZ2K052TW5NeklTN3U3dmVlWU1IRDhiMTY5Y1JHaG9LNEwrTFFuczB5Y21USjhYSFFxTStiMktZdk0rMUZXZE41ZDI3ZDZOTGx5NzVYbWh0MjdaRjY5YXRzV1BIRHN5YU5hdkk1UXN1WHJ4WTdEcm05ZFpiYitIOCtmT1FTQ1F5VUpDQ2tFclAyZG5aaW5QZWgzUGVsVEhXRVlBOWdOb0F6TXU1YXE4S0ZlYzhCY0FUeHRnNUFLZXpzckxDYjkrK25WbmVGU09FRUpJdk13QjloWVo2VVpTMFhiUjgrWEpJSkJKTW1EQ2h3TmVoZHBHdW9yU0xoT2tlSlozcUlXalNwQW5PbkRrRHpubHJVSkNpeENTTU1TK0pSSUpldlhycDdLaFZxeFkyYnR5WTc0bUdQblNiTjIvR3NHSER4QXN0UGo0ZVE0Y094YmZmZnFzVEJTc0xDb1VDQ1FrSmFOeTRjYUhIUG43OEdEdDI3SUM1dWJuZWwwYmU1ems1T2VqVnF4Y1VDZ1drVXFuT3hlcnM3S3czUlVZWTFxVE53OE9qd09lQ2pJd003TisvSDVzMmJTcXcvbVBHak1HOGVmTXdidHk0UWpQeDV1ZmN1ZHhZd2x0dnZWV3M4N1UxYXRRSUFNQTVmN2VRUXdraEZWamJ0bTFybVp1YmY4STVudzdBMmhSQnprcktqREZXQjBBZEFFNEFwbHBaV1dVNU9UbHQxR2cwSzY1ZHU2YS9UaDBoaEpCeUpaUEpuQURVYU42OE9SSVNFc3FzWGJSNjlXcEVSMGRqOCtiTnNMQ3dLUEg3QUtoZFpFaGtaR1NCNVJTVjBQNEIwTXlrQlJkRGhROVN5R1F5T1FEckZpMWF3TXJLU21kZmFtcHFvZEU3YmZIeDhkaTVjeWZHamgwcmJsdTVjaVhlZi85OXRHdlhEbi84OFFmTXpjMU5OcVNtTUxHeHNhaFZxeGFxVmF0VzRISFoyZG1ZTTJjT3BreVpncEVqUjRyYkMwcHNBK1RtN0toYXRXcXg2cVk5akNrdmpVYUR4WXNYSXpzN0cxdTJiSUZNSmtPTEZpMEtMSzlqeDQ2b1g3OCtmdmpoaDJMbnBsQ3IxUUNBTGwyNkZPdDhiVUpFa2pIMlpva0xJNFM4a3B5ZG5kL1hhRFFiQU5SaWpNSEp5UWtkTzNhRVhDNkh2YjA5Ykd4c1RMS3NkR1dnVXFtUW5wNk9wMCtmNHNxVkt6aDM3aHd1WGJwVWpYTStXeUtSK01qbGN0OHJWNjVzTCs5NkVrSUkwZUVHNVBiTy8vVFRUMlhTTGxxN2RpMGlJeU94Y2VOR2swNmZwM2FSUG1FcFdPMlJKU1doTlNLalVVSEhsWVhLY1BmVkJRRGtjdjNWVXI3NzdqdE1uejdkNElleGE5ZXVldEhFa3lkUHdzM05UUXgySERwMENCa1pHWmcyYlJxQTNJUWlpeFl0d3U3ZHUvVUNJa1d4WThjT3RHM2J0dEJneDhPSEQ0MktGcWFrcE1EVjFSWEp5Y2tHSTNkNXR3a1gwdlhyMTZGUUtJbzByTWtZRW9rRXdjSEJtRHAxS2x4Y1hNUy9YMkdDZ29LS1BWeEplMWtrUTh2NUZKVlFEODQ1QlNrSXFYeWtjcm44Uzg2NUwyTU1YYnQyaGErdnIxSGZ0NjhyTXpNejFLNWRHN1ZyMTBhYk5tMHdac3dZUEhueUJLR2hvVGgyN0pnMWdHMXl1Ynp6bFN0WFBnS2dLdS82RWtJSUFSaGpuUUhBMWRVVkF3Y09MUFYyMFlZTkczRDY5R2xzMnJUSjZBQUZ0WXNNSzBxN1NIc3AxWktvVjY4ZUFJQXhWczhrQlpaQWhROVNDQmVmOXBDakVTTkdBTWlkVzVTZG5TMCsxNWFkblkzUFB2c01BUERCQngvQXk4c0wvL2QvLzRlaFE0Y0N5SjFYdFdQSERuejc3YmRJVDA5SFJrWUdPT2V3dExURTZ0V3JzWERoUWdDNlEzNjBQeUI1TThGcU8zejRNSEp5Y2dxOUdHTmpZNDI2R0JzMmJBZy9QejhBd015Wk04WHRRc1F3ditqZWtTTkg0T1hsQlg5L2YzR2JNS3hKV0Nvb096c2IzYnAxRS9kTEpCS1ltWmtoS1NrSmI3enhScjUxU2t0TFEweE1EQllzV0lDR0RSc0NBTEt5c21CcGFZbW5UNThDZ043d3I1WXRXeGI2WHZOei8vNzlZcDlyaU5ZWGE4a2pIb1NRVjRtWlhDN2ZCR0JjalJvMXNHalJJblR2M3IyODYxUWhOV2pRQUN0V3JJQ1hseGNDQWdLUW1wbzZRUzZYMnpMR2hsMitmRG1udk90SENDRUU3WUhjMFExU3FiVFUyMFZDb0NQdmxJcW9xS2g4cDMxUXU2aDQ3YUtjblA5K1ptdlZxbFhnc2NiU1dpVWsvemRUUmlwOGtJSnozb2t4cHBNVjlzY2ZmMFJTVWhJMmJ0d0lEdzhQZzVsc3UzYnRpaDkvL0ZGOEhoY1hoNXMzYjRwVEJaWXRXNFlYTDE1Z3pKZ3hzTFcxUmExYXRWQ3JWaTI0dUxoZy8vNzk2TjI3TjF4Y1hBb01SdVFuNzVxNDJrSkRRN0YzNzE0QS8zMzQvdS8vRE9jdDZkU3BFd0JnejU0OUdEMTZkTDVsR29vaXJsdTNEamR1M01DaVJZdDB0Z3ZEbklSTXVweHpuVFdHR1dQNDhNTVBNWGp3WURIQmpDR01NUXdhTkVpOEVJSGN2K25SbzBjQjVFWjBhOWV1bmUvNVJmWG8wU01BZ0tXbHBVbktzN2EyQmdBd3hrcHZtUmRDU0ptVHlXUXJBSXl6czdQRCt2WHJTN3dhRU1uTmNMNXo1MDU4OU5GSGlJdUw4K0tjYndCZy9KaGlRZ2doSnRlaVJZdmFBQnJaMnRyaTIyKy9wWGJSdnlwTHUrang0OGRGT3Q0WU5XclVBQUJ3emszWFNIc2RPVHM3TjVMTDVieC8vLzVjbTBxbDRnRUJBZnpISDMva2FyV2FHK0xuNTZmelBEazVtWWVGaFluUE16TXp1VWFqTVhqdS92MzcrZjM3OXczdXEwaWVQbjJhN3o2MVdzMFZDZ1ZYcVZRbWU3MnNyQ3llbUpqSVUxSlNURmFtNFB2dnYrZHl1WnkvLy83N0ppdXphOWV1WEM2WGF4bzJiRmk4Q1dxRWtGZUtrNVBUaDNLNW5IdDRlUEJIang2WjdMdUM1SHIyN0JudjNiczNsOHZsWEM2WFR5L3YvMjlDQ0htZE9UazV2U2VYeS9tRUNST29YV1NFaXRZdU9uWHFsUEI3YTdJNmNTNjJmN2l6czNQeGN4dVlRSVVlU2NFNWJ3cm9aQ0lGQUVpbFVpeFpzcVRBYzBOQ1FuU2UyOXJhb24vLy91THo2dFdyNTN2dWtDRkRpbHpYVjVFdzc4Z1FpVVJpc215OEFpc3JxeExsOGpDR3ZiMjl5Y3F5dGJWRlptWW1zN1cxcmZmNDhXUFR6aWNoaEpRcG1VeldnREgyclZRcXhiSmx5L0RtbTVSdXh0VHExcTJMVmF0V3djZkhCems1T1N2YXRtMzdhMHhNekwzeXJoY2hoTHlPR0dPTmdOeXBlZFF1S2x4RmF4Y0owMFFLK3I4cGpuL2JQMUFvRlBVQjNEVnA0VVVnS2E4WE5nWE9lUlBBZEd2RGtvcExvOUVBS1BnTHBxaUV2QlJTcWJUY2s4Y1FRa3FHTWZZVkFPdmh3NGVqZmZ2MjVWMmRTcXRObXpiNCtPT1B3UmlyWm1abWx2OWFkNFFRUWtwYkU4QzA5OGJrMVNHMGZiU25rSmlDTU8zRXpNeXNYRDg0RlRwSUFlQmRRSDhrUlZsUktwVlFxU2lKT1pCN29jVEh4NWZiNndzNUthUlNxY25LRklJVWpER0tnaEZTZ1RrNE9MUUg4SDc5K3ZVeGZUck5RaWh0bzBhTlFwTW1UY0FZNis3bzZOaXJ2T3REQ0NHdnFYY0EwemRpVGVYQ2hRc0Y1bkdvQ05ScWRaSFBTVXBLTW1rZEdqUm9ZTkx5aENTY0VvbWtya2tMTHFLS0hxUm9CT2lPcE9DY1k4K2VQY1grMEVkSFIrUFNwVXVGSHBlUmtZRisvZm9WZTFVSmxVcUY4UEJ3WkdSa0ZPbThMNy84RXMrZlB6ZjYrTXpNVEh6NjZhZEdIWHZxMUNsa1ptYUt6dzhjT0dEMDY4VEV4R0RDaEFsNCtmSmxnY2NaU2xaakN0cExrSnFLc0E2elJxT3BZZkxDQ1NGbFJpcVZmZzRBa3laTk12bHdUYUxQM054Y3pLZ3UvTzBKSVlTVUxhR1RMZStxRTJYVlZpck0xS2xUeGRFQUF1M25HbzBHMDZkUDEra1F6bnY4SDMvOG9mUDg5T25USmE2WHNjTEN3akJuenB3aW5YUDkrblZNbURBQlNxWFNaUFV3OVhRUFlSRUNqVVpUcmpuNUtuUk9DZ0I2RjkvTm16Y1JIaDZPRHo3NEFDNHVMZ1pIV1R4NjlDamZpeXM5UFIzTGx5L0h3WU1IQzV3bnRITGxTcVNucDJQcTFLa0ZWckJIang2WU4yK2UzdlpObXpaaDY5YXRHRHQyck5FOWU4S1hTa0hyNnlxVlNwMmJjS1ZTaVlpSWlBS1BBWUNyVjY5aTJiSmwyTGx6cDVqWmRmbnk1Umd5WkFqaTQrT3hidDA2T0RvNnd0dmJHeGtaR2ZqZ2d3LzBYanN4TVJFREJneUF1Ym01M3I3dzhIQzliVDE3OWpUNE4wNVBUOGVwVTZmeWZZK0dGQ1Z3WXl6aGJ5U1JTRXl6WkFnaHBNdzVPanEyWm96MXRyZTN4NkJCZzhxN09xK01seTlmbW13MUpFTzZkT21DdDk5K0cvZnUzZXZnN096Yy92TGx5eGRLN2NVSUlZVG80WnpYWll6cExVOVpGbTJscmwyNzZqdzNKbmp3OU9sVHpKMDdGK3ZXclVPdFdyWEFPVWRVVkpST1lHTDU4dVd3dHJiR2pCa3pBQUIrZm40NlpTOWV2Rmg4N3V6c0xIWmtQM3YyekNTQkZjRzllL2NRRWhJQ3hoajY5dTJyczY5UG56N3c5ZlhWTzBlaFVDQW9LQWlwcWFudzlQVFUyVmUzYmwxczM3NjlXSFV4OVcrNTBJNWpqSlZyKzZkQ0J5bUVDS0gya2kwUkVSSGlqYWk1dWJuQjBRQnVibTdpWSswUHNNRGMzQnpEaGczVDJlYnM3SXpQUDgvdEVOcStmVHRpWTJOeDl1elpZdlhLL2Y3NzcvanBwNSt3ZWZObXpKMDdGM0s1SE8rOTkxNmg1NldtcHFKNjllb0ZmaGpkM053UUVSRUJHeHNibzQ5NTl1d1ovUDM5c1hyMWF0U3RtenV5UjRpdUxsNjhHQmN2WHNTd1ljUFF1M2R2QUxuTGMrN1lzUU4yZG5aaW1hdFhyMGE5ZXZYMDFsNU9UazRXcDAzazlmejVjeHc3ZGt4dnU3Q0VVRkdVWnBDaXZDOVNRa2p4U2FYU2lRRGc1ZVVGeHBqUjV4MDRjRUF2R1ppaGJVQnV6ODdSbzBmUnIxOC9vOHVmUFhzMlZxOWVyYmZkejg4UFgzenhSYUhuWjJabXdzZkhSMXlhTGEvNCtIaW9WQ3JZMjl1amE5ZXVPSDM2Tk83ZXZZdWFOV3ZDeXNvS0hoNGUrUDMzM3czK2hrVkdSaGJyZTFnYll3eWpSNC9HNTU5L0RvMUdNd3ZBaUVKUElvUVFZaktNc1RvQTlPN0R5Nkt0OVB6NWMzRTVVbWRuWjZQcVc3OStmWFR0MmhYVHBrM0Q1czJiVWFWS0ZaMzlvYUdodUh6NU1qWnQyZ1FBK1BiYmI1R2RuYTNUNEJlZUh6NThHQllXRmdnTEN3TlF2TFpGZnVMaTRqQnIxaXdzV0xBQWZmcjBFYmZ2MnJVTFAvLzhNN3k4dlBUTzRad2pPRGdZYm01dW1EMTd0cmo5OGVQSEdEMTZOSHIwNkZIa2VnZ2pURXc1MVIxNGRkby9GVHBJd1RtdnhSZ1RlLzdWYWpXT0h6K2U3MDFiZmc0ZlBneXBWQXFOUmdPVlNvV1hMMS9peFlzWGVQNzhPZExUMDVHU2tpSkdCSThmUDQ1ZmYvMFZNMmZPMUl1QzViVm16Um8wYmRwVVo5dlpzMmV4YU5FaXJGaXhBbzZPamxpeVpBbjgvZjJ4WXNVS25TOEVRLzcrKzIrOGVQRUNDb1ZDNzhJdHJ0allXTXlaTXdmSnljbG8wYUlGZHUzYWhULy8vQk5Ycmx3QjV4eXVycTRJQ0FpQWhZVUZ0bTdkQ210cmF3d2RPaFFiTjI2RWhZVUYvUHo4Y09iTUdkeS9meDh6Wjg3RTFxMWJrWkNRQUg5L2YxeS9maDF6NXN6QndvVUxFUkVSZ2V2WHJ5TWpJNk5Vc2dCclQxTXhGZUVpMVdnMEZLUWdwQUpxM2JxMUJlZDhqTG01ZVpHL2Q0U1JaSVZ0QTRCdDI3YUpRemM5UER6RVlLKzJwS1FrbmFEcytmUG5EYjZ1c1d2TXE5VnEzTDJiZjlMdE0yZk80Tml4WTlpd1lRT0EzQnVrcFV1WFl0cTBhVkNwVkdqVXFGRytRZmFGQ3hmaTlPblRHREprQ0RRYURTUVMvWm1oYVdscE9ISGlSSUYxOVBEd3dMSmx5NUNUazlPM1NaTW1sZzhlUENoNFBpQWhoQkNUNFp4WFo0enBqSFlvaTdhU0liZHYzOGJreVpQMXRndlR3UGZzMllONjllcmhvNDgrd3QyN2Q3Rmh3d1p4MmlBQWJOMjZGWkdSa2Rpd1lZUFlPVDFseWhUczNyMGJodzhmRm8vcjJyV3J6bk5UdTNIakJ2ejgvSkNVbElTUWtCQnhWUlRPT1RJeU1sQ3RXaldNSHo5ZVBQN0VpUlBnbkdQVnFsVjQrUEFoRmk5ZUxPN0x6TXlFcjY4dkJnNGNpRkdqUmhXNUxxWFJRUXY4MS83aG5GT1FvcmlFQ0kvd3gvejExMS94L1BsemNhUkJUazZPd1J2S25Kd2N2VzB1TGk2d3RMU0VoWVVGcWxTcGdvU0VCTFJxMVFyVzF0YXd0YlZGNjlhdFViOStmWFRxMUFtdXJxNDRmdnc0MnJWcmg4OC8veHgvL3Zrbjl1M2Jod1VMRm9oNURJWU1HYUlYMmRxOWV6ZldyVnVISlV1V2lBRUpOemMzZlA3NTUvajAwMDh4ZXZSb1RKdzQwZUFOSVpBN0pVT3BWT0w4K2ZNRmZoRVV4WlVyVnpCNThtUUVCd2RES3BWQ3BWTEIzZDBkOCtmUHg0QUJBOUMrZlh0WVdGaEFvOUVnSmlaRy9ETHg4L1BEUng5OWhFdVhMc0hmM3grTkdqWEM2Tkdqa1o2ZWpvMGJOK0xCZ3dmdzlmWEZ2SG56MExWclYzVHQyaFZ4Y1hFWU5HaVFHTEYxYzNNeitQOVRXRjRMUTJna0JTRWtMd3NMaXk2TU1WdVpURmJnNkRJQStQbm5uL0hOTjkrSXp6VWFqZDRRenJ6YndzUERjZXJVS1R4NThnUUJBUUhpOWg5Ly9GR3YvSjQ5ZTRwbENDUFYxR3AxaVh0QURQVU9CUWNIWThpUUlUaDE2cFM0Uk5uTm16ZngxbHR2d2RuWkdWOSsrU1VjSEJ5TUtuLzc5dTBHLzNiRzVCZXFYcjA2dW5idGl1UEhqOWUwdGJYMWZQRGd3UjZqWHBRUVFvZ3BWQUdnTXcyN0xOcEtoalJ2M2x4dnlvZXpzek5PbkRpaDl6djQyV2VmNlowL2RPaFFlSHQ3bzJiTm1ucjdKa3lZWUxEZTJ1OU5hRnZFeE1SZzNMaHhPSFBtakJpOEViWkZSWUcwRDNBQUFDQUFTVVJCVkVYaDl1M2JHRGR1SEVKRFE3RjY5V3JFeGNYQjFkVVZRVUZCc0xHeEFXTU1VNmRPUldCZ29FNmczdG5aV2ErVFFSaEJjdUhDQlZ5OWVoVzNidDBTUjZVRHVkTm1hdGFzaWJDd01ISEVSM3A2dXRHZEZhWFJRUXU4T3UyZkNoMms0SnhiTXNaUXBVb1ZLSlZLYk51MlRXZC9vMGFOeEFheGg0ZUgrR0dhTkdtU29iSVFHUmtwUG5kMWRjWDI3ZHYxTGh4TFMwdFlXbHJpOXUzYmFONjhPUURBeWNrSmx5NWR3dmZmZnk5R0NWKytmSW1xVlhQempjVEZ4V0hGaWhXNGMrY08xcTlmajlhdFd5TXRMUTNkdTNkSFJFUUUzTjNkc1duVEp2ajUrZUhYWDMvRjlPblREUTc3T1gzNk5EdzlQZkhMTDc4VUdLVEllMk1OSU45UkdzSm9rT1hMbHdNQXhvMGJKKzZiTUdFQ0prNmNpSnljSERERzBMUnBVM1RyMWcxQTdnZDR3NFlOdUhQbkRnNGVQSWpJeUVqczJyVUw4K2JOZzBxbFFwMDZkYkJ5NVVxNHVMaUk1WjA4ZVJKQTdnZ1RJWmVIb1NGbUpabnVVWlRoM0lWNVZTS0poSkRpNFp6M1pJeWhZOGVPaFI0N2NPQkF1THU3bzNyMTZtQ000ZU9QUDhiNjlldDFqc203TFNJaUFqRXhNUWdJQ0VCNmVyclltTTg3N1UzYjBLRkRvVlFxb1ZRcTRlbnBDWVZDb2RQTGxabVpLWDR2WjJabUZqcGFRZnQzUzV0d1l6WnQyalJrWjJkajBhSkZBSUJ6NTg3aDExOS9oWVdGQlFZTUdJQ3NyQ3prNU9SZzd0eTUyTGx6SjlMUzBwQ1ZsUVVQRHcvWTJOakF4OGVuUklHVWJ0MjY0Zmp4NCtDYzl3ZEFRUXBDQ0NrampMRXF3SC8zczJYVlZzcFBYRndjcEZKcHZrdWlmdkxKSjdoNjlhck9ObHRiVy9UdjMxOW5XMHBLaWs1RGZ1M2F0ZUpqN1RhUTlsU1dvcll0amh3NWdvMGJOMEtsVW1IV3JGbjQ0b3N2c0hUcFVyUnExUXF0V3JWQ1lHQ2cwV1YxNk5BQkxpNHVhTisrdlY1Z1EvdTVXcTFHdTNidGpDNlhSbEs4MnN3QVFDS1I0TWlSSTNCemM5TkowSmpmNmhUQ1hDYUJvWVp0elpvMWtabVpxZGVEdEduVEp1emR1eGZQbnorSGhZV0Yzc1crYjk4K0FMbERZVWVOR2lVbVZLbFpzeWIyN3QwTGEydHJnM1ZxMGFJRjl1N2RpODJiTnlNN08xdHYvNDBiTi9Ea3lSTnMyTEFCUTRjT1JWeGNIT3p0N2ZXT3l4dDlTMDVPUnE5ZXZSQVZGU1Z1TXpRM3pNcktDZ01HRERCWU4rSExKelEwVk55V2twSWlKZy90M2JzM2poNDlpaTFidGlBcUtncSt2cjZZUDM4K2xpMWJCbmQzZDB5Yk5nM201dWFJakl5RXRiVTEwdExTZEhvc1RVSG9tVFRsdkN4aFJBdGpyS0pmSjRTOGxoaGpBNEhjSkk3R09IRGdBR0ppWWpCMTZsU2twS1RnOGVQSDR0SnRQWHYyeFAvOTMvL2gxS2xUT0hQbURIeDlmZEd1WFR0MDc5NGROMjdjd0xwMTY0ejZYdE1lU1JZV0ZvYWVQWHZxREUzMThQQVFuNWRrTmFRREJ3N2c0Y09IV0xwMEtaNDhlWUkrZmZwZzFLaFJPSGp3SU5MUzBuRDA2RkhZMmRsaDA2Wk5lUDc4T1FZUEhvekJnd2NEeUIwdWUrTEVDUXdaTWdSYnRtd1Jmd2VYTDErTytmUG5BNERPa05XQ09EbzZDZzg3Ri92TkVFSUlLUTZkQnM0dnYveFNKbTBsUWQ3ZnNMQ3dNRHg1OGtUTVc1SFhxbFdyREc3WGxwbVpDWGQzZDUxdDJoMnN3a2dLalVZRE03UGkzNzVQbVRKRnpPVXhidHc0TEZteVJOd250RG55ZGdvYjZpUVdtTElUTlc4OUtxc0szZmhpakwwRVlLVlVLdUhxNm9yZXZYc2pQRHdjdDI3ZGdyKy92M2pjMDZkUG9WYXIwYkZqUjUyVlFMWnMyUUlMQ3d1eE1hcDlNV1ZsWldIUW9FSGlCN3gvLy82WU8zY3VKazJhaEVtVEpxRkxseTQ0ZVBBZ2JHMXRFUmtaaWVUa1pKMGNGWjA2ZFJKN3EvS2IwNXRYMWFwVnhXeTFlVzNhdEFtZW5wNm9VYU1Hdkx5OHNIYnRXbkgwZ3paREszZmtkZm55WmIybGIrTGo0M0h4NGtYeCtaNDllM1JXOEhCMWRSVWZQMzM2RkQ0K1BoZzdkaXhrTWhrbVRab0VPenM3VEpreUJWV3JWb1dscFNYQ3dzS3diOTgrY1U3WjBLRkQwYkpsUy96OTk5K1lOMjhlVnF4WVVlamZveWlxVktrQ2hVS2hzMHhSU1FsZmRKeHpta2ROU0FYVHVuVnJXOFpZUzF0Yld6UnUzTmlvYzhhT0hZc1pNMlpnN05peFdMOSt2YzdhOGhrWkdaQklKSEIzZDRlNXVUbmk0dUxRc21WTFpHUmtZUDc4K1FnT0RoYVBMV2k2UjNGY3VuUXAzOStHL0ViSmZmamhoL2p6eno4UkdCaUkwYU5IbzFtelp2ajQ0NC9oNk9nSUZ4Y1gzTDE3RjNaMmRyaDc5NjVSaVpzQjROaXhZMktRSWlnb3lLaHo2dGV2ajdwMTZ5SStQcjZKZzRORG5XdlhyaVVZZFNJaGhKQ1NVZ0N3eXNuSmdWUXFMYk8ya2tBWUpTQjBqbzRZTVFJREJ3N010Nk8xdUxUemF3Z2p6UlVLQlY2K2ZLazMzY05ZZGVyVUVSL2IyZGtoT3p0YmJNOHBGQXBJcFZLZFlJK3pzN1BlU29hR09vWHpCbTVLMGhsaDZxVkhCVUliOGQ5MmRybXAwRUVLQUMvd2I1QkMrMmF5WmN1V1lrL1UwYU5IY2VYS0ZSdy9maHpPenM2WU9IR2lPRTBqT1RsWjV6OVllOGpOOHVYTDBiSmxTNE1aV2xOU1VxRFJhTVFJbTUyZEhSWXNXSURxMWF1amUvZnVBSFNEQmNZRUtBcHk3Tmd4UkVkSGl6MVhvMGFOZ3BlWEY0NGZQNjQzTGNTWTFUMkVxU2I1elhsU3FWUUlDUWt4dU13b2tIdlR1V2ZQSGpGaHFmWlNQNWN2WDRaS3BVSjJkallzTEN3d1k4WU1aR1ZsWWZiczJWaXlaSW1ZYlhmeDRzVUlEdzgzV1U2S0dqVnFRS0ZRRlBtOGdyd3FGeWtocE9qTXpjMGRBT2dsTDg3UG5UdDM4UFhYWDhQR3hnWU5HemFFUXFIQWtpVkw4UHZ2dndQSS9WNzA4UERRR2ExMStQQmh6SjQ5Ry9IeDhYQndjTUNRSVVPUVg1Sk9pVVNDek14TVZLdFdEWGZ2M29WS3BjTEhIMzlzVk4xY1hGeDBSc01CdWNOQ3IxKy9yajFTUWNRNVIwUkVCS1pObTRZdnYvd1NpeFl0UXJkdTNlRGk0b0lhTldwZ3o1NDlPSFBtREZ4ZFhYVUNJQ3FWQ25mdTNJRkNvY0RZc1dQeDdOa3pqQmt6UnV3QjBwNktBdVRPRzViSlpJWFczOEhCQWNlT0hZT1ptVmtuQUlhNzdRZ2hoSmdVNS93bFk4eEtxVlRDMHRLeVROdEtobGhiVytPRER6N0Fnd2NQREFZcFRwMDZoYVZMbHhicnZlYVZrWkdCcGsyYmlwMEd3blFQb1czMjh1VkxjYXFsb1drVHo1OC9GL2MvZlBnUWRlclVFZHR6Q1FrSjRwVCtvaXBvQ3FkR284SGl4WXVSbloyZDc5S3Uyb1IybUttOUtwMjBGVDFJa1EyZzlvc1hMd3dtVXZuOTk5L3h3dzgvWVAzNjlUaCsvRGo4L2YweGMrWk16Smt6Qjg3T3puajQ4Q0hlZXVzdG5YTTBHZzNPbnorUGpoMDdZdi8rL2VLRnQyUEhEb3daTXdaQTduSXhEUm8wRU05cDNydzVnb0tDeEErc1VxblVTVkpURXJkdjMwWlFVQkErL2ZSVE1TaFNvMFlOekpzM0Q1OTk5aGxzYlcwaGw4dE44bHFDMk5oWUFMbTlkODdPem5wRGxQYnYzNC9ObXpjYlBEZS9vVTZiTjI4Mm1QSGVWRGtwcWxldmpxU2twQ0tmVnhBaFNGSGVGeWtocE9nWVl5MEE2SDNIRjJUY3VIRm8wNllOSms2Y2lJTUhENHJET3g4OGVBQnZiMjlNblRvVlE0Y09GWTlmdUhBaE9uVG9nTnUzYndQSWY5aXNtNXNib3FLaThPTEZDM1RyMWcyMWE5Y0dZd3dMRml5QWo0K1B6akp1bVptWmVzdTZHWktabVltSkV5ZGkvZnIxYU5teXBjNE5EV01NMzN6ekRkYXVYWXZZMkZoRVJVV0pVMUcyYnQyS2J0MjZZY1NJRVhqenpUZlJvRUVEMk52YlE2VlNZY2lRSVdqZXZEbk16TXdRSEJ5TXlaTW40K0RCZzJKZ1Juc3FTbEcwYk5sU1dObkVHUlNrSUlTUU1zRVl5d0pnKytMRmkzeW5tNWRXV3lrL1FrNDZROXpkM2ZXbWN1U2xQZDFqNGNLRnNMR3gwUW1lMjlqWVlNaVFJVml3WUFIZWZQTk52Zk9iTkdrQ0t5c3JoSVdGWWN5WU1WQW9GTmk1YzZmZWNXdlhyc1c4ZWZPUWxKU0VyVnUzWXVEQWdlSys2OWV2UTZGUUZHbTZoekVrRWdtQ2c0TXhkZXBVREJzMnJOQy9SV2tGS1Y2VlR0b0tIYVRnbkQ5ampMMlprcEtpazRSRnFWUmk4K2JOT0gzNk5OYXVYU3Zldk5XdVhSc2hJU0h3OWZXRmc0TURiRzF0MGJadFczRk96NkZEaDdCanh3N1VxMWNQb2FHaCtPcXJyL0RubjMraVVhTkdPSFRva0hqaDVlVGtJRE16TTk4UG8wcWxnbEtwUk4rK2ZURjI3RmdNSHo2OFdPL3Y0c1dMK09TVFQrRHA2YWx6Y1FCQXIxNjljT3ZXTFV5Yk5nMXo1ODZGdDdkM2llWTdDVGZqOSsvZlIyQmdJRnhjWEJBYUdvcms1R1QwNzk5ZnA4ZlAyOXNiM3Q3ZWVtVVlHdXBVVmtyalFxVWdCU0VWbHhDa01IYXFSN05telpDU2tvTHAwNmZEM2QwZFI0NGNFZmVkUG4wYWRlclVRVlJVRklZTUdTTDJwb3diTnc1Tm16YkZkOTk5QndENUxuTXFaQmkzdHJiR2dRTUhVTHQyYmJpNXVhRlJvMFlBZEllcWVuaDRpTStOR1FhNmI5OCtYTGh3QWNPSEQ4ZUlFU1BFRzlIdDI3Zmp3dzgveElFREI5QzRjV1BjdW5VTGdZR0JzTGEyaGtRaVFhZE9uZkRGRjE5ZzllclZBQUF6TXpQeFBYZnQyaFVOR3phRVVxbUVWQ29WZ3liYUFSUjdlM3Z4M01JSVBXYWM4M2VNT29FUVFvZ3BKQUI0TXpVMVZhK2pzTFRiU2dBS1RQTC85T2xUU0tYU0VvMDJYN3AwS2M2ZVBZdmJ0MjlqL1BqeFdMaHdJVDc0NEFNNE9qb2lORFFVN2R1MzF6dW5TcFVxV0xwMEtWYXRXb1dmZnZvSmRuWjI2TmF0R3k1Y3VLQnpuSU9EQTd5OHZNUmdoSFlpMFNOSGpzREx5MHRudW96UUJoS21oR1JuWjR1TERRQzVBUWd6TXpNa0pTWHBUS2ZKS3kwdERURXhNVml3WUVHaDcxK1lacVBSYUFvOXRpaUU5bzlHb3pIdEVQVWlxdEJCQ3NiWU15QjNLSksydi83NkM0bUppZGl5Wll2ZWZCMTdlM3ZzM0xrVFlXRmgyTHg1TTlhc1dZT0hEeDhDeUUzb3NuRGhRbXphdEFrWEwxNUVZR0FnUHYzMFU3aTR1S0JseTVaaUdZWWE0eTlmdm9SS3BZS1ZsUlVPSERpQW8wZVA1anZhd0JqNzl1MURTRWdJeG80ZGkrblRweHM4eHRmWEYxV3JWaFVUV1ByNCtBQW8ydW9laVltSkNBOFBSMnhzTEw3Nzdqc2tKQ1RnL2ZmZmg0K1BEOHpOemZIMzMzOWovLzc5K1BYWFh4RWRIWTB2di93U1ZhcFVLZmI3eXN0UXNzN2lUUGNvalhsWnIwb2trUkJTZEp6emR4bGpZaUNnTUgvODhRZFdybHlKYWRPbXdkM2RYZXhaU1VsSndZNGRPekIrL0hoWVdscGl4NDRkWXBLdVpzMmE2WlJ4NE1BQkxGKytITU9HRGNNNzcvelhIbmR6Yzh0M2xFVkphYThjTldqUUlJd2FOUW9qUjQ3RTgrZlAwYVpOR3dRR0JzTEx5d3ZmZmZjZEFnTURJWkZJb05Gb3hPR3RlZk1UQ1o0OWV3WTdPenNBUUZKU2tzNFExYlMwTkowbDN3cWpkWE5zM0g4R0lZU1FFdU9jeHpQR2tKS1NvcmV2dE50S0kwYU13Q2VmZkFJZ044K2RZT0hDaGZqdHQ5L0FHTVBBZ1FQRkR0YWtwS1FDVjhZeUpENCtIa3VYTHNXU0pVdkFHTVA3Nzc4UGYzOS9MRnUyREwvOTlodjI3TmtEaFVJQnBWS3BrMlN5UzVjdWVnbTFSNDBhcGZPOFg3OStPaU1uQmJkdTNjS05HemZFRmJNRXdtajZUejc1QkdmUG5nWG5YS2VOd3hqRGh4OStpTUdEQnhlWThKSXhoa0dEQnVsTXpTbk1peGN2akQ3V0dNSjlnVVFpb2ZaUGNjbGtzbS9sY2puZnYzOC9GMnpkdXBVYkVob2Fxdk04S3l1THIxKy9ublBPdVZxdDVpZE9uQkQzUFhqd2dDOWN1SkNyMVdwKy9mcDFIaGdZeU8vZHUyZXdYRUZNVEF6djFLa1RkM056NDE1ZVh2elNwVXNGSHArZW5zNEhEUnJFMDlQVERlNVBTRWpnVVZGUkJaWWh1SEhqQmxjcWxVWWR5em5ucWFtcFhDNlhjODQ1VnlxVlBEUTBsTy9kdTVkZnUzYU5xMVFxZytka1pHVHc4UER3QXNzZE5HaFFvYTk5OU9oUjhmSEJnd2NOSHBQZjlvTE1ueitmeStWeS9zVVhYeFQ1M1B3c1hMaVF5K1Z5N3VUazlHRjVmOVlKSVVVams4bWk1WEk1Ly92dnY0MjYzcDgvZjg0VEV4TTU1NXhmdm55WmUzcDY4cVNrSkQ1eTVFZytkZXBVcmxhcnVVYWo0VE5tek9BYk4yN1UrYTdzMkxHaitQakFnUU44MkxCaFhLRlFpTnM2ZE9pZzkzckN0aDQ5ZXVoczc5YXRtOEhIZWFXbXBuSVhGeGVkYlgvKytTZWZNbVVLZi9yMEtlZWNjNFZDd1VOQ1FuaW5UcDE0ang0OStPN2R1M2xPVGc1ZnZIZ3huekJoQWo5NThpVHYyTEdqem04bzU1eDM2ZEtGaDRlSDh3VUxGaGlzUjJwcUtoODhlSEMrZGN2cjRjT0hYQzZYYzVsTWRydThQeGVFRVBLNmtNbGtXK1J5T1Q5eTVJak9kM0o1dFpVRUdvMkdxOVZxbzM5RDh0WnAwcVJKbkhQT1AvdnNNMzd5NUVtZC9jK2ZQK2V6WnMzaWh3NGQ0cHh6dm0zYk50NmpSdysrZE9sU284cS9kdTBhbDh2bFBDc3JLOTlqaE45WVE5UnFOVmNvRlBtMnAwenArKysvNTNLNW5QdjUrWm0wWEQ4L1ArRTNXMy9ZZkJtcTBDTXBBTndCY3VjTEM4YVBIMi93d0x5WjBhMnNyUERSUng4QnlCMkNvejBrcDNIanhtS205dGF0VzZOMTY5YUZWcVJObXpZNGMrYU0wUlczdHJZdWNHNnZuWjJkMkl0Vm1GYXRXaG45dWtEdWZDMGhhYWE1dVhtK1dlTzExYWhSQTMzNjlDbndHR1BtS3ZmdTNWdDhuRitpSFdNVDhHaHIwcVJKa2M4cFRGcGFHZ0NBTVViWjZBbXBZQmhqOVFDZ1ZxMWFSaDFmclZvMWhJYUdpcXN5VFowNkZTTkdqTUI3NzcySEJRc1dpRU5TVjYxYWhlRGdZRXlaTWdVYk4yN1VLMmZ3NE1GaVZuR0pSSUs0dURoWVd2NjMxTGpRbzZXOU5KcjJmRnFKUktMenZDZ2NIUjN4elRmZjRQbno1d2dNRE1UbHk1ZlJ0V3RYSEQ1OEdLbXBxVGg3OWl5bVRwMktxbFdyWXMyYU5iQ3lzc0txVmFzd2I5NDhjUXBJVGs0T0xDd3NjUFRvVVhHb2J0NDhHV3ExdWtqMUVxYWdNTVpxRit1TkVVSUlLVExHMkYwZ041ZWV0dkpxSzJuVnE5aFQxSzJzck1UZjNvQ0FBSjFrMWtEdWIzbHdjRENxVmFzR0lIZGFwdllTcGFhZ25XSWdMNGxFVXVncWk2YjI5T2xUazVZbnRIL1Vhblc1dG44cWRKQ0NjMzZQTVdieS94eFM4UWhEMWRMVDAwMVdwdENZVUt2VnoweFdLQ0drckZRRFlGU0diTUg4K2ZQRkJqc0FkT2pRUVM4RHVZV0ZCWUtDZ3BDWm1abHZPY09IRDhlYU5XdXdkKzllbUptWjZRd2pIVGR1SEZKVFUzVUNFZmtGZUl1N05KbXcwdFQ4K2ZQRkFJbXRyUzNlZWVjZHRHblRCaktaVEx4QjdOQ2hBL2J1M1l0YXRXcGgzTGh4ZVBMa0NUNzQ0QU54TlJNZ04waXRuVGVqcU5NOXRJSTB4VXVIVGdnaHBNZzBHczBEaVVSU2FkdEplUU1VQWlGQVVSeHQyN2JOZC9YRFY0M3dPNTQzQ0ZWU1Fob0ZNek96Y3YzZ1ZPZ2dCV1BzUGdERXhjV1ZkMVhJSzhLVUY2b1FwRkFxbFpYejI1MlF5cTBxZ0NMM2FHZ244U3BvSFhmdFpMM2E4MjBGTTJiTU1EaEtUVHNoSndCaDFRdURDbHFxek1iR0JoY3ZYc3gzZjk3NXRnSkRxMEVKT1NOKytPRUhjUnZuWEx3Qnlsc1BHeHViSXVYWTBGcnRxbXk3bHdnaDVEWEdPWDhFNU9ZWXFxZzBHZzBTRXhNTnJoRDR1aE5HZEdSa1pKaTBYS0g5bzFBb3l2V0RVL3lVcXErQTFOVFUyd0JVOSsvZkwvTHdVMUs1Q0RmVHBncFljYzZSbXBvS0FEbC8vZlZYY21ISEUwSmVUU1ZaOWNoWUJRVXpLcXBTK3J1Vi9uOEdJWVFRQUFEbi9HOEFZdEpMVThyTXpNU25uMzVxMUxHblRwM1NHWDFZbENCM1RFd01Ka3lZVUt5aytwV2RzWW5CaTBLbFVnbEJqK3diTjI0OE4va0xGRUdGSGtueDRNR0RsN1ZxMVlwV0twV3UvL3p6RDVvM2IxN2VWVElwVjFkWG80WXFLNVZLUkVWRmxVR05YbDExNnRRQm9ML1NTM0ZsWjJkRHBWS0JjNjZmRXBrUThzcmpuTDlrakZWWEtCUkZtdkpCVEM4bkowZDRXSzdMbVJGQ3lPdmsyclZyQ1RLWjdFbFNVbEtEMU5SVW8zTTBHYUpVS25WR0ppcVZTa1JFUkJSNERBQmN2WG9WeTVZdHc4NmRPOFVSaU11WEw4ZVFJVU1RSHgrUGRldld3ZEhSRWQ3ZTNzakl5TUFISDN5Zzk5cUppWWtZTUdDQTlxZzhrZlpxaXk0dUx2bDJHc1RGeGVIU3BVdmk4NWlZR0wxY0ZkN2UzdUxTbnhxTkJsOS8vVFdPSERrQ3pqbUdEQm1DR1RObWlBSDhDeGN1WU5XcVZYajA2QkVhTjI2TWdJQUFPRGc0QUFDV0xWc0dIeCtmVWgvOVVaUVZRSXlsTlNxajNEdG9LM1NRNGw5bkFMaEdSMGRYdWlBRkFKdytmYnJRWS9KYlh2UjEwcmh4WTVPV0p5U05BWkJrMG9JSklXVWxDMEQxRnk5ZXZISkJDclZhamFDZ0lIRkpVRUYyZGpaQ1FrSXdmLzU4ZzBzOXo1NDlHNnRYcjliYjd1Zm5oeSsrK0tMUTE4M016SVNQajQ5T2ZvbXlvRkRreGlZNDU5UVZSZ2doWllneGRoN0FrQnMzYnFCVHAwN0ZMc2ZOelEwUkVSR3dzYkV4K3Bobno1N0IzOThmcTFldkZodnMvTi9sTnhjdlhveUxGeTlpMkxCaFlsSjlhMnRyN05peFEyZmhnTldyVjZOZXZYcDZ5NU1tSnlmRDF0WldaNXU1dVhtK09aN3lheXVkT1hQRzREM0NqaDA3RUJrWmlSOS8vQkhaMmRtWVBIa3lHalZxQkM4dkwyUm5aOFBQencrVEowK0d0N2MzMXF4WmcwV0xGdUh3NGNPNGN1VUthdGV1WFNiVFU3VHZFekl5TXNRazFTVWhCQ2s0NXhTa0tDbk8rZStNc1RsLy9QRUhoZzhmWHQ3Vk1ia0xGeTRnSUNBZzMvM2ZmZmRkR2RibTFmWDIyMitMajNOeWNneEdXNHNpUGo1ZWVFajVLQWlwZ0JoajhRRHFwcWFtb25idDBsbFU0dENoUTFpeVpJblJ4d3ZKdUo0OWU0WUxGeTdvQkNnQVlOZXVYVkFvRkFZREZBQncvdno1QXNzdGpGcXR4dDI3ZDQydXI2bThTajB6aEJEeW1va0VNT1RpeFlzbENsSVVWV3hzTE9iTW1ZUGs1R1MwYU5FQ3UzYnR3cDkvL29rclY2NkFjdzVYVjFjRUJBVEF3c0lDVzdkdWhiVzFOWVlPSFlxTkd6ZkN3c0lDZm41K09IUG1ETzdmdjQrWk0yZGk2OWF0U0VoSWdMKy9QNjVmdjQ0NWMrWmc0Y0tGNGlwVVFPNzl2L1pLVk5xMFJ2UVpaZCsrZlpneVpZcVk5Mkh3NE1INDVaZGY0T1hsaFVlUEhpRXJLd3Y5Ky9kSDFhcFY0ZUhoZ1QxNzlrQ3BWR0xMbGkxWXRXcFY4Zjl3eFhUKy9IbjA2dFdyeE9Wb3RYL0tQWkZKaFE5U3ZIejVNckpxMWFxYXExZXZTclFUZlZVVzdkdTNMekN4R3NtbGZiTi8rZkpsZE9qUW9VVGxDWm1RR1dPeEpTcUlFRkplbmdKd1NFcEtRdE9tVFV2bEJUdzlQVEZ3NEVBQVFMdDI3WEQ2OUdsVXJmcmZBaGFHdGdHNU4yL2FnVlVBZVBMa0NYYnYzbzFkdTNaQm85Rmc0c1NKQ0FrSndSdHZ2QUdOUmlQMlBxblY2bnd6bWh2TDBJMXFjSEF3M04zZFMxUnVmb1JWbHhoakZLUWdoSkF5cEZLcHpwbVptU0VtSnFaTVgvZktsU3VZUEhreWdvT0RJWlZLb1ZLcDRPN3Vqdm56NTJQQWdBRm8zNzQ5TEN3c29ORm9FQk1USTY0bTVlZm5oNDgrK2dpWExsMkN2NzgvR2pWcWhOR2pSeU05UFIwYk4yN0Vnd2NQNE92cmkzbno1dWtFS0lEY2tSVDVqUlFzeXFqejVPUmtQSHYyREczYnRoVzN0V3JWQ3Z2MjdRTUFOR2pRQUJZV0ZvaUlpTUNBQVFNUUVSR0JsaTFiWXZmdTNlamJ0Ni9lYjM1cHNyZTNSMXhjSEs1ZHUyYVNJTVdUSjA4QUFJeXhSeVV1cklRcWZKRGlyNy8rU3BiSlpPZlQwdExlaTRtSkVlY0RrZGRQNDhhTjhmRGhRMFJHUnBZNFNDRWs0T1NjM3pORjNRZ2haWXR6L2pkanJIZHNiR3lKdncveXd4alRDUmhJSkJLOUFFTGViZVBIajhmTm16ZkJHRU9uVHAzdzRzVUxYTHg0RVVGQlFSZzFhaFFhTkdnQUlEY0FzbXJWS3F4WXNRSkRodzZGVXFtRVVxbUVwNmNuOHViWnlNek1GSmMwemN6TUxIQlZFQUNJakl3czhYc3ZDcTJlR1FyNkVrSklHVktyMWRGbVptYlpmLzMxbDFWQkkvV00wYmR2WDcxdCtUWCtoZCtrNWN1WEE0Qk8vb2NKRXlaZzRzU0p5TW5KQVdNTVRaczJSYmR1M1FEa3JzaTFZY01HM0xsekJ3Y1BIa1JrWkNSMjdkcUZlZlBtUWFWU29VNmRPbGk1Y2lWY1hGejBYak1uSjBkbmVlKzgrd3pwM0xrenFsZXZqbzRkTytMVFR6K0ZqWTBOa3BKeVozcHJUeWV4c2JGQlptWW1OQm9OcksydEVSUVVoSysvL2hwZmZQRUZXcmR1alpreloyTHo1czNZc0dHRHdkY3BMWjA3ZDhidTNidE5WbDVzYk83UE5HUHNqc2tLTGFZS0g2UUFBTTc1WHNiWWUyRmhZWlUyU09IaTRxSXoxeWdqSTBNbkFRd0JQRHc4c0czYk5wT1U5ZURCQXdDQVJxTzVZWklDQ1NGbGluUCtGMk5NdkpaZkZkdTJiVU5nWUNEYXQyK1BuajE3b2xldlhnZ0pDY0hGaXhlaFZxdHg4dVJKWkdabUlpc3JDeGtaR2JoNjlhcVlDZDNOelExaFlXSG8yYk9uenJ4YkR3OFA4Ym5RRy9VcUVYcG1PT2RsUDllRUVFSmVZemR1M0ZESzVmTGZGQXFGMTltelo0djlHNUYzV21GeWNqSjY5ZXFsazdqZjJkbFo3endyS3lzTUdEREFZSmxDQUQ4ME5GVGNscEtTZ3BVclZ5STlQUjI5ZS9mRzBhTkhzV1hMRmtSRlJjSFgxeGZ6NTgvSHNtWEw0Tzd1am1uVHB1a2s2dno2NjYvUnNXTkhnNjkxOXV4Wm5lZXRXclhDMmJObllXNXVqbi8rK1FlZmYvNDVBZ01EOGZYWFg0c3JSbXFQMHBaSUpEcWo5WHYyN0ltZVBYdUt6K2ZObTRjcFU2Ymc5OTkveDRZTkc4QTV4OXk1Y3cwR1UweEpTQlNha0pCZ2t2S0VleWExV24zVEpBV1dRS1VJVXFoVXFnUG01dWFyejV3NXd5cmpsQThBcUZhdG1rN3ZXTjRoVHVTL2lHZFdWbGFKeXhJdVVvbEVjcVhFaFJGQ3loeGo3RGFBVnk1SUFRQzNiOS9HaEFrVEVCOGZqd1lOR3FCSGp4NW8xcXdaR2pac2lEZmVlQU8ydHJhb1diTW1qaHc1Z2kxYnR1amN3Qm5yMHFWTG1ERmpoc0Y5K2ZWOGxkWXFVWC85OVJjQVFLUFJSSmZLQ3hCQ0NNblh2NTI1WGhFUkVjVU9VaGhhdVNPdnk1Y3ZRNmxVNm15TGo0L0h4WXNYeGVkNzl1elJXY0hEMWRWVmZQejA2VlA0K1BoZzdOaXhrTWxrbURScEV1enM3REJseWhSVXJWb1ZscGFXQ0FzTHc3NTkrN0Jod3diTW5Ea1RjK2ZPeGN5Wk13M1dKeUVoUVZ6OVQxdDRlRGlrVXFrWUpHbmV2RG1tVFp1RzJiTm5peU1sZ055cGl0V3FWUU9RbTFEZnhzWkdMNWNVQUp3N2QwNHNwMWV2WGxpN2RpMysrZWNmQkFVRjRjaVJJd1grelVySzB0SVNBQkFkYlpxZlYrR2VLU2NucDl6YlA1VWlTSEg5K3ZWWW1VeDJNaUVod1NNeU1oS2RPM2N1N3lxUmNpQjhlZWFObGhhVldxM0dQLy84QXdBWjBkSFJwbDljbWhCUzZpUVN5VlhPdVhBdGw0cTh2VWFHZm51MHQwMmVQQm1qUjQ5R2NuSXlHalZxaElpSUNMejc3cnR3Y1hFeDJOdlN0MjlmZE8vZUhScU5CbmZ2M29WS3BjTEhIMzlzVk4xY1hGejBnZzVxdFJyWHIxK0hvNk9qVVdXWXl0V3JWd0VBRW9ta2JPZVpFRUlJd1lzWEwzNnpzckpTblQ5LzNxeTR5ZVdOV2QwakxTME4zYnQzenplWnMwcWxRa2hJaU1GbFJnR2dmdjM2MkxObmo3aFVxYkRDb2JPek15NWZ2Z3lWU29YczdHeFlXRmhneG93WnlNcktRclZxMWNSbFNBOGRPZ1JiVzF0MDZkSUZhclVhN2RxMTAxbWl0Q0JLcFJKVnFsU0JSQ0pCZ3dZTlVLTkdEZHk4ZVZPY2dubno1azIwYWRQRzRIbGZmZlVWVnE5ZWpZY1BIK0xGaXhkNDk5MTN3VGxIWEZ3Y05CcU53Y0NHcWJScjF3NUE3Z2lVa2xJcWxYajgrREVBSk4rNGNZTVNaNXJRTndBOGR1L2VYU21ERkZsWldUckRpZ3FMWnI2T1BEdzhzSHo1Y2lRbmx5dzMyOTI3ZDZGV3E4RTV2MjZpcWhGQ3l0amx5NWVUWkRMWm5hU2twR2FQSHo4dWxmWEVoUnN4cFZJSk56YzMvUEhISHpyNUo1eWRuZldXTjd0NjlTcHExS2lCNTgrZkl5b3FTZ3gwT0RzNzYvWDRwS1dsNGNTSkUraldyUnRxMTY0TnhoZ1dMRmdBSHg4Zm5Rem1tWm1aK1dZMDE1YVptWW1KRXlkaS9mcjFhTm15Wlprc3pacVFrQ0FrSW82TmpvNStVdW92U0FnaFJNZGZmLzJWTEpmTHc5TFMwcndpSWlMUXAwK2ZjcW1Ia08vZ1g3OEN0Z0FBSUFCSlJFRlUwcVZMY0haMjFodjV2bi8vZm16ZXZObmd1WWJ5WVFBUWd4QXBLU2xZczJZTmdvS0NkUGJuelZFeGJOZ3dqQnc1RWlkT25FRHo1czFScjE0OTNMcDFDNkdob2VLeEVva0VBd2NPeE5hdFcrSGs1SVNNakF3Y09IQkFyMndBMkw1OU96cDE2Z1I3ZTN0VXJWb1ZFb2tFMGRIUnVIMzdOdDU4ODgxU0RWQUEwTG0zU1V4TTFGbSt0YWdlUG53b1RIVzVWZkthbFZ5bENWSkVSMGZ2bDhsazhlZlBuNi83Nk5Fak5HclVxTHlyWkZMOSsvZkg1NTkvWHQ3VmVLVnBKN2k1Y09FQzJyZHZYNnh5YnQrK0RRQmdqUDFwa29vUlFzckx6d0RtbkRselJtK05kVk5LVEV5RXRiVzFVYXR1T0RvNm9sKy9maGc3ZGl5ZVAzK09XYk5tQWNnTlBPZnQ4WEZ6YzBQVnFsVng0TUFCMUs1ZEcyNXVidUp2bTNZR2N3OFBEL0c1TVVONTkrM2Jod3NYTG1ENDhPRVlNV0tFU2RaV3o0OHdpb0p6VHFNb0NDR2svS3dINEhYbzBLRXlEVklJeTNUZnYzOGZnWUdCY0hGeFFXaG9LSktUazlHL2YzK2QwWUhlM3Q3dzl2YldLOFBaMmJuQUVSRVpHUm1ZTzNjdVhGMWRzWHIxYWlRbko0dXJXR25uYjlJV0V4T0R6ei8vSE5uWjJhaFRwdzRHRGh5SVNaTW1pZnVuVDUrT3BVdVh3dFBURXpWcTFNQkhIMzJrTjFVeUxpNE9odzhmRm45L2JXMXQ0ZXZyQzM5L2Y5U3NXYlBNMm0zQ3dnRkhqaHlCajQ5UHNjc1JScDV5emwrSnFabVZKa2dCQUl5eEpRRFdmdlhWVi9qZi8vNVgzdFV4cWJ3ZjlJU0VCRmhiV3lNMU5SVm1acFhxdjdGRTNudnZQWnc3ZHc1bnpwd3BkcENDYnFvSnFSd1lZOGNBekRsNzlteXBCaW5PbnorUDFxMWJHMzM4eElrVGNlWEtGZHk4ZVJQMzc5OHZOT0Z6N2RxMVMxcEZIU3RXck1DZE8zZXdmdjE2REJvMENLTkdqY0xJa1NOTFpkazBZYmd1WSt4WGt4ZE9DQ0hFS0ZldVhEa3VsOHRqTDEyNjlPYTllL2YwbHNFMlJsRlc5MGhNVEVSNGVEaGlZMlB4M1hmZklTRWhBZSsvL3o1OGZIeGdibTZPdi8vK0cvdjM3OGV2di82SzZPaG9mUG5sbDhWYWVlVEdqUnY0OU5OUDBhbFRKOHliTncreHNiSFl2SGt6MXE5ZkR6TXpNM2g0ZUVBaWtZQnpEbzFHQTVWS2hZTUhEOExYMXhlK3ZyNzVsbHVsU2hVRUJRVVpIRDBoc0xlM3h5Ky8vS0t6YmRTb1VSZzFhbFNSMzBkSkRCbzBDR3ZXckJGWEpTbXU2OWR6QjVCck5KcFhvdjFUcVZxM2pMR05HbzBtNlBUcDA3YTNidDFDeTVZdHk3dEtwV2I2OU9sSVRFeUVtWmtaaGc4Zlh0N1ZlV1YwNk5BQjU4NmRRMXBhV3JITHVISWxOMWNNNTl5NGlXeUVrRmRTU2tyS0tWdGIyNHhMbHk1WloyWm1pdk5jVGVuZXZYdjQ5dHR2aTlSamN1alFJYVNscGVIamp6L0dsQ2xUc0hQblRwUFhxekRObWpYRGwxOStpYXRYcjJMRGhnMFlNR0NBeVlNVTJkblpPSEhpQkRqbldSS0o1SUJKQ3llRUVGSVVhZ0FyT2Vkck4yellnSlVyVnhicDVQenlUR2dUY2xJQXVVdDJwcWVuNDkxMzM4V2dRWVBRcWxVcm5kR0c3Nzc3THViUG40L3AwNmZqN05tekJRWW9DcHF1K2RaYmIySCsvUG5peUluR2pSdUxvemNBZ0hNdUJpZ0EvYVhESzRNMzNuZ0RBUEQ3Nzc5ajNyeDV4UzduM3p4VzZpcFZxa1NZcG1ZbFUrbVd3WEIwZEJ3bGxVcDN0bXJWcWx4dS9FajV1bkhqQnNhTUdRT0pSS0tUVGRoWWlZbUo2Tk9uRHpqblY2T2pvNTFLb1lxRWtESWtsOHZYQVpnNmUvWnNrL2R1SEQ1OEdQLzczLzh3ZWZKa2pCdzVVbSsvb1p3VVAvNzRJL2J1M1lzTkd6YWdUcDA2dUhuekpscTFhZ1VYRnhkeEtURkJRa0lDb3FLaXhJUllucDZlT0hQbURIcjI3S2xUcHBBOERNak5PNkc5RXBTMnRMUTA5T3paczFqZmpjVVJIaDZPZ0lBQWNNNzNSMGRIRHkyVEZ5V0VFR0pRZ3dZTnJPcldyWHRmS3BYVzJiZHZINW8wYVZMZVZTSW1vRkFvOE41Nzd3SElIZGxabk1Tb3IyTDdwM1N6ZVpTRHExZXZmczg1djNUejVzMThrNitReXF0VnExWUFBSTFHSSthV0tJby8vdmdEQU1BWU8yWEtlaEZDeW9kYXJkNE1BQWNPSEFEbjNLUmwxNjFiRjE5OTlaWEJBQVdRdTVwSDNwdUZKazJhWVBQbXpXS1NUT0U3cTNQbnpqaDgrTERPdnc0ZE9nQUF4bzBiQjA5UFQ1MEVZTnJISGY5Lzl1NDhMdXBxL1FQNDU4ekFpT0NTS1pxNVZkcmw1b0xNNEhKUlZGd3lOY3g5emEzSXpFanBscUtXYVdHYVdhNTVjeS9qNGk2bXFia3ZYRVFVaFFHUjNGTkxSUkZsbFdXWW1mUDdnNWdmdzZKZ3lzekE1LzE2OVlyditTN3p6Q0RmT2ZQTWM4NDVlTkQwczdXUVVpSW9LQ2h2OHp0THhrSkVSTUN0VzdjeWhCQUJScU1SYytmT2ZlTHZpV1FabFNwVlF0MjZkUUhrempuMU9FNmZQcDMzWStpVGllcnZLM2RKQ2dEU2FEUytDUUNyVnEzQ2xTdFhMQjBQbFNFaEJFYVBIZzBBMkxWclY2blB6L3NHMG1Bd3JIK2lnUkdSUmNURXhHaWxsQ0hYcjEvSHZuMzdudWkxLy9XdmYwR3RWaGU3Zjl5NGNZV1NGQjRlSGtYT01iRnc0Y0ppMjM3NTVSZUVob1ppMHFSSkFJQURCdzRVKzVqRlZWRUF1ZVczWlZWRmNlTEVDWncvZng0QW9yUmFiVWlaUENnUkVUMlVFR0tsbFBLM1U2ZE80ZURCZzVZT2g1NlF2S0gvNTg0OTNzSWNSNDhlQlFCSUtUYytxWmorcnZLWXBFQk1UTXhGbzlINGI3MWVqM0hqeHVIQmd3ZVdEb25LVU41Y0pNSEJ3YVU2Ny83OSsvamYvLzRIS2VXMW1KaVlpS2NSR3hGWnhBd0FXTEZpQlhKeWNpd2RTN21uMSt2eDNYZTV4Uk5HbzdINFdjZUlpS2hNUlVaRzVpZ1VpbkVBNU55NWM1R1FrR0Rwa09nSmFOKytQUURnMTE5L0xYV0ZUR3BxS280ZVBRb3A1WTNvNk9pd3B4SGY0eWlYU1FvQWlJNk8vZzdBdXFTa0pJd2RPNVlkMHdva2I5S2U3T3pzdkVsZ1N1VGd3WU41RSt0c2VEcVJFWkVsYUxYYS93SFkvY2NmZjJEVnFsV1dEcWZjMjdKbEN5NWN1QUFwWlZoMGRMVDFqRUVoSWlKRVJrWWVBN0E0T1RrWjA2Wk5nMTZ2dDNSSTlEZTkrT0tMcGdsR3QyN2RXcXB6ang0OUNyMWVEeUZFNmI3ZGZjcktiWklDZ09IKy9mdnZTQ2xQWDdod0FXKysrU2F5czdNdEhST1ZBWVZDQVY5Zlh3REErdlVsRzdWaE1CaXdldlZxU0NtTk9UazVpNTltZkVSVTl2UjYvUVFBRDM3NjZTZkV4c1phT3B4eTYvTGx5MWl5WkFrQVpCcU54bkdXam9lSWlBckx6czZlSXFVOEZSMGRqYzgvLzl5MCtnWFpycEVqUndMSVhVR3NwSXhHWTk3OFVZYWNuSndsVHlleXgxT2VreFM0ZHUxYWxrNm42d3pnNUpVclY5Q25UeC84L3Z2dmxnNkx5c0NRSVVNQUFNZVBIemN0S2Zvd1AvLzhNKzdkdXdjQTY4NmVQWHZuNlVaSFJHWHR6Smt6VjQxRzQ0ZDZ2UjZUSjAvR25UdjhNMy9TN3QrL2o0OCsrZ2c2blE1R28zRldURXhNbktWaklpS2l3dUxpNG5RS2hXS2dsUExHbmoxN01IZnVYQmdNQmt1SFJYOUQ3OTY5QVFEbno1ODNMUVR3S09IaDRiaHk1UXFrbFB0alkyT3Q2a055K1Zvb3RnaDM3OTdWVmF0V2JaTzl2WDI3akl5TUYzYnUzQWw3ZTN1NHVycENpSEszQWl2OVJhVlNRYS9YUTZ2VklpSWlvdGpaOTRIY2p2Vy8vLzF2NU9UazVOaloyZlc1ZGV0V2FobUdTa1JsNVBidDIxRjE2OWF0bDVHUjRYNzA2RkY0ZVhtaGF0V3FsZzZyWEVoTVRNVDQ4ZU54L2ZwMUFOaWkxV3I5TEIwVEVSRVZMejQrUHFWMjdkcS9DaUVHbnp0M3p1bmN1WFBvMEtFRFZDcVZwVU9qeDJCblp3YzdPenVjT25VS2x5OWZ4b0FCQXg1NnZFNm53OGNmZjR6azVHU2pRcUVZRmg4ZkgxOUdvWlpJdVU5U0FNQzllL2QwTld2V1hHOW5aNWVsMSt1N25qeDVFanQzN29TenN6TWFOMjVzNmZEb0tYRjFkY1hhdFd1Um5wNk94TVJFZE96WXNkQXhPVGs1R0Q5K1BHN2R1Z1VwNWVlUmtaR2xYeEtFaUd6Rzg4OC92eGRBaTdTMHRIL3UyYk1Icjd6eUN1clZxMmZwc0d4YWJHd3Mzbi8vZmR5NGNRTUFEcVdtcGc2OGYvOCt2NUlqSXJKeWQrN2N1VmUzYnQxZkFmVDY4ODgvYXh3OGVCQ05HemZtKzZLTmF0YXNHWUtEZzNIejVrM1kyZGxCbzlFVWUrejMzMytQa0pBUUFOZ1lGUlcxdE15Q0xLRUtrYVFBZ0x0Mzd4cmk0K05EYTlldS9ZdENvV2lmbnA1ZSsrREJnOWl5WlF2T256K1BLbFdxb0c3ZHVsQW95dlVJbUFyRnpzNE9uVHAxUW5Cd01NNmRPNGZRMEZEMDZ0VUxkbloyQUlBYk4yN2czWGZmeGNXTEZ5R2xQS0RWYXNjRDRLQThvbklzUGo3ZUdCOGZIMXkzYnQwWHM3S3lXdTdhdFF1M2I5K0dpNHNMcXlwS0tURXhFZDk5OXgzbXpKbVR0NHJXejBLSXZuRnhjVHBMeDBaRVJDVnorL2J0dTg4ODgweVFuWjFkMjdTMHRCZDI3OTZOcTFldm9uYnQycWhkdXpZcnoyMkluWjBkbWpScGdqMTc5dURVcVZObzBxUUpYbnJwSmJOanBKVFl1blVybGk1ZENnQzM5WHI5NndrSkNWa1dDZmdoS3VTL09uZDNkM3VqMGRnSHdCd2h4TXQ1N1NxVkNyVnIxMGJseXBWUnVYSmwwNGRac20yLy8vNDdrcE9UVGR0T1RrNm9VNmNPL3ZqakQrajFla2dwVDZlbHBYVzlmUGt5aDNrUVZTQWFqV1ljZ0hrQXFna2gwS0ZEQjNUdDJoVXVMaTV3ZG5aR2xTcFYrRDd3RjRQQllLcEt1M0RoQWtKQ1FuRDQ4T0c4eWRZZVNDbG5hclhhK1phT2s0aUlIcHZRYURUdkEvZ0NRRTBBYU5La0NUcDM3Z3hYVjFjMGFOQUExYXRYUjVVcVZmaWxycFg3N3J2dnNIYnRXZ0NBdDdjM2V2ZnVqYVpObStMR2pSc0lDZ3JDN3QyN0lhVk1sMUsrRmgwZGZkeXkwUmF0UWlZcDhsRzBhTkdpbVoyZFhSOGhSQjhBN3VCclVwRmtTU25uSkNVbGZYUHQyaldyeXlBUzBkUG42dXBhVzZsVXpnRXdWQWpoWk9sNGJFd21nRzE2dlg3cW1UTm5ibGc2R0NJaSt2disrYzkvMXF4Y3VmS0hRb2pSQUJwWU9oNTY4cVNVZDRRUXc2T2lvZzViT3BiaThBTjVQcTZ1cms1Q2lIb0FubEVxbFpXa2xPVXVUU2lFT0FvQVVrb3Z5MFpTOXFTVUFrQjFBQkJDSkNzVWl1akl5TWdVQzRkRlJGYkF4Y1dscXFPajR3Z2hoQmNBVndET3lMMWZzSlFpbDBGS21RTGdIb0F6VXNwUWc4RVFHQnNibTJUcHdJaUk2S2xRdG16WnNxdFNxZXdtcFd3TDRDVWhSRTBwcFlQZ0dCQmJkVTlLK1JPQXVWcXQ5cTZsZ3lFeTBXZzBVcVBSU0V2SFFVUkVqOFo3TmhFUjBaUEg5MWZyVnU0cUJZaUlpSWlJaUlqSU5qRkpRVVJFUkVSRVJFUldnVWtLSWlJaUlpSWlJcklLVEZJUUVSRVJFUkVSa1ZWZ2tvS0lpSWlJaUlpSXJBS1RGRVJFUkVSRVJFUmtGWmlrSUNJaUlpSWlJaUtyd0NRRkVSRVJFUkVSRVZrRkppbUlpSWlJaUlpSXlDb3dTVUZFUkVSRVJFUkVWb0ZKQ2lJaUlpSWlJaUt5Q2t4U0VCRVJFUkVSRVpGVllKS0NpSWlJaUlpSWlLd0NreFJFUkVSRVJFUkVaQldZcENBaUlpSWlJaUlpcThBa0JSRVJFUkVSRVJGWkJTWXBpSWlJaUlpSWlNZ3FNRWxCUkVSRVJFUkVSRmJCenRJQkVCRVJVUzYxV2owTXdBZEZ0SWZsMjl5azFXcVhsRjFVUkVSRVJHV0hTUW9pSWlJcklhVThwMUFvMmhWc0YwSzB5M2ZNdExLTmlvaUlpS2pzY0xnSEVSR1JsWWlPam82V1VsNTd5Q0h4V3EzMmYyVVZEeEVSRVZGWlk1S0NpSWpJaWtncDF6MWs5NTR5QzRTSWlJaklBcGlrSUNJaXNpSlN5bCtLMjJjMEdqZVdaU3hFUkVSRVpZMUpDaUlpSWlzU0V4TnpDc0N0SW5iZGpZNk9QbFRXOFJBUkVSR1ZKU1lwaUlpSXJJc0VzTDVnbzlGbzNBZkFXUGJoRUJFUkVaVWRKaW1JaUlpc2pORm8zRjZ3VFVxNXlSS3hFQkVSRVpVbEppbUlpSWlzVEhSMDlBa3A1ZDI4YlNsbFVreE16RjVMeGtSRVJFUlVGcGlrSUNJaXNqNEdBQnZ5Tm9RUUJ3RG9MUmNPRVJFUlVkbGdrb0tJaU1nSzVSL3lJYVhjYk1sWWlJaUlpTXFLbmFVRElDSWlvc0xzN095T1NTbVRBU2gxT3QxT1M4ZERSRVJFVkJaWVNVRkVSR1NGSWlNamMvNmFMUE5RWEZ5Y3p0THhFQkVSRVpVRlZsSVFFUkZaS1lWQ3NjMWdNTlN5ZEJ4RVJFUkVaWVZKQ2lJaWVtbzBHczBoQUYwc0hZZXRrbEpDQ0FHTlJyUE8wckhZS2lsbGhGYXJiV3ZwT0lpSWlLaGtPTnlEaUlpZUppWW8vaVloaEtWRHNHbENpRGFXam9HSWlJaEtqcFVVUkVUMDFFVkdSbG82QktxQTNOM2RMUjBDRVJFUmxSSXJLWWlJaUlpSWlJaklLakJKUVVSRVJFUkVSRVJXZ1VrS0lpSWlJaUlpSXJJS1RGSVFFUkVSRVJFUmtWVmdrb0tJaUlpSWlJaUlyQUtURkVSRVJFUkVSRVJrRlppa0lDSWlJaUlpSWlLcndDUUZFUkVSRVJFUkVWa0ZKaW1JaUlpSWlJaUl5Q293U1VGRVJFUkVSRVJFVm9GSkNpSWlJaUlpSWlLeUNreFNFQkVSRVJFUkVaRlZZSktDaUlqb0Njbkt5aXIxT2NuSnlVOGhFc0JnTUpUNm5NVEV4S2NReWVQRlFrUkVSQlVUa3hSRVJHVFZybCsvanNPSEQ1dTFmZi85OTBVZTI2VkxsNmNheTUwN2QzRHo1azBBUUtkT25RQUFWNjVjUVdKaUlqSXlNdURsNVFXZFRsZm92TFZyMXlJaUlzSzBIUjRlanN1WEx3TUF1bmJ0V3FMSFRrdExnNysvZjRtTzNiVnJGejc2NktNU0hadm43Tm16ZVB2dHQ0dU12N1E4UFQxTlB5Y25KOFBiMnh0NnZmNXZYNWVJaUlqS1B6dExCMEJFUkZSUXUzYnQ0T1RraEt5c0xIend3UWNJQ2dxQ2w1Y1hoZzRkQ3FQUmlOdTNiK1BvMGFNQUFBY0hCd1FHQmhhNmh0Rm9SUHYyN1F1MWg0ZUhtMjNuSlJ1Szh1REJBM1RxMUFuejU4OEhBSVNHaHVMQWdRTllzV0lGQUVCS2lkbXpaOFBYMXhkNnZSNE5HemFFU3FVcWRKMG1UWnBnMnJScFdMOStQZXJVcVlQMTY5Zmp2ZmZlZStocm9OUHB6SzZsMCtsdzZOQ2hoeDREQUwvLy9qdm16WnNISVFSNjl1eHB0cTlIang3dzgvTXI5RmpaMmRrSUNBaEFVbElTK3ZUcFk3YXZUcDA2V0x0MmJiRnhUcGd3QWExYnQ4YW9VYU93ZVBGaURCdzQwR3ovM3IxNzRlSGhBVHU3NHJzYzd1N3VxRjI3ZHJIN0V4SVNFQmtaV2V4K0lpSWlLaitZcENBaUlxdmo1T1NFQXdjT1lPVElrV2pWcWhWMjdOaUJVNmRPWWZQbXpmRHo4OFBreVpQUnRtM2JoMTVEU2dtZFRtZjZjR3N3R05DbVRadEN4NFdFaEJScXUzNzlPdWJQbjQrc3JDeTgrKzY3cHZiKy9mdmo2TkdqaUkrUEJ3RDg5dHR2ZVBIRkYrSHU3bzc1OCtmRDFkVzF5Rmc4UFQzaDRlR0JkZXZXd2MvUER6RXhNZkQzOTRjUUFnRGc3ZTF0T25iaXhJbm8zcjA3UER3OGNPalFJVHp6ekRQRlBzZUN4OXk4ZVJNZmZ2Z2hQdm5rRS9UbzBjTjBYRkJRRUhidTNJbStmZnNXK1RwOStlV1g4UER3d0wvLy9XOVQrNDBiTnpCeTVFaDA2OWF0Mk1mLzQ0OC9vTlZxTVh2MmJBREFzV1BITUdMRUNMTnJiOTY4R1ltSmlRZ05EUzEwL3RhdFcxRzllblVBdWRVZlNxV3kwREhGL2Q2SWlJaW9mR0tTZ29pSXJGSkdSZ2FTazVQUnVIRmpCQVFFNEtXWFhzS3hZOGR3NHNRSnpKMDcxK3pZZWZQbUlTd3NEQ2twS2FaS2dHM2J0ajN5TVdKalkxR3ZYajJrcDZlalljT0dBSUNGQ3hmaStQSGo4UFgxUllzV0xmRE1NODhnTmpZV0xWcTBNRlVKK1ByNklpTWpBNTk5OWhrQTRQang0L2oxMTEraFVxbmc3ZTJOQnc4ZUlDY25CeDkvL0RINjllc0hBUGprazAvZzRPQ0FzTEF3OU83ZEc1TW5Ud2FRVzBXd2E5ZXV2LzE2eGNYRllmTGt5VWhNVE1TOGVmTXdiOTQ4QUxtSmd0VFVWRGc1T2VHdHQ5NHlIWC80OEdGSUtmSHR0OS9pK3ZYcm1ERmpobWxmV2xvYS9QejgwTHQzYjdPa1EwR2JObTFDejU0OVVhMWFOZVRrNU9ER2pSc1lPM1lzc3JLeTBMOS9mM1RvMEFIMTY5Zkh3b1VMTVdYS0ZHemN1QkVkT25UQWtTTkg4T3FycjhMQndlRnZQMjhpSWlJcVg1aWtJQ0lpcXhRVkZXWDZCcjFKa3lhNGYvOCtBZ0lDQUFDalI0OEdrUHR0Ly9IangrSHY3NC9MbHk5anlKQWgyTEZqQjRCSFQ5Wm9NQmd3WnN3WS9QampqNWd4WXdZR0R4Nk1ZY09HWWZQbXpRZ05EY1hSbzBjeGF0UW96Snc1RStQSGowZEVSQVMyYmR1RzY5ZXZZL2JzMmJoMTZ4WjY5T2lCRVNORzRPZWZmMFp5Y2pMMjd0MExaMmRuckZxMUN1bnA2YVlFQlFBNE9qb0N5QjB5OHZycnJ6L3gxMHNJZ2ZmZmZ4OHpaODQwbThQRDNkMjkwRkFKZDNkM0FNREpreWNSRXhPRGMrZk80YlhYWGpQdFQwbEpRZlhxMWJGcjF5NVRBaVVsSmNYc09oa1pHZGk1Y3lkKy9QRkhBTGtKSDNkM2R5eGR1aFNlbnA3WXRHa1RoZ3daZ2krKytBSVhMMTdFSzYrOGdxU2tKTlNvVVFOMmRuYkl5c3BDcFVxVlROZkxYMDFDUkVSRUZSZVRGRVJFWkpWaVkyUFJ1SEZqakJvMUN1Zk9uWU92cnk4Y0hCeVFrcEpTNUxDQWd3Y1BBZ0EyYk5nQWIyOXZVMUxnVVZ4ZFhmSFRUejlod1lJRlNFaElBSkE3UWVidTNidXhjdVZLMUt0WEQwRHUvQStyVjY5R2RIUTBaczZjaVpFalIrTGxsMS9HZSsrOWg1WXRXNkpWcTFhNGN1VUtuSjJkY2VYS0ZiUnIxdzRBc0diTkdnUUdCa0tuMDJINzl1MElDd3ZEOGVQSHpXSW8rQUU5THpGUWNFNEpJSGVJUjFHYU5tMktwazJiWXViTW1TVjYzZ0R3cjMvOUM2MWF0VUxidG0wTEpUYnlieGMxNU9LWFgzNUIwNlpOMGJoeFl3QzVRMDN5VDVpcDErdng3cnZ2b2tXTEZ0aTJiUnZhdG0yTFM1Y3U0Ui8vK0FkME9wMVpnaUx2T1hPNEJ4RVJFVEZKUVVSRVZtbm8wS0Y0OTkxM3NXYk5HZ3daTWdSRGhnekJzR0hETUdEQUFHellzQUVBVEVNN2NuSnlFQkVSZ1dyVnFzRmdNR0RVcUZGWXZYcDFrUjk2aStMazVJUm16WnJoeUpFakFISW4xM1IzZDRlenM3UHBHSHQ3ZTd6eXlpdnc5ZlhGL1BuejhkbG5uNkZ6NTg1bzFhb1ZxbGF0aWsyYk5pRTBOQlN0VzdmRzZkT25NV0hDQkFDQWo0OFBmSHg4NE9IaGdUcDE2bUQzN3QwQWNsZjEyTGx6Snh3ZEhkRzZkV3VjT25YS0xLYUMxUS8zN3QxRDkrN2R6U2Irekt1SXlDT2xCRkE0dVZGVXNpTlAzcndZcFpFMzE4VEVpUk5OYmIxNzk0YlJhRVIyZGpiMGVqMCsvL3h6OU9yVkMwbEpTUWdQRDhma3laUHgwMDgvd2MzTkRlbnA2WEJ5Y2pLZEd4NGVYdXp2U3FsVUZwcnNsSWlJaU1vdkppbUlpTWdxMWFoUkExNWVYcVlKRnl0WHJnd0F1SHYzTG9ZTkcyYjZHUUNDZzRQUnBrMGJYTHQyRFNOR2pFREhqaDBoaEVDVktsVWUrVGhidDI3RnhvMGIwYWxUSjR3ZVBScUxGeTlHOSs3ZDhmMzMzMlBnd0lHbXlTU0ZFUGorKysreGRPbFMvUG5ubndnUER6Y3RoZnJERHorZ2MrZk9HRFpzR0JvMGFJRG5uMy9lVklGUkZJUEJnT3pzN0VKek1oaU5Sc1RFeEVDdFZoZTVja2RCa1pHUlprdUdabWRuUTZsVVlzK2VQYVkyZDNkM3MrMjh0b0lLTHQvNnNPVmN3OFBEa1pPVGc0NGRPNXJhcmx5NWd0V3JWK1BreVpPUVV1SzExMTZEaDRjSFB2dnNNN3o1NXB0d2NIREF2bjM3c0dUSkVxU2xwWm1TRkFWWDlraE9Ua1o0ZURnOFBEek1KZzNsQ2g5RVJFUVZBNU1VUkVSa2xRd0dBM1E2SFl4R28xbTdzN056b1VxS3ExZXY0djMzMzhmbXpac0JBQTBiTmtSRVJJUnBNc3lDUWtKQzhOSkxMNW11dDJ6Wk1qZzdPeU1qSXdNQVVLMWFOVXlkT2hWeGNYRjQ4T0NCNmJ5MWE5ZGkrUERoMkxadEd4bzFhb1J6NTg1aDVzeVpxRmF0R2hRS0JUdzlQZkhOTjk5ZzRjS0ZEMzF1RVJFUmNIRnhnVUtoTUd0UFNVbkJKNTk4Z2oxNzlwUm9kWS9rNUdSMDdkclY5T0U5SVNIQmxNd3ByZnpET3dveUdvMllNV01HTWpJeTRPam9pSTBiTjJMdzRNRm04ZXYxZW1nMEdreWJOZzI5ZXZWQzU4NmRzV0RCQWp4NDhBQnZ2dmttdG0zYmhvWU5HNkpodzRhSWpZMDFKWkJVS3BWWkVpWC9jSmJpMm9tSWlLajhZcEtDaUlpczBxQkJnMUNqUmczNCtQaVlLaGJ5U0NtaDErdVJsWlVGQVBEMzl5ODBYT0Rnd1lORlZnd0F3UDc5KzlHNWMyY0FRS2RPblhEanhnMjBhOWNPU3FVUzNidDNOeDNYckZrenMvUFMwOVBSdkhsenpKdzVFMzM3OXNWUFAvMkVtVE5uUXFGUXdHZzBJajA5SFFETXFoc0t1blhyRnViT25XdTJtb2E5dlQxU1UxTng2ZElsTkdqUTRGRXZUYkhPbmoyTDdPenNVZzMzS0FtRlFvRXZ2L3dTNzcvL1BycDA2V0syN0dnZUZ4Y1h1TGk0bUxiVDB0S1FucDZPZWZQbTRmejU4MWkrZkRuV3JGa0RBRWhLU2lwUmxRc1JFUkZWUEV4U0VCR1JWY3BiUW5UWHJsMUlURXpFZ1FNSDBLbFRKemc1T1dIdjNyMVlzR0FCMnJkdkR3Q0ZFaFMvLy80N2R1L2VqZlhyMTV2YWhCQVFRaUE5UFIxWHJsekJtMisrYWRwWHYzNzlRcE5aRnVYNTU1OUhRRUFBRmk5ZWpQbno1OFBCd1FFWExseEE4K2JOTVd2V0xDUW5KMlArL1BtWVBuMDZVbE5UMGI5L2YyUm1aaUlvS0FoR294RmhZV0hZc1dNSC9QMzl6UklvWThhTXdaZ3hZNkJTcWN6bWVTaXRYMzc1QlgzNzlzWFVxVk5OYlhuRFBZeEdJeFFLQlRJeU1rd0pHaUEzQVdGblo0ZkV4RVRVcWxXcjJHc25KeWNqTmpZV3RXdlhScytlUFZHMWF0V0h4bEt0V2pYTW5Ea1RVVkZSOFBmM3grVEprMUczYmwzVDYxQy9mbjNUc1E5TDZoQVJFVkhGd2lSRkJhWFJhSW9mYkZ5Ky9CRVZGWFhaMGtFUTBlTTVlL1lzRmkxYWhMVnIxeUk0T0JpTEZpMUNabVltNXMrZkR5QjMyTWJRb1VPeFljTUcwd1NRYVdscDhQUHp3OENCQTlHb1VTUFR0UlFLQmRxMWF3Y3ZMeSswYU5FQ0w3LzhNb0RjU29xU1NFOVB4NElGQ3hBWkdZbE9uVHBoeDQ0ZFNFcEtRbGhZR041Ly8zMVVybHdaMzMzM0hSd2RIZkh0dDk5aXlwUXBVQ2dVeU1yS3dyVnIxeEFjSEl4VnExYmh6Smt6T0hYcUZKUktwU2xtZzhFQWc4RUF2VjZQZ0lBQTArU2FwVm5kNDl5NWM0aUxpOE5ubjMxbTFwNDMvR1BTcEVrSUN3dURsTkpzTlJFaEJJWVBINDUrL2ZxWkp0NHNpaEFDdlhyMXd0NjllL0hERHorVTZEVzdmZnMycGs2ZGlpKysrQUtWSzFjMnJYankwa3N2bVliRTVPVGtZT2pRb1VXZVAzandZTlBQT1RrNUpYcE1JaUlpc20ybG45S2JiSnBhclRhS3g1bkszWFlsUjBWRjFiQjBFRVFWbFVhamtVRGhsU29lNWV1dnY4YVVLVk9nMCttZzFXclJ0bTFicy8wNm5RNEdnd0VBWUdkbkIzdDdld0RBdm4zNzhOcHJyeUVrSkFRZE9uUW9OT2ZENDNKM2QwZEVSQVRDd3NMUXBrMmJRaE5lUmtWRlFhMVdtNjJVY2VmT0hkU29VUU5DQ05qWjJabnR5ei9maHBRU0NvWEM5SjlTcVN6eHFpUUY1NlM0ZmZzMm5udnV1U0tQTlJxTjBPdjFwYnIrNDlxeVpRc0dEUm9FQU1qTXpEU2JKeU92b2lOUC8vNzlUVlV6K2JlTGF5K052R3FWcUtpb2l2UytSMFFsNE9ibU5rZ0kwZmJSUjFKNUpJVDRHT0Q3ZzdYaUw2V0NVYXZWQVFEYVdUcU9zaUNFNkFydzVrTmtTWSticENCNkVwaWtJS0xpYURTYUhMQ3F2S0xMaW9xS2VyelpwdW1wNGg5bUJhUFZhbWM4K3FqeUllL0RFUkVSRVJGUkFYWUFJS1g4Mk5LQmtHVklLV010SFFNVmpVa0tJaUlpSzJRMEduSDM3bDNVcVZQSDBxRThWSEp5OGtPWFNTVWlzbVphclhhQnBXTWdJbk5QWnJBdUVSR1JsWXFNakVSUVVORGZ1a1pjWEp6WnRwUVNrWkdSTUJxTnhaNlRmOUxIeHhFYkc0dTMzMzdidE16cW8xeS9maDJIRHg4MmF5dTRkR3VlTGwxS04zZnkyclZyRVJFUllkb09Edy9INWN1NWN4SjM3ZHExMlBQMjc5OWZxc2NoSWlJaVlpVUZFUkhaREE4UGowZCthNStjbkl6dzhIQUF1ZFVJOCtmUHg0UUpFM0RqeGcyTUhUc1dDUWtKcUYyN3R1bjR4TVJFckY2OUdpMWJ0alMxSFQ1OEdHdlhyc1dhTld0Z2IyK1BkOTU1eDNSTklEZEpzWHIxYW5UczJCSERoZzE3YUR5REJ3ODJUVlNaTjlrbkFQejU1NTlvMEtBQmhnOGZqaTZtMmZLSUFBQWdBRWxFUVZSZHVtRElrQ0dGenIxNzl5Njh2YjFORTRQbXQyZlBIclJyMXc1T1RrN0l5c3JDQng5OGdLQ2dJSGg1ZVdIbzBLRXdHbzI0ZmZzMmpoNDlDZ0J3Y0hCQVlHQmdvZXNZalViVFVxNzU1WCsrVFpvMHdiUnAwN0IrL1hyVXFWTUg2OWV2eDN2dnZmZlE1dzBBQVFFQjZONjlPMkpqWXpGdTNEZzRPanFhVFRxYWs1T0RlL2Z1NGZUcDA3aDM3eDdlZXVzdGZQdnR0L2pIUC83eHlHc1RFUkZSK2NRa0JSRVIyWlE5ZS9ZOGRILytKVHFEZ29MZzZ1cUtsaTFiNHVlZmY4Yk9uVHZoNGVGaHVzYjU4K2ZoNysrUFYxNTV4WFJPY25JeXZ2enlTeXhidHF4UWNpQi9CVUpPVGc3T256K1BWYXRXbWRvT0hqeFk1SW9pR3pac0FKQ2JzUGo0NDQvUnNtVkxqQnc1RXBzM2J6WWRFeGdZQ0dkblo5UDJ3b1VMOGR4enp4VktndHk3ZHcvUFB2c3NBTURKeVFrSERoekF5SkVqMGFwVksrellzUU9uVHAzQzVzMmI0ZWZuaDhtVEp4ZGFHYVVnS1NWME9wMXBjbE9Ed1lBMmJkcVlIZVBwNlFrUER3K3NXN2NPZm41K2lJbUpnYisvdjJuRmt2eExtazZjT0JIZHUzYzNPNzlGaXhidzkvZEhTRWdJRml4WVlEcHYxcXhaVUtsVUFJQ2FOV3RpM0xoeG1ENTlPalp1M1BqRVZtWWhJaUlpMjhJa0JSRVIyWlQ4SDRnZkppWW1CbHUzYnNYczJiTXhkKzVjUFB2c3M1QlNRa3FKOVBSMFZLbFNCUXNXTElDZm41L3BneklBckZ1M0RzMmJONGVMaXdzR0RScUVlL2Z1UWFmVG9VdVhMa2hKU1VGRVJBUXlNaktnVXFsUXFWSWwwM251N3U2UVVtTGR1blg0K2VlZmNmUG1UVk9DSVgraTRZY2Zmc0RDaFFzaHBmbmN2aXRYcm9SS3BjTGt5Wk1SR2hxS3ExZXZZdUxFaWZqaGh4K1FrSkNBcVZPbjR1elpzL2pvbzQvdzZhZWZvbE9uVGdDQWpJd01KQ2NubzNIanhnZ0lDTUJMTDcyRVk4ZU80Y1NKRTVnN2Q2N1pZOHliTnc5aFlXRklTVWxCbno1OUFLREV5M3ArOHNrbmNIQndRRmhZR0hyMzdvM0preWVibnZldVhidk1qdTNac3ljQUlDc3JDejE3OXNUWFgzK052bjM3NHZUcDAvajg4OC94OGNjZlk4bVNKYmg5K3pZV0xseG9kdDZ5WmN1d2YvOSs5T2pSbzBSeEVSRVJFUkhaQkkxR0k3bkNCNUZsNWYwZFBpbi8rdGUvU256TXlaTW41Wnc1YytUWXNXUGw4T0hEcFU2bmsrbnA2VktqMGNpZE8zZks1T1JrcWRGb1pMZHUzV1MzYnQxa1NrcUtsRkxLM3IxN3kxOSsrYVhJYTJxMVdpbWxsSFBtekpGejVzd3hPeVp2bjVSUzd0Ky9YdzRhTkVoS0tVMy96L3Q1NU1pUlVrb3ArL1hyWjNaK2RuYTJIRE5takR4MTZwUnMxNjZkSERwMHFCdzJiSmpzMWF1WHZISGpocng2OWFyczBxV0wzTGR2bittY2J0MjZ5ZERRVUJrUUVHQnF1M2Z2bm56MTFWZGxtelp0NUtCQmcrU2dRWU9raDRlSGFmK2xTNWZNZmlkNnZmNmgyd1hObmoxYlJrZEhtN1lmZG16Nzl1M050cE9Ta3VUQWdRTmw2OWF0WmYvKy9lWGR1M2NMblROLy9uejU0WWNmRm52TjB1RDdBQkVWaC9jSEl1dkZTZ29pSXJJWnp6enpETHAxNjJZYWhpR2x4TjI3ZDgzbW1NalRwazBiTkduU0JENCtQbGl5WkFuczdlMXgvLzU5T0RvNll2djI3ZkQyOWtaa1pDUnUzcnlKZDk1NUIxV3FWTUg5Ky9keDgrWk5ORzNhdE1qSGQzTnp3NE1IRDdCMzc5NUM4enU0dWJtWmZqNTY5Q2dTRWhMdzQ0OC9GcnFHRUFKR285RTA1Q0dQU3FYQ2loVXJjT25TSmZ6ODg4ODRkdXdZZ29LQ01HWEtGT2oxZXRTdVhSdGZmLzAxV3JWcVpYWmViR3dzR2pkdWpGR2pSdUhjdVhQdzlmV0ZnNE1EVWxKU1RITmg1SGZ3NEVFQXVVTlF2TDI5NGVqb1dPUnp6Yk5telJvRUJnWkNwOU5oKy9idENBc0x3L0hqeDgyT0tWamRVckN5SWl3c0RKczJiY0xGaXhmaDVlV0ZTWk1tNGZEaHd4ZzJiQmhxMWFxRlVhTkdtYW92bWpWcmhsOS8vZldoTVJFUkVWSDV4U1FGRVJIWmpINzkrdUhzMmJOWXNtUUpnUCtmUHlIL1BCVkhqaHdCQU9oME9reWFOQWx0MnJSQlpHUWt0Rm90R2pkdWpFYU5HcUZ5NWNyUWFyVlFxOVhZdkhremV2ZnVEWVZDZ1lTRUJBQXdteHZpNXMyYjBPdjFHRDU4T0M1Y3VBQ1ZTZ1U3T3p1ODg4NDdBSEtITkJnTUJqZzVPV0hldkhtb1Y2OGUwdExTVUxObVRkeStmUnQ2dmQ1c3VJZGVyMGZmdm4yUmtwS0N3WU1INDQwMzNzQ0lFU053Ly81OWZQMzExMGhKU2NGcnI3Mkd2WHYzWXMyYU5RZ1BENGVmbngrbVRadUdPWFBtd012TEM3Nit2cVloS2tPSERzVzc3NzZMTld2V1lNaVFJUmd5WkFpR0RSdUdBUU1HbU9iQ3lCdmFrWk9UZzRpSUNGU3JWZzBHZ3dHalJvM0M2dFdyaTB4bTVQSHg4WUdQanc4OFBEeFFwMDRkN042OUcwRHVxaDQ3ZCs2RW82TWpXcmR1alZPblRwbk9TVTFOeGZYcjE2SFg2L0hWVjE5QnJWYmpyYmZlZ3F1cks1UktKVHc5UFhIczJERk1tVElGbHk5Znh2UFBQMjg2MTluWkdVbEpTZERyOWJDell6ZUZpSWlvb3VHN1B4RVIyWVFiTjI0Z01EQVE5dmIyZVBYVlY4MzJGZHpPeWNtQnA2Y25IQjBkWVdkbmg4ek1UTHp5eWl1NGV2VXFYbnp4UmZUdDJ4ZmZmUE1OdnZycUsremV2ZHMwZ2FYOGE1NElJUVN5czdNeFpNZ1EzTDkvSDBJSWZQcnBwM2o1NVpmUnAwOGZMRnEwQ0M0dUxnQ0FUei85RksrODhncEdqQmdCSUhmQ3krN2R1eU13TUJEVHBrM0Q0TUdEc1dIREJzVEd4aUluSndjYWpRYmJ0bTNEMGFOSFRjbVcrUGg0K1BqNFlQVG8wVkNyMVJnN2RpeWNuWjB4ZnZ4NFZLNWNHUTRPRHRpMWF4ZTJiTm1DRlN0V1lPTEVpVmkrZkRrQW9FYU5HdkR5OGtKb2FDZ0FvSExseWdCeVZ3YkpTNDdjdlhzWEFCQWNISXcyYmRyZzJyVnJHREZpQkRwMjdBZ2hCS3BVcVZLcTM0WEJZRUIyZHJiWlNoMUE3a29oSjA2Y3dCZGZmQUZYVjFjSUlUQjgrSENjTzNjTy92NytwdU95c3JMTWZtY0hEaHd3L1p4WFlTSWxxN0NKaUlncUlpWXBpSWpJNm1Wa1pPQ2pqejdDK1BIajhlYWJiNXJhOHlvcDhuL0l6Vy9wMHFVQWdMUzBOS1NrcEdEejVzMW8wNllOM04zZDBhQkJBNHdjT1JMdnZ2dXVhYldNV3JWcUFjaGRRZU9GRjE3QXBFbVQwTFp0VzNUczJCSE5talhEeG8wYlViVnFWYno0NG9zQWdGdTNiaUUwTkJRZmZmU1I2VEZmZlBGRnZQYmFhNFdHZzhURnhTRXBLUWthalFiNzl1MURVbElTZ053UDQzWHIxc1dtVFp0UXRXcFZBRUJJU0FpQTNFa3BJeU1qb2RmclRaTjFUcGd3QVE4ZVBEQjdEWFE2SFl4R285bmpPVHM3RjZxa3VIcjFLdDUvLzMxVFVxWmh3NGFJaUloQXc0WU5pM3o5UWtKQzhQTExMNXRWT2dCQVJFUUVYRnhjQ3EzQWtaS1NnbG16Wm1IZnZuMEFjbGNGYWRTb0VSbzFhbVEyRWFhbnAyZXh2N1BFeEVSVXExYXR5R1ZYaVlpSXFQeGprb0tJaUt6ZS9mdjMwYnAxYTl5N2Q4OXNHZEE4QmRzT0h6Nk1peGN2WXUvZXZUaDkralF5TWpMUXUzZHZoSWVIWStyVXFUQVlEQkJDSURNekU3ZHUzWUxSYUlSQ29ZQ3pzek5xMTY2TjMzNzdEUys4OEFJOFBUM05ydHVoUXdkY3ZIZ1JmZnYyeGZEaHcwM3pLdFNzV2ROMFROKytmYzNPMGV2MVdMeDRNZmJ1M1l2R2pSc2pPRGdZelpzM04xVSsrUHI2b212WHJsaTllbldSenoxdnJvYUM4b2E0REJvMENEVnExSUNQancrKy8vNTdzMk9rbE5Ecjljakt5Z0lBK1B2N0Z4cmFjZkRnUWJpN3V4ZjVHUHYzNzRmQllEQkxVdHk2ZFF0ejU4N0ZqQmt6VEczMjl2WklUVTNGcFV1WDBLQkJnMExYS2ZqN3ljek1OR3R6YzNQRGdnVUxBQUMvL2ZZYm1qVnJWbVE4UkVSRVZQNHhTVUZFUkZhdmZ2MzZwaVV2SjA2Y2FHclBxNlE0ZlBod29YTjBPaDNxMXEyTHVYUG5vbTdkdXZqb280L1FyMTgvNU9Ua3dOZlhGenFkRHBzM2I0YS92ei9lZSs4OXpKZ3hBL1hyMTBmMzd0MXg4T0JCOU9yVnE5QTE2OVdyaHhrelppQTZPaHJqeG8yRFhxOUh6NTQ5VFVtT2dnd0dBNUtTa3BDYW1vcDE2OWJoekpreldMSmtDUUlEQTNIMDZGSG9kRG9rSnlkandJQUJHREJnUUtIejNkM2R6ZWJiS0VyZUVxSzdkdTFDWW1JaURodzRnRTZkT3NISnlRbDc5KzdGZ2dVTDBMNTlld0FvbEtENC9mZmZzWHYzYnF4ZnY5N1VKb1NBRUFMcDZlbTRjdVVLaGd3WmdsV3JWc0ZvTkNJc0xBdzdkdXlBdjcrL1dXSmp6Smd4R0RObURGUXFsZG52SjAvQjM0K25wMmVSdnpNcEpRNGZQZ3dmSDUrSFBtY2lJaUlxdjVpa0lDSWlxM2Z6NWsyTUhEbXkyUDFGVlZjY1Bud1l6WnMzQjVBN2JPSG16WnVZT0hFaUJnMGFoTTZkTzhQZjN4K1ZLbFhDMnJWcjhlV1hYMkxXckZsWXZudzVSbzBhaFFFREJ1REtsU3VvWDc4K3NyS3lUQi91RXhNVHNYMzdkbXpZc0FFalJveUFsNWNYRmk1Y2lDMWJ0c0RmMzcvUXlodEtwUkpidG14QnJWcTFjT1RJRVFRRUJHRFpzbVdvVXFVS3FsZXZEbTl2Yi9UdjMvOXZ2ejVuejU3Rm9rV0xzSGJ0V2dRSEIyUFJva1hJek16RS9QbnpUYzkvNk5DaDJMQmhnMm5PaDdTME5QajUrV0hnd0lGbzFLaVI2Vm9LaFFMdDJyV0RsNWNYV3JSb2diaTRPRnk3ZGczQndjRll0V29WenB3NWcxT25Ua0dwVkpxdVpUQVlZREFZb05mckVSQVFnS0NnSUFBbzlaQ05Bd2NPUUtsVUZsczlRa1JFUkVSa3M3aitOWkhsNWYwZFdvTzB0RFFwcFpUWHIxOHZjbjkyZHJicDUvMzc5OHZSbzBmTDExNTdUYlpwMDBiT21UTkgzcjU5VzNiczJGRis4Y1VYOHZmZmZ6Y2RhelFhNWZidDI2VzN0N2Q4OE9DQnFUMDRPTmpzK2hrWkdmSzMzMzRyVmN4dnZQSEdRL2ZQblR2WEZQdUpFeWVLZkU0WkdSa3lJeU5ENm5RNlUvdmV2WHVsbEZJZVBYcFVHZ3lHaHo2R1RxZVRScVBSckUydjE4dU1qQXlabnA0dTA5TFM1SU1IRDJSbVpxYk16czZXZXIxZURobzBTSGJxMUVrdVdyU295R3UrL3ZycmhkcnUzNzh2Ky9UcFUrclg2R0g0UGtCRXhlSDlnY2g2aVVjZlFtU2I4dDU0b3FLaStPK2N5RUx5L2c0akl5TXRIY29Ub2RQcFRFdC9Gc1FsTTYxUDNwQVV2ZzhRVVVIc0p4SlpyOElEYUltSWlLaEl4U1VvQURCQlFVUkVSUFFFTUVsQlJFUkVSRVJFUkZhQlNRb2lJaUlpSWlJaXNncE1VaEFSRVJFUkVSR1JWV0NTZ29pSWlJaUlpSWlzQXBNVVJFUkVSRVJFUkdRVm1LUWdJaUlpSWlJaUlxdkFKQVVSRVJFUkVSRVJXUVVtS1lpSWlJaUlpSWpJS2pCSlFVUkVSRVJFUkVSV2dVa0tJaUlpSWlJaUlySUtURklRRVJFUkVSRVJrVld3czNRQVJFUlUvaTFZc01EU0lSQVJFUkdSRFdDU2dvaUlucVlNQUk3cjFxMnpkQnhVY1dWWk9nQWlJaUlxT1NZcGlJam9xVEVhamQyRkVHMHRIWWV0RWtMTUJ3QXA1Y2VXanNWV1NTbGpMUjBERVJFUmxSeVRGRVJFOU5SRVIwZUhBUWl6ZEJ5MlNxUFJ6QWNBclZiTDhUSkVSRVJVSVhEaVRDSWlJaUlpSWlLeUNreFNFQkVSRVJFUkVaRlZZSktDaUlpSWlJaUlpS3dDa3hSRVJFUkVSRVJFWkJXWXBDQWlJaUlpSWlJaXE4QWtCUkVSRVJFUkVSRlpCU1lwaUlpSWlJaUlpTWdxTUVsQlJFUkVSRVJFUkZhQlNRb2lJaUlpSWlJaXNncE1VaEFSRVJFUkVSR1JWV0NTZ29pSWlJaUlpSWlzQXBNVVJFUkVSRVJFUkdRVm1LUWdJaUlpSWlJaUlxdkFKQVVSRVJFUkVSRVJXUVVtS1lpSWlJaUlpSWpJS2pCSlFVUkVSRVJFUkVSV3djN1NBUkE5S1dxMXVpdUFua1cwZjV0dk0xeXIxUWFYWFZSRVJFUkVaR2xxdGRwSENER3pZTHRHby9rajMrYUtxS2lvMldVWUZoRVZnVWtLS2svMFFvaVBDemJtYnpNWURQM0xOaVFpb3BKVHE5WERBSHhRUkh0WXZzMU5XcTEyU2RsRlJVUmsrNFFReHdFMEtHS1hxVTFLdWEvc0lpS2k0bkM0QjVVYldxMDJURXA1L3lHSHBPcjErdDFsRmhBUlVTbEpLYzhKSWRybC9aZlhYcUF0Mm9JaEVoSFpwS2lvcUhNQXpoVzNYMHA1VGF2Vm5pN0RrSWlvR0V4U1VIbWlCN0RwSWZzUHhzWEY2Y29xR0NLaTBvcU9qbzZXVWw1N3lDSHhXcTMyZjJVVkR4RlJPYk91dUIxQ2lGL0xNaEFpS2g2VEZGVGViQ3R1aDVSeVMxa0dRa1QwT0tTVXhYYWlBZXdwczBDSWlNcWZuY1h0TUJnTUc4b3lFQ0lxSHBNVVZLNmtwYVdGQWtndDJDNmxmSkNVbExUZEFpRVJFWldLbFBLWDR2WVpqY2FOWlJrTEVWRjVFaFVWZFFiQTd3WGJwWlEzWTJKaWpsa2dKQ0lxQXBNVVZLNWN2bnc1VzBxNXRXQzdFT0x3dFd2WHNpd1JFeEZSYWNURXhKd0NjS3VJWFhlam82TVBsWFU4UkVUbFNUSFZhcXhTSTdJaVRGSlF1U09sTExURXFORm81TEtqUkdRckpJRDFCUnVOUnVNK0FNYXlENGVJcUZ3cHFscU5WV3BFVm9SSkNpcDNFaElTamdKNGtLOHBNeWNuaDBrS0lySVpScU94MFBBMEtlWERKZ1ltSXFJUzBHcTFrVkxLRzNuYlVzb0VyVlo3MkpJeEVaRTVKaW1vM0xsMTYxWUdnUHdkL0pDNHVMaDBTOFZEUkZSYTBkSFJKNlNVZC9PMnBaUkpNVEV4ZXkwWkV4RlJPU0VWQ2tYK0lSOTdrVnZCUmtSV2dra0tLcGVNUm1QK2VTazRZU1lSMlJvREFOTk04MEtJQThoZFpwbUlpUDRtZzhGZ0d2TEJLalVpNjhNa0JaVkxtWm1aaHdEa0FORG41T1JzdG5ROFJFU2xsWC9JaDVTUzl6RWlvaWNrcjFwTlNwa2NIUjI5ejlMeEVKRTVKaW1vWExwdzRVS2FsSElIZ1AvRnhzWW1XVG9lSXFMU3NyT3pPd1lnR1VDYVRxZmJhZWw0aUlqS0VhTVFZaDF5aDNvWUxCME1FWm16czNRQVJFL0xYOTg4UG1mcE9JaUlIa2RrWkdTT1dxM2VKSVNvRXhjWHA3TjBQRVJFNVltVWNydlJhSHpXMG5FUVVXSEMwZ0dRYmRCb05JY0FkTEYwSFBSNHBKUVJXcTIycmFYaklLTFNjWGQzNzI0d0dHcEZSMGNYV3BLVWlNaGEyR0kvVVVvSklmaFJDR0Eva2F3UGgzdlFJMmswR2xmWTJCc1BtUk5DYUN3ZEF4R1Zqa2FqNldFMEdoY0FXT0htNXRiSDB2RVFFUlhGVnZ1SlRGRDhQL1lUeWRwd3VBYzlrcFN5anhBQ2ZmcjB3WXdaTXl3ZERwWENxbFdyc0h6NWNrZ3BmN0owTEVSVU1pMWJ0bXlqVUNpK0J1QWxoTWpyU0cvWGFEUW5wWlQrV3EzMmZ4WU9rWWpJaFAxRTI4VitJbGtySmltb0pFWUNRTStlUFMwZEI1V0NsQks3ZCs4R0FCaU54bldQT0p5SUxNelYxZFZGcVZSK0tZUVlDQURWcTFmSHNHSERVS2xTSlFRRkJlSGV2WHR0aFJBaEdvMW1ONEJQb3FLaXpsZzRaQ0lpZ1AxRW04UitJbGt6MWpuUlEvMVZ3aGRUczJaTjdOdTNqNlZ4TnVUaXhZc1lObXdZQU1SSFJVWFZBeUF0SEJJUkZVR3RWajhQWURxQWNVSUloWU9EQXdZTkdvUjMzbmtIVmFwVUFRQmtabVppN2RxMTJMQmhBeDQ4ZUFBcHBWRUlFYWpYNndQT25EbHoxYUpQZ0lncUxQWVRiUmY3aVdUTk9DY0ZQWlNVc2c4QWVIcDY4bzNIeG9TRWhBQUFwSlMvZ204OFJGYW5SWXNXTmRScTlTd2h4QlVoeEhoN2UzdkZHMis4Z2UzYnQrUEREejgwSlNnQW9ITGx5aGcvZmp4MjdOaUJnUU1IUXFWU0tRQ01VU3FWNXpVYXpUZHF0ZHJaY3MrRWlDb3E5aE50Ri91SlpNMllwS0JIWVFtZkRXSUpINUgxcWwrL2ZtVTNOemMvT3p1NzM0VVEwNFVRRHAwNmRjS21UWnN3YytaTU9Ec1huMitvVWFNR3BrMmJobTNidHVIVlYxK0ZRcUZRQVpna2hMaWlWcXVuTkd2V3JFcXhKeE1SUFhuc0o5b2c5aFBKMmpIbFNjVmlDWi90WWdrZmtWV3lVNnZWd3dETUVVTFVCd0MxV2cwL1B6KzBhTkhpc1M1NDRjSUZMRjY4R0NkUG5nUUFTQ2tUcEpUVGxVcmwyc2pJeUp3bkZqa1JVUUhzSjlvdTloUEoyckdTZ29yRkVqN2J4UkkrSXFzaTNOemNYbGVyMWRGQ2lFQWhSUDBtVFpwZzBhSkZXTDE2OVdNbktBREF4Y1VGMzMvL1BaWXZYNDZtVFp0Q0NGRmJvVkNzbEZLZTAyZzAvY0V2STRqb0tXRS8wWGF4bjBqV2pxdDcwTU93aE04R1ZkUVNQaW1sQUtBQ1VBbUFQU3BPRXRZSUlBZEFOZ0NkRUlLZERTdmk1dWJXN3EvbFJEMEJvRzdkdWhnM2JoeTh2YjJmYUtlK2RldldDQXdNeElFREI3QnMyVEw4OGNjZmpRRUVhelNhMHdhRHdUOG1KdWJJRTNzd3NucThIL0orV0ViWVQ3UkJGYldmU0xhRmFVOHFFa3Y0YkZkRkxlR1RVcW9BMUFaUUg0QXpjanZvRllFT3dGMEFOd0FrQ0NGMEZvNkhBS2pWNnFaQ2lOa0ErZ0xBTTg4OGc5R2pSMlA0OE9Hd3MzdTYzdzhZREFZRUJ3ZmpoeDkrd04yN2QvT2E5eGtNaG1reE1USGFwL3JnWkJWNFArVDk4R2xqUDlGMlZkUitJdGtXVmxKUWthU1VmWVFRTE9HelFSVzRoSzhTY2p2azRaWU94RUk4QUtRZ3Q1Tk9GdEs4ZWZNR0twWHFNeW5sT3dDRW82TWpCZzhlREI4Zkh6ZzZPcFpKREVxbEVvTUhEOFliYjd5Qm4zNzZDUnMyYkVCYVd0cHJDb1dpdTBhaldhZlQ2VDQvZS9ic2xUSUpoaXlGOTBQZUQ1OHE5aE50VndYdUo1SU5xU2psZjFSNkxPR3pRUlc4aEUrRjNHOE1LNnFLOUcycDFXbldyTm16YXJWNmpyMjkvV1VBWTFVcWxlalhyeDkyN05pQkNSTW1sRm1DSWo4SEJ3ZU1HemNPTzNic3dKQWhRMUNwVWlVQllJUktwVHJuNXVhMnNIbno1blhLUENncUs3d2Y4bjc0dExHZmFJTXFlRCtSYkFpVEZGU0lScU54RlVLOFhMTm1UYlJxMWNyUzRWQXBYTHAwQ1gvKytTY0F4TWZFeEJ5MWNEaGxUWUVTZGtxVGs1T2ZjaWdXVVFtOHA1YzVkM2QzUjdWYS9YR2xTcFd1Q2lHbUtSUUtWWmN1WGJCbHl4Wk1uejRkeno3N3JLVkRSUFhxMWVIdjc0L3QyN2VqUjQ4ZVVDZ1U5Z3FGNGtON2Uvc3JHbzNtVXhjWGw2cVdqcEdlT040UGVUOThhdGhQdEYwVnZKOUlOb1EzY0NxRXN6WGJMcGJ3L2IrMWE5Y2lJaUxDdEIwZUhvN0xseThEQUxwMjdWcnNlZnYzN3kvMVk4MmJOdzhHZzhHczdjS0ZDL0QyOWtaOGZMeFp1OUZveE1xVks1R1FrRkRvT2thakVmMzc5eS8xNDVORjJHczBtakZHby9HU0VPSmJBTlZhdFdxRndNQkFmUFBOTjJqUW9JR2w0eXVrVHAwNm1EMTdOalp1M0loMjdkcEJDT0VFNEVzbko2ZmYxV3IxZTgyYU5lTTN6K1VVNzRmMEpMR2ZhTHZZVHlSYndUa3BxQ2dzNGJOQkxPRXoxNlJKRTB5Yk5nM3IxNjlIblRwMXNINzllcnozM251UFBDOGdJQURkdTNkSGJHd3N4bzBiQjBkSFJ6ZzRPSmoyNStUazRONjllemg5K2pRQVlPUEdqZGl5WlF2aTR1Sk14L1RzMlJOYnRteEJTa29LcGs2ZGFtcWZNR0VDV3JWcWhZWU5HMkwwNk5HWVBuMDYycmR2YjlvdnBjVDE2OWVMak10b05PTE1tVE00ZE9nUS9QejhudnJraTFRc29WYXJld3Nodmdid1R5RUVYRnhjTUdIQ0JIaDRlRmc2dGhKcDNMZ3h2dnZ1TzJpMVdpeGV2Qml4c2JHMWhCRExWQ3JWbEpZdFcwNkppWW5aaXR4VkVxaWNLRy8zd3ovKytBTkxseTdGcVZPbmtKV1ZoWll0VytLenp6NUR2WHIxU3YzYTBHTmhQOUVHc1o5SXRvVHBUekxEMlpwdFYwV2ZyVmxLNlF5Z0k0Q3RlVzE1NWZaK2ZuN28zTGt6cWxhdENpRUU0dVBqVWJkdVhkTzVFeWRPUlBmdTNRSGtmak4wN05neEFNRDI3ZHNSRWhLQ0JRc1dtUDRXWnMyYUJaVktoY21USjJQWnNtVTRjT0FBRmk5ZWpNREFRRXlmUGgxQ0NFeWNPQkhWcWxWRFFFQUFGaTFhaEE0ZE9xQjE2OVptOGNiRnhjSEp5UW1mZlBKSi9oVVljUC8rZmJNaEFnY09IQUFBZE8vZUhVSUlKQ1ltSWp3OEhDcFZvUys5QndFSUVVTGNMYmlEbmd4WFY5Y09TcVh5YXlHRUJ3RFVyMThmNDhhTlE4K2VQVzMyWGltbHhKRWpSL0Q5OTkvajZ0V3JlVzNSQUNacnRkcURsbzJPSGxkNXZ4Lys5Ny8vUmFWS2xkQ2pSdy9vOVhwOC92bm5TRXRMdzQ4Ly9waDNLTytIVHduN2liYXJvdmNUeWJid3prSm0xR3IxWjBLSWdENTkrbURHakJtV0RvZEtZZFdxVlZpK2ZEbWtsR3UwV3UwN2xvNm5yQlhWS2MvSXlJQ0Rnd1BDd3NKdzRzUUpUSjQ4R1FEZzd1Nk95TWhJcy9QenZoRzZlL2N1bkoyZDhmWFhYOFBWMVJYVHAwK0hVcW5FeHg5L2pDVkxsaUErUGg0TEZ5NkVTcVhDcjcvK2lvNGRPOExYMXhjcEtTbW9YcjA2QUNBN094c3FsUXBDQ09UazVPRFpaNS9GMHFWTEFlU09CNzE0OFNKZWYvMzFRcy9CWURDZ1RaczJoV0lEZ1BQbnp5TW5Kd2RqeG94aGtxS010V2pSb29XOXZmMGNBTjRBOE95enorS3R0OTdDa0NGRG9GUXFMUnpkazJFd0dMQjkrM2FzV2JNR2QrN2N5V3MrSktXY3F0VnFUMXN5TmlxOThuNC9OQnFOVUNqK2Y4VHl5Wk1uNGV2cmk0aUlpTHgyM2crZkV2WVRiVmRGN3llU2JXRzlNQlhFRWo0YnhCSytvdVd0cUJBYUdscGtKemkvUFh2MkFNajk1akR2WndDWU5Ha1N4bzRkaTI3ZHVxRkJnd1pZc1dLRktVSFFxMWN2QUVCQ1FvTFpPUVhsLzN2UzZYVDQ5dHR2Y2Z2MmJmajQrSlQ0dWZ6em4vOUViR3hzaVkrbnYwK3RWamNTUXN3RU1BYUFjSEp5d3RDaFEvSDIyMitibGJ5WEIwcWxFZ01HRElDM3R6ZUNnb0lRRkJTRTFOVFVya0tJQ0xWYXZjbG9OTTZNaVltNWFPazQ2ZkdWcC90aC9nUUZrRnR4VWFOR2pVTHQ5RlN3bjJpRDJFOGtXOE1rQlpuOFZjTEgyWnB0RUdkck5yZG16Um9FQmdaQ3A5TmgrL2J0Q0FzTHcvSGp4ODJPOGZiMk50dmV0V3VYMlhaWVdCZzJiZHFFaXhjdndzdkxDNU1tVGNMaHc0Y3hiTmd3MUtwVkM2TkdqVEoxMHBLU2t2RHV1KytXS0xabXpacGgrZkxsbUR4NU12cjE2MmNWcXorUU9YZDM5MXBTU244QUh3S3dWNmxVZU9PTk56QisvSGc4ODh3emxnN3ZxYXBVcVJKOGZId3dlUEJnckZxMUNsdTNiaFhaMmRsRGxVcmxRSTFHczF3SU1TY3lNakwrMFZjaWExSGU3NGQ2dlI3cjFxM0RnQUVEU24wdWxRNzdpYmFML1VTeU5VeFNrSW1Vc284UWdyTTEyeURPMW16T3g4Y0hQajQrOFBEd1FKMDZkVXpmSG5UdDJoVTdkKzZFbzZNaldyZHVqVk9uVHBuT1NVMU54ZlhyMTZIWDYvSFZWMTlCclZianJiZmVncXVySzVSS3BXbHM5cFFwVTNENThtVTgvL3p6angyZmk0c0xnb09Ea1pLU2dsZGZmYlhRL29KdGVlT3c2ZWxxMXF4WkZaVks1U3VsL0JSQVZZVkNnVzdkdXVHRER6Nm9jQlB5VmExYUZSOTk5QkZHamh5Sjc3NzdEbnYzN3JVekdBd2ZTQ25mZG5Oem02ZFVLaGRGUmthbVdEcE9lclR5ZmovODZxdXZvRkFvOFBiYmJ6OTJERlF5N0NmYUx2WVR5ZFl3U1VINXNZVFBCckdFcjJRTUJnT3lzN01MbGVrYmpVYWNPSEVDWDN6eEJWeGRYU0dFd1BEaHczSHUzRG40Ky91Ympzdkt5akxyTE9mdktOZW9VUU1yVjY0czlyR0wrcHRhdlhvMUJnOGViTHJPblR0M01IRGdRQ3hidGd4dDJyUjU3T2RKcGRlc1dUT1Z2YjM5S0lWQ01RdkFjd0RRdG0xYitQbjV3Y1hGeGNMUldaYXpzek1DQWdMdzl0dHZZOUdpUlFnTkRYVlVLQlNmRzQzR2lScU5abVpxYXVxcXk1Y3ZaMXM2VGlxZDhuSS9YTGh3SWJSYUxWYXZYbDNVUEQzMDVMR2ZhSVBZVHlSYnhDUUZBV0FKbnkxakNWL0pSRVJFd01YRnBkQ1k1WlNVRk15YU5Rdjc5dTBEa0RzR3UxR2pSbWpVcUJGNjlPaGhPczdUMDdQWWlvYWtwS1JTZll0MzU4NGQvUGUvLzhYbzBhTk5iVjkvL1RVR0RScUVObTNhSUNJaUF2YjI5bENyMWFWNWlsUjZDbzFHMDFkS09WY0k4VElBTkczYUZCTW5UaXkwK2tCRjk4SUxMMkRSb2tVNGMrWU1GaTllak9qbzZHY0JmRmV0V3JYSmFyVjZxbGFyM1FRdVcyb3p5c1A5Y09uU3BUaDI3QmhXcmx6SllYTmxnUDFFMjhWK0l0a2lKaWtJQUV2NGJCbEwrQjd0MXExYm1EdDNydGxNNVBiMjlraE5UY1dsUzVmUW9FR0RRdWQwNmRMRmJEc3pNOU9zemMzTkRRc1dMQUFBL1BUVFQvamdndytLN0xSMzZ0U3AwTGVLUjQ0Y2dZZUhoMmtpdSszYnQ0UTdVTTRBQUNBQVNVUkJWQ00xTlJXK3ZyNEFjdWNGK095eno3Qng0MGJUTWZSa3VibTVlUWtoNWdGb0xZUkF3NFlOTVg3OGVMejY2cXU4Qno2RXE2c3JWcTllamREUVVDeGR1aFJYcmx4cEtJUllyOUZvcGdHWUhCVVZ0Yy9TTWRMRGxZZjc0WW9WS3hBU0VvSlZxMVl4UVZGRzJFKzBYZXdua2kxaWtvTHlzSVRQQnJHRXIyaVptWmtJQ2dxQzBXaEVXRmdZZHV6WUFYOS9mN2k3dTV1T0dUTm1ETWFNR1FPVlNvV0pFeWNXdXNiaHc0Zk50ajA5UFF1MS9iWGVPS1NVeU1qSU1HM25sNUdSZ2M4Ly94d0FNR1RJRVBUdDJ4Zjc5dTNEd0lFREFlU1dTUWNHQm1MWnNtVklTVWxCYW1vcXBKUndjSERBd29VTDhlbW5ud0tBV2V3ZUhoNm1uNHRhbm8rS3AxYXJXd0tZSzRUb0FRQzFhdFhDMjIrL2pVR0RCbkZsZ0JJU1FxQmp4NDd3OVBURXpwMDdzV3JWS3NUSHg3Y0FzRmV0Vm9jWURJWXBaODZjT1ducE9DbFhlYndmNWlVNkNzNVhVY3p5elBSa3NKOW9nOWhQSkZ2RlZDamxsZkRGMUt4WkUvdjI3V09HM0laY3ZIZ3hyeU1ZSHhVVlZROFZPRU11cFhRRzBCSEExbzBiTnlJMk5oYmp4NC9IcWxXcmNQTGtTV1JuWjBPcFZKcitmUnNNQmhnTUJ1ajFlbFN0V2hWQlFVRUFnRUdEQnVISWtTT0ZycDgzVVZ4QmlZbUpXTGx5SldyVnFsWGtqUGFkT25VeWZZc0JBRGR2M2tULy92MXg4T0JCVksxYUZaMDdkMFptWmlhcVY2K09aNTk5RmpWcTFFQ05HalZRdlhwMUJBY0g0ei8vK1U5SlMyc0hBUWdSUXR3dHljRVZqYXVyNjR0S3BmSUxJY1JJQUtoU3BRcmVmUE5OakI0OUdwVXFWYkowZURaTnA5Tmh3NFlOQ0F3TVJISnlNZ0JBU3JsVm9WQjhGaGtaZWQ3QzRWVkl2Qi95ZnZna3NaOW91OWhQSkZ2RlNncGlDWjhOWXdsZjBRWU1HSUFoUTRaQUNJRXZ2dmdDUUc0blhLZlR3V2cwUWtvSmhVSmgraytwVkdMWXNHRklTRWhBdjM3OWlyeG1VVXRQR2d3R0xGNjhHTTJhTmNQZ3dZT0xQSzl0MjdabTI1VXJWOGFNR1ROUXRXcFZBTURPblR2aDVPUlU1Tjlla3laTlVLdFdyVkk5ZHpMbjZ1cGFXNkZRVEZVb0ZCTUEyRldxVkFsOSsvYkZlKys5aDJyVnFsazZ2SEpCcFZKaDlPalJHRGh3SUZhdlhvMHRXN1lnTXpOem9KU3luMXF0WG1VMEdyK01pWW01YWVrNEt5cmVEK252WWovUmRyR2ZTTGFLZHhxQ1dxMitLSVI0ZWZueTVad3NycFN5c3JJS3pZNWVWcVNVNk5ldkgvNzg4MDhZRElZdU1URXhoYi91cWtDa2xEVUJ0QVB3aTZWanNaQTNBQndYUXR5emRDRFdvRW1USnRXcVZhdjJBWUJQQURncGxVcDA3OTRkSDN6d0FaNTc3amxMaDFldTNidDNELy81ejMrd2E5Y3VHQXdHQU1pVVVzN1g2L1VMWW1Oamt5d2RYMFhBK3lIdmgwOFMrNG1Qai8xRW9zZkRBYmdWbkVhamNSVkNQUFpzemR1MmJTdFJHNUM3dE5tdnYvNWFxdXZQbXpjdnI1TnJjdUhDQlhoN2V5TStQcjdROVZldVhJbUVoSVFpSDd0Ly8vNmxlbXdnZDlieG16ZHp2d0RzMUtrVEFPREtsU3RJVEV4RVJrWUd2THk4b05QcGlqeTNxRkxZSjRtek5SZWlBMUNSUzN2dkl2YzFxTkNhTkdsU1NhUFJqS3RhdGVwbEFMTUJPTFZ2M3g3cjE2L0hsMTkrK2NnRXhhNWR1MHI5bUUvN2J6MVBaR1NrcVF6L2NhU2xwWmt0SS9rd1I0OGVSVnBhbW1tN3VQdDZVV3JXcklrWk0yWmc2OWF0OFBMeUFvREtRb2pwZG5aMlY5emMzRDZzWDc5KzVkSkZUbytCOTBQZUQ1OEk5aE1manYxRW9xZUR3ejBxdUw5Ynd2ZlZWMThWdXFrWDFRWUFQLzc0bytsRzNhVkxGOVNwVTZmUU1ZbUppYVlad1RkdTNJZ3RXN1lnTGk3T3RMOW56NTdZc21VTFVsSlNNSFhxVkZQN2hBa1QwS3BWS3pSczJCQ2pSNC9HOU9uVDBiNTkrL3pQRTlldlh5L3lPUmlOUnB3NWN3YUhEaDJDbjU4ZjdPeisvODhpTkRRVUJ3NGN3SW9WSzB6WG1UMTdObng5ZmFIWDY5R3dZY05pSituNjlOTlBFUklTZ3Y3OSs4Tm9OQlk1S1Y5eWNuS2h5Y2RLNm5GSytKbzNiOTVBcFZMMWlvcUtXdkZZRDJyZHNnSGNBT0FCd0JsQVJabG9JQnU1SGZJYmYvMWNVU25jM053R0tCU0t1UUJlRWtLZ2VmUG04UFB6ZzBhaktmRkZGaXhZQUc5dmI5TjJxMWF0Q2lVMk1qSXl6UDV1SCtkdjNjUERvOGlTK1lMbmhJZUhBOGk5VDgyZlB4OFRKa3pBalJzM01IYnNXQ1FrSktCMjdkcW00eE1URTdGNjlXcTBiTmtTUU81Y0VmbnZUenFkRG9jT0hUSjdqSUxIQUVCTVRBem16Sm1ELy83M3Y2WXkvTHo3K3AwN2QvQ2YvL3dITFZ1MnhJQUJBeDRhZjhPR0RURi8vbnpFeGNWaDBhSkZpSXFLcWlHRVdPanM3RHpKMmRsNW1sYXJYUS9BOE5DTDBPUGkvYkJpM3cvTnFOWC94OTZkeDhkNDdYOEEvenlUVEJCcWlhTEVVa1hSRUdZU3FhQzE5VjV0N1hIdFFXdTdZbW5Va21yUjFKTGFpMWpiQkVGS1JXTzUxbDZ4RlkwZlRTYkVWclJpaVNJU1dXU2I3ZnoraUprN2swd2lzV1VtK2J4Zkx5L3pMT2M4NXhsbTVqemY1L3VjbytnTVFLdFNxVTRCMEJhbExQdUp3SzFidDdCeTVVcWNQWHNXV1ZsWmFOR2lCV2JPbkFsblorY1MxMDhrc2hZTVVsQ1JSbXZlczJjUFZxOWViVnpXNi9WNXl1WmVkK0RBQVJ3N2RneDM3OTdGakJrempPdTNidDJhcC81Ly9PTWYwT3YxV0xObURRNGRPb1NmZi80Wm16WnR3b3daTXlCSkVqNzc3RE0wYmRvVTI3ZHZ4N0pseS9EZWUrK1pwUjUrK09HSHFGT25Ec3FYTDQ5Qmd3WWhJU0VoVC8wR2hoKzVEei84RUpJazRlSERoNWd3WVlMWi9sNWVYamgyN0pneEduL3AwaVhVcjE4ZmJtNXVXTEprQ1Z4ZFhRdjF2b1dFaEZpOElNazlyVnRoRldXMFpqYzN0d1o2dmI2ckpFbURBQmdlQ0M2SlFRb05janFucVFEa0tEMlpZbnJrbkh2Mms3OUxIWVZDOFlFa1NRc0FLQUhnelRmZnhMaHg0NTc1ODJXcWZQbnllYklyQ3FxM0tKLzFBd2NPRkhoczAxbGNRa05ENGVycWloWXRXbURuenAzWXMyY1BQRDA5alhWY3VYSUZmbjUrYU5xMHFWbjV3NGNQRnhnTXliM1B2WHYzTUczYU5DeGR1dFI0Z1NCRVR0LzI2NisveHRtelo5R3ZYejkwNmRLbHdMYWJjbkZ4UVZCUUVFNmRPb1dWSzFmaTZ0V3J6Z0EyS1JTS0w0VVFVMk5pWXZZVnVqSXFMSDRmbHRMdnczeDhKRW5TWklWQ2tRUmdHNEFkYVdscEo2NWZ2MTZZUUU2cDd5Y2VQMzRjN3U3dW1ERmpCclJhTGI3NTVodk1tREVER3pac0tCSDlSQ0pyeERFcFNyRm5IYTA1TFMwTkZTcFVnQ1JKR0RObUROYXVYV3UyUGZlNnc0Y1BJelkyRnI2K3ZraEpTVUhseXBXZkdpSGZ2MzgvM24vL2ZZd2JOdzRwS1Ntb1ZLa1NBQ0E3T3hzT0RnNlFKQWthalFaT1RrNVl1WElsZ0p5MHRxdFhyNkpyMTY1NTZ0WHBkUER3OExBNFhlT1ZLMWVnMFdqd3lTZWY1Sm0rekRUU2YvdjJiZVA4OFZPbVRNSE1tVFBoNE9BQU96czdwS2VuUTZQUllQTGt5ZGk4ZVRPU2s1T1JtcHFLaWhVcm9uTGx5cEFrQ1haMmRoYlA5MWtpNUU4YnJWbXBWRGJWNi9YZEpFa2FKRWxTeTl6bG82T2orZGtubStmcTZxcTBzN05iSUVuU0J3QlF2WHAxakJ3NUVyMTc5eTd5ZEtLaG9hSFlzV01IYnQ2OGlYcjE2Z0hJU1VsdTFhb1ZhdFdxWmJadldsb2FqaHc1QWk4dnIyZitySHQ2ZXFKcTFhb0Z0aWt4TVJHUmtaRTRkKzRjWnM2Y2lZQ0FBR3pmdmgxT1RrNFlOMjRjUEQwOWNlellNVlNvVUFHalI0OUcvLzc5MGJseloyTjVOemMzc3dCRVltSWkvdm5QZjVwOUQ1cnVjL3YyYlV5YU5BazNiOTVFWkdRa3RtN2RpcGlZR0VSSFJ5TTFOUlgrL3Y3bzBxVUxIQndjc0g3OWVsU3NXTkU0ZFdSaEdkSzVmL2poQjJPS3RCRGlsQkRDTHlZbTVyY2lWVVpFaGFKUUtCWkxralE1MStwVUljVFBRb2p3Qnc4ZUhMdDc5MjVHN25Mc0orYkluZVh3Zi8vM2Z4ZzNiaHpPbkRsajloMW9TLzFFSW12SFRJcFM3RmxUK0hiczJJSFkyRmlNSFRzV1NVbEp1SFBuRG1yWHJnMGdKd0w5eXkrLzROaXhZemh4NGdSOGZYM2g0ZUdCenAwNzQrTEZpMWkxYXBWWmhEMC9IMy84TVFEZ3dZTUhCZDV0TkkzRXE5VnFMRjY4R1BmdTNjT0lFU01LZlQ1Tm1qUkJiR3hzdnVkNjgrWk5CQVFFNE83ZHUvand3dy9oN2UyTm5UdDNJams1R1FjUEhrUzFhdFVRRkJTRXg0OGZvM2Z2M3NiUjBOdTNiMis4a0ZtM2JwM3hRbUhldkhuNDhzc3ZBZVRjbVh3V2xsTDRXclJvMFU4bWt6V1JKR2tBZ0tZRlhhUXBGSXIySm9zQ0FDUkpFZ0NnMVdxTnJ3MS9tKzZYZTcxT3A4dXpqK24ycDcwMlhhZlZhb3RVenBBV210KytNcG5NYkwxYXJTNVMyM0tYTjd4V3E5V0YzdGV3UGpzNzIySzc4cXRESnBPSmpJeU1wOVlMQUhaMmRnTEk2UmdhMWx2YW50OTYwKzMyOXZZaU1URXhUemw3ZS9zODVlUnl1WEhkL2Z2M0xlNXIrcnBNbVRJQ0FNcVdMU3NBR0RxREZ2K1BtYnpPczY1NTgrWnYyZHZiQnp6NXY0NktGU3ZDMjlzYlE0WU15VGV0OW1tOHZiM1J0bTFiL090Zi84SzJiZHNnbDhzQkFJNk9qdGk5ZTdmWnZvWTdXNGJucXAvMXMvNjA4UzhNbVJUWjJkbnc5UFRFaWhVcmtKNmVqcGt6WjBLdFZrTUlnV1BIanVHOTk5NURWRlFVYnR5NGdmbno1eU04UFB5WlppNkpqbzdHNk5Hak1YZnVYTmpaMlVHcjFhSkRodzc0OHNzdjBhMWJON3o3N3J0d2NIQ0FYcTlIYkd6c005M2hrOGxrNk5hdEc3cDA2WUp0MjdaaDQ4YU5TRXBLYWl0SjBpbUZRckZia3FRdm82T2pMei9aM2ZTSEtiL1hlYmE1dWJrQkFMS3lzb3pyczdPenpjcG90VnJKMHVzYU5XcVk3YWZSYUl6TE9wM09ZaDJtNjZ0V3JXcFdYKzd0dWV2UTYvVjU2akJkYjNodGVPd205NzZtK3draDh0VGg2T2hvc2I2Q3loaGVseWxUeG1LWjNPVUsydWJnNEZDb1krWGVacnFjKzdYaE0xN1krbksxcDhDNkMycVA0VHVoc09VS09pZmsrajlzWjJlWFg3a0MzeGZENDZsUEt5TkpVaDNrVlZHU3BPR1NKQTEvNDQwMzB0OTQ0NDFkUW9palFvaGZZMkppcmowcHkzNGlrQ2ZvblpTVWhDcFZxa0FtazlsVVA1SElsakJJVWJvVktZWFBZTml3WVpnd1lRS0dEUnVHdFd2WEduOTRBQ0ExTlJVeW1Rd2RPblNBWEM1SGZIdzhtalp0aXRUVVZIejU1WmVZTzNldWNkLzgwdmhNUFhyMHlPSmM2NWE0dUxoZzdkcTFtRHAxS25yMzdnMG5KNmNpblZkdWFyVWEzMy8vUFdKaVl1RHY3NDhoUTRhZ1VhTkdHRE5tREZxMGFBRjNkM2Y4K2VlZnFGYXRHdjc4ODArMGFkT21VUFVlT25USStPTXplL2JzSXJmTE5JVlBrcVN6Q29WaWxpUkpnd0UwS0d3ZGtpUWR5MitiNlpnY2hWSFUvWE16cEpJRHNIZ1hvYUJ5cHAzR3dualdDMWpEOFF5S2NseER1YUllV3dpQmN1V0tOcjdnczA2cGFYcHVHbzJtMFBXWWxqTWRHNkd3NVlveVZrU3U4bzhsU2FvQTVBUU1US2N3ZkI2blRwMkNUQ2FEbDVjWEZpeFlnSGZlZWVlNTZpdm9zMTY1Y21WODhNRUh4djlMUWdna0pDUllmQjg5UER6UXNHRkRqQmd4QW9HQmdaREw1VWhLU29Lam95TjI3ZHFGYnQyNklTb3FDdkh4OFJnNWNpUXFWS2hnTEd2cCs5MzBNUkpUUFh2MkJKRFRRUWFBVHo3NXhMaHQrUERoR0RseUpEUWFEU1JKUXNPR0RkR3hZOGNpdkJ2bTVISTV2TDI5NGVYbGhVV0xGdUUvLy9rUEpFbnFLWVJvcjFRcUN4NnM0eWtNLzcvS2xQbmZNQXltcnd0VDFzRDAreTMzZDUybE9qV2F2RThZbUY3Z0ZEWER4NUtpZk9jYXpzZjBBck93MzdPbTcwWHVDMVRUNVlMT0tmZjdhZXA1MzR2Y2JTck1lZVZ1ajJrZFQ3c0l6KzljaWxKSFlUeExIUVdWS1dSOTVRRU1saVJwc0NSSldRcUZZcThRSWd6QU1JRDlSRk5hclJZLy92Z2ordlRwWXhQOVJEN3FRYmFLUVlwUzZra0tYNUZIYTc1MjdScVdMMStPeXBVcm8zYnQyc2pPenNhY09YUHc2NisvQXNqNTh1N1VxWk5aWjJIMzd0MzQvUFBQY2YvK2ZiaTZ1c0xMeXd0eXVkemlvRWt5bVF4cGFXblBmTUhSdUhGamhJZUhJeVVsSmM4UEdaRDN4ODN3dktFbGNya2NUWnMyeGJoeDQ3Qmt5UkxNbkRrVEhUdDJoTHU3TzE1NzdUVnMyN1lOSjA2Y1FLdFdyZkQ3Nzc4Yng3UFFhclc0ZHUwYXNyT3pNV3pZTU55N2R3OURodzQxZGhUUzB0S01Gd01BOE0wMzMwQ2hVQlQ2SEUxSGE5WnF0ZGZzN096Y2hSQmxpOWl4T1dweTV5WFBYVW1UdXZMc2s5OGRHNU5DK2Q3bHpPZVllVjQvcWNwaWZma2MzMUtibjNyc1hNZXhlRXpUNDBubWIvSnpuNitsK25MZmZjdDluQUxhYlBHOXlhZk5UeTFYUUZ1TFZNZlRqcDlQbS9NOXpwUFhwd0c4RDhEaHhJa1RDQWtKd1pBaFE1NDZFT1hUWExwMENhKzk5aHBHalJxRnNXUEhZc09HRFVoUFQwZTNidDNNMG9rTm51ZXozcnQzYjF5NGNBR0JnWUVBL3BkcWJIcEg4T2pSbk5uaTFHbzFwa3laWWt4RlZxbFVhTkNnQWVyVnE0ZHk1Y3BCcFZKQm9WQWdMQ3dNM2J0M04xNzg1VTViTmp6dVlSaU1FOGg1M0NNM1IwZEhzOEZEVFJtKzJ3M3RmaDVwYVduWXVuVXJmdm5sRjhNcURZRE5BTVlpNzUyL1BCazFKaGVORmpPVDhpdjNwR3krOWVjcW42ZitYTWQvNnJHZTBxWTh5N25hbGwrN0N0dW1RcmNsditNK3BSMjU5ODJ2N21ldUk5Yy9WWkhyS09qZjZXbDE1SGRzRlA3OXlYZS81L2cvS1BMN3YxOUFIUTBBMUVVaENDRmtraVE1QVZCS2t0U0EvVVR6ZnVLOGVmTWdrOGt3ZlBod20rZ25jbFlQc2xVTVVwUlN6ek5hOHllZmZJSm16WnBoNU1pUjJMbHpKK2JNbVFNQWlJdUxRNTgrZlRCMjdGaXpaL1NtVDUrTzFxMWI0NDgvL2dDUS85UlRucDZlWnAxbkFLaFNwUXArK09HSGZOdGlLYm9mSEJ5TWZ2MzZHWDlZN3QrL2ozLzk2MTlZczJZTlBEdzhDbjJla2lSaDllclZXTGx5Slc3ZnZvM0l5RWhqQ3VMNjlldlJzV05IREJ3NEVIWHExRUd0V3JYZzdPd01yVllMTHk4dk5HN2NHUGIyOXBnN2R5NUdqeDZOblR0M0duK1FPM1hxbENkOXZDaE1VL2pPbno5L0JNQVJBRkxMbGkzYnlHU3lRVUtJanlWSmVyT2dPcUtqbzU5L1JFR2lZdVRxNmxyZjN0NStnVnF0N2hNU0VpTGJ2bjA3Um80Y2liNTkreFk1QXdYSUNWQlVxMVlOQU5DalJ3L0laRExVcmwzYk9IRG1zR0hERUJBUWdOcTFhMlBqeG8xNCtQQWhoZzhmL2t5ZjlUdDM3bURUcGsyUXkrVjVPc1M1bHpVYURkcTFhd2RIUjBmWTI5c2pNek1UVFpzMnhZMGJOMUMvZm4zMDZ0VUxpeFl0d3J4NTg3QnYzejZFaFlVWnkxcWF1U08zcUtpb1BOUGozYjkvSDJmUG5qVXViOXUyRGYzNzl6Y3VtdzVDOXl5eXM3T3hhOWN1ckYyN0ZxbXBxUkJDNkFIc2xjbGtYMFJIUjE4QjhObHpIWUNJek9RekpvV3BUQURIQWV6U2FyVmhzYkd4anhRS3hVd0E3Q2VhV0xwMEtWUXFGWUtEZzQzZnJkYmVUd1FmOVNBYnhTQkY2ZlZNajNvMGF0UUlTVWxKR0Q5K1BEcDA2SUQvL09jL3htM0hqeDlIOWVyVkVSa1pDUzh2TCtQZHZFOCsrUVFOR3piRXhvMGJBU0RmZWFnMUdnMjh2THhRc1dKRmhJU0VBTWhKNHhzK2ZIaWgyM2YvL24xczNyd1p3NFlOTTY1YnNHQUIrdmJ0Q3c4UEQ1dzVjd1p5dWJ6UUVlbVFrQkFNR2pRSU8zYnNRTDE2OVhENThtWDQrL3VqWXNXS2tNbGthTmV1SFJZdFdvU2xTNWNDeUVuRE5id243ZHUzUiszYXRhRldxMkZuWjRkKy9mb0J5SW1RRzE0N096c2J5eFpHQVNsOElpWW01aFNBVXdDZ1VDamNKVWthL0NSZzhYYWhEMEJrSTg2ZlAzOERRTDhXTFZvbzdPenNGcVducDNkZXZudzVRa05ETVc3Y09IVHQyclZJYWZHLy9QSUxQdjc0WSt6WnN3Y0E4bVFTOU9qUkEzdjI3RUhyMXEwUkhoNk9xbFdyUHROblBTTWpBNU1tVFlLUGp3OEdEeDVzck4rUVNaRmZkcGRoNExlMHREU2twS1FnTEN3TUhoNGVjSE56UTUwNmRUQmt5QkNNSGozYUxIMjVNTE43SkNjbm8zUG56aFlIaXdOeTd2Z3RYTGpRTEVqeHJIUTZIUTRkT29RVksxYmczcjE3aHRVbkFmaXBWS3JJQW9vUzBRc21oRWlYSk9tSVhxOFAxMmcwNFJjdlhueWNheGYyRTAyc1hMa1NKMCtleEE4Ly9HRDJQV3REL1VRaW04SWdSU24wckk5NkFNQ1pNMmV3WU1FQ2pCczNEaDA2ZE1EbXpac0I1QXdpdEduVEpuejY2YWNvVzdZc05tM2FaSHlldVZHalJtWjE3Tml4QS9QbXpVTy9mdjNRb01IL2hsSHc5UFRNRXozZnVIRWp4bzhmYjdIajNyNTkrenpSODZOSGo4TFQweE9Hd2NKMjdkcUYxTlJVakJzM0RrRE9NOFF6Wjg3RVR6LzlaTnluSUk4ZlAwYXpaczNnNysrUFhyMTZZZVBHamZEMzk0ZE1Kb05lcjhmanh6bS82Ym52UkJyY3UzZlBlSGMyOXdqTnljbkpSZnBoQlFxZndxZFNxWDRIOER1QXo5M2MzSnJyOWZyQkFMcEprdVJTcEFNU1dibHo1ODZwQUh5Z1VDZytBREF2TVRIUmZmYnMyUWdKQ1lHdnJ5L2F0MjlmcUx1QUF3WU1RTTJhTmZQZDNyMTdkd3dhTkFobnpwekJ3b1VMMGFSSkU3UHRoZjJzSnlVbG9WV3JWa2hNVExRNDhHVHVkVWVPSE1IVnExZHg4T0JCL1A3Nzc4akl5RUQzN3QwUkdSbUphZE9tUWFmVFFaSWtaR1ptNHU3ZHUzbEdvWDllVDc1djhQdnZ2OFBOemUyWm5wY1hRaUF5TWhMTGx5L0g5ZXZYRGFzdkFQZ3FPanA2end0ckxCRTlUU3FBQ0NIRTlvU0VoTjEzN3R6SnRMUVQrNG5tL2NUdnYvOGV4NDhmUjFCUVVKNXhMR3kxbjBoazdSaWtLSVdlNTFFUEZ4Y1hmUC85OTNqOTlkY1JIUjJOS2xXcUlERXhFYjYrdm1qU3BBa0dEUm9FU1pMZzYrc0xqVWFENGNPSFd4ek1xa21USnZqcXE2K3dlZk5taStuSVQ2Wk5naEFDR1JrWnhtVlRHUmtaK09hYmJ3QUEvZnYzUjY5ZXZmRExMNzhZVXdnUEhUcUVUWnMyWWMyYU5VaEpTVEdrRmFOczJiSll1blFwcGsrZkRzRDhtV3pUQWVXaW9xSlFxMVl0eko0OUc4dVhMOGVTSlV0UXRteFovUEhISDJqV3JCbm16Sm1ENU9Sa0xGbXlCRE5tekVCcWFtcWU2UCs1YytmTWZtQ2YxN09rOEVWRlJjVUNtQVpnV29zV0xkNld5V1NEbjFhR3lOYW9WS29JQUJFS2hXSWdnRm0zYnQxcU5IbnlaTGk0dUdEaXhJbFBIYVN6b0FDRlhxL0hrU05ITUh6NGNHelpzc1hpNEphRi9helhybDBiVTZkT0JRQjg5dG4vbm1vd1pGSlltbXBPclZhalpzMmFtRDkvUG1yV3JJbEpreWFoZCsvZTBHZzBHRGR1SE5ScU5jTEN3dURuNTRjeFk4Ymc2NisvTmh1b3JxZ01xZGszYnR5QXY3OC8zTjNkRVJnWWlNVEVSSFR0MmhWanhvd3BkRjJHY1RkTU1qVnVDaUZtcTFTcURXQWFNdEdyRXFuWDYzdHJOSnI5Rnk5ZXRIeTFiSUw5UlBOK29pSFFrZnR4dk1qSXlCTFJUeVN5Umd4U2xFN1BsTUlIQU9YTGwwZGdZQ0QyNzk4UEJ3Y0hqQjA3RmdNSERrU2JObTN3MVZkZkdlL2dMVjY4R0hQbnpvV1BqNC9GWndWNzkrNk43T3hzWkdWbFFTYVRJVDQrSG1YTGxqVnUzN3AxS3g0K2ZJZ2ZmdmdCblRwMXNqaHljL3YyN2MxR2ZvNlBqOGVsUzVmdy92dnZBd0MrL2ZaYlpHWm1ZdWpRb1hCeWNrS1ZLbFZRcFVvVnVMdTdJenc4SEYyNmRJRzd1M3UrYWM2UEh6L0dva1dMRUJVVmhmYnQyMlAzN3QxNDlPZ1JUcDA2aGJGang2SmN1WEpZc1dJRkhCMGRzWGp4WW56eHhSZkcxRDZOUmdNSEJ3Y2NQSGdRN2R1M0IyQ2V2Z2ZrWEpRVXhZdEk0VHQzN3R4VkFQN1BVcGJJRnFoVXFxMEF0aXNVQ2g5SmtyNjhlUEZpelZHalJxRnQyN1lZUDM0ODNuNjc4RTgvL2YzMzM4akt5a0t2WHIzUW9FRUQrUHY3SXlzckM5N2Uzdmo4ODgraFVDaUsvRm1QajQvSGtDRkQ4ajJtcGV5S0kwZU9vRm16WmdCeU9xRHg4Zkg0N0xQUDBMZHZYM1RzMkJGK2ZuNG9VNllNUWtKQ01IZnVYTXlaTXdkcjE2NEZVTFRaUFJJU0VuRGd3QUhjdm4wYkd6ZHV4SU1IRDlDM2IxK01HREVDY3JrY1Y2OWVSWGg0T1BidjN3K1ZTb1VsUzVia08ydEdYRndjVnE5ZWpjT0hEeHRXUFFTd0tEbzZlaWx5QnNna29sZEVwVktGRjdFSSs0bUY3Q2NHQkFTVXFINGlFVkd4VUNxVnJrcWxVdnpqSC84UWVyMWVQQ3VkVG1kOGZlZk9uWHozUzAxTk5iNXUyN1p0bnUyQmdZR2lYYnQyb2tPSERpSTRPTmk0WHF2Vmloa3pab2l0VzdlYUhjdlUxS2xUelpZVEV4UEYzcjE3amN0cGFXbjVubU40ZUxpNGNlTkd2dTAyT0g3OHVNak16TXl6UGlvcUtrL2Q5KzdkRTluWjJXTGd3SUdpZmZ2Mll2WHExU0l3TUZBa0p5Y0xJWVRvMkxHajJmNlBIajBTdlh2M2Ztb2JEUDc0NHcraFZDcUZVcW04aTd3elNoQlJMclZxMVhKVUtCU3psRXJsSTZWU0tkemMzTVRYWDM5ZDRIZVc2ZWYweElrVFl1REFnU0ltSmliUDk4S1dMVnRlMm1mOWFkTFMwb1FRUXR5OGVkUGk5dXpzN0VMWDllalJJNkZVS29VUVFxalZhaEVZR0NqQ3dzTEUrZlBuaFZhcnRWZ21OVFZWSERod3dPSzIrL2Z2aTRDQUFPSG01aWFVU3FWUUtCUnBMVnUyWE9EaTRsTGg2ZjlpUkZUYzJFL013WDRpVWZIaWYrQlNScUZRekpRa2FYYlBuajN4OWRkZnY5Smp4OGZIdzluWitaVWVzN2dKSVY3SXZPa0FFQlFVaExWcjEwSUlzVTZsVW8xOElaVVNsUUl1TGk1T1pjcVVtUTFnQklDeTl2YjJHREJnQUlZTkc1Ym4rZUxjQ3ZzWmZwR2ZkVnVVbXBxSzBOQlFiTnEwQ1JxTkJrSUlOWUROR28xbStvVUxGKzRYZC91SXFIRFlUM3kxMkU4a3N1ekZqYTVGdHVLWlUvaWVWMm43NFFId3duNTRCRlA0aUo3WnhZc1hrNktqbzhkTGt0UllDTEZWcTlYcVFrTkQwYk5uVDJ6WXNBRVpHUm41bGkzc1o3aTBCaWl5c3JLd1pjc1dkTy9lSGV2V3JZTmFyZFlEMktuWDY1dXJWS3FSREZBUTJSejJFMThoOWhPSkxDdWR2YXBTNnNsb3plZXFWcTJLWDM3NXBkUjJxbTNSMWF0WERZTkMvUjBkSGUwTURvWkU5TXlhTjIvZVhDNlhMd0xRQlFDcVZLbUNzV1BIb252MzdwREw1Y1hjT3R1ZzFXcHg4T0JCckZxMUNnOGVQQUFBQ0NHTzYvVjZ2M1BuenAwcDV1WVIwVE5nUDlGMnNaOUlKUTB6S1VvUklVUlBBTTgwV2pNVkw0N1dUUFRpeE1iR3hrWkhSMytvMStzN0F2aS9SNDhlSVNBZ0FIMzY5TUhodzRlaDErdUx1NGxXUzYvWDQ4U0pFeGd3WUFEOC9mM3g0TUVEQ0NIT0NTRStWcWxVSFJpZ0lMSmQ3Q2ZhTHZZVHFhVGg3QjZsUzdHbDhOR3pZd29mMGNzUkV4TnpERURybGkxYjlwWEpaTFBqNCtPYitQbjVvVW1USnBnNGNTTGMzZDNaVVg5Q0NJSHo1ODlqK2ZMbE9IZnVuR0hkRFFEZnFGU3FUY1hiT2lKNlFkaFB0RUhzSjFKSnhONVhLY0VVUHR2RkZENmlWOEpPb1ZDTUJ2Q1ZKRW0xQWFCMTY5YVlNR0VDbWpScFVzeE5LMTUvL3ZrblZxMWFaWHFuN2dHQUJTcVZLaENBdGxnYlIwUXZCUHVKdG92OVJDcUptRWxSU2dnaGVrcVN4QlErRzhRVVBxSlhRcWRTcWRhOCtlYWJHNnBVcVRJVndPZW5UNSt1Y3ZyMGFYejAwVWY0OTcvL2pUcDE2aFIzRzErcGUvZnVJU2dvQ0x0MjdUS3NTaFZDck5McGRBSG56NTlQTDg2MkVkR0x4WDZpN1dJL2tVb2lqa2xSZWpDRnp3WXhoWS9vMVlxTGk4dFNxVlJ6aEJCdkFWZ09JUFBBZ1FQbzA2Y1BGaTllakljUEh4WjNFMSs2NU9Sa3JGaXhBajE3OXNTdVhic2doTWdXUW53dmhHaW9VcW0rWW9DQ3FFUmlQOUVHc1o5SUpSVkRwYVVBVS9oc0YxUDRpSXFYcTZ0cmJYdDcrM2tBQmdLd0sxdTJMRDc1NUJNTUhEZ1FGU3BVS083bXZWQ1ptWm5Zdm4wN2dvT0RrWjZlRGdBNkFEdlVhdldYRnk1YytMT1ltMGRFTHduN2liYUwvVVFxcVpoSlVRcHd0R2JieFJRK291SjEvdno1TzlIUjBVT0VFSzVDaVAxWldWbGk3ZHExNk5HakI3WnYzdzYxV2wzY1RYeHVHbzBHdTNmdlJxOWV2YkI4dXcvcFd3QUFJQUJKUkVGVStYS2twNmNMSWNSaHJWYnJFUjBkM1k4QkNxS1NqZjFFMjhWK0lwVlVERktVRGt6aHMwRk00U095SGlxVjZwSktwZXFxMCtuZUYwSkVwcVNrWVA3OCtmRHk4c0ovLy90Zm01eTJWSy9YNDlpeFkramZ2ejltejU1dGVKUWxXcS9YZDFHcFZCK2NQMzgrdXJqYlNFU3ZCUHVKTm9qOVJDckpHQzR0NFpqQ1o3dVl3a2RrdlZxMmJObExrcVM1a2lTNUFFQ2pSbzB3Y2VKRXZQdnV1MWIvUFN1RWdFcWx3dkxseTNIaHdnWEQ2dXQ2dmQ0L0ppWm1TM0cyalloZUxmWVRiUmY3aVZTU2NYYVBFbzZqTmRzdXB2QVJXYStZbUpoZEFQN1RzbVhMRVRLWmJNYTFhOWZxamhzM0R1N3U3dmpzczgvZzR1SlMzRTIwNk5xMWExaTVjaVZPbmp4cFdIVlBDREZQcFZLdFFzNFlGRVJVaXJDZmFMdllUNlNTakk5N2xIeE00Yk5CVE9FanNnbjZtSmlZb05UVTFMZjFldjFYQUJKLy8vMTNEQjA2Rk5PbVRVTmNYRnh4dDgvbzd0Mjc4UGYzeDRBQkF3d0JpaFFoeEp3SER4NjhwVktwQXNFQUJWRnB4WDZpRFdJL2tVbzZoa3hMTUtidzJTNm04QkhabnJmZWVxdFNwVXFWWmtxUzVBUEFVU2FUb1UrZlBoZytmRGlxVjY5ZUxHMUtTa3JDeG8wYnNYWHJWdWgwT2dESUFyQStJeVBqNnl0WHJpUVdTNk9JeUNxd24yaTcyRStra282WkZDVVlSMnUyWFV6aEk3STlmLzMxVjRwS3BacVNtWm5aRUVDSVhxL1hidCsrSGIxNjljTGF0V3VSbXByNnl0cVNucDZPRFJzMm9FZVBIZ2dORFlWT3A5TUtJWDdTNi9WTm82T2p4ekZBUVVUc0o5b3U5aE9wcEdPUW9tUmpDcDhOWWdvZmtXMjdmUG55MzlIUjBaOXF0ZHBtQVBaa1oyZUxvS0FnOU96WkUxdTNia1YyZHZaTE83WmFyY2FPSFR2UXMyZFByRnk1RXBtWm1RTEFmNFVRN2lxVmFtQk1URXpjU3pzNEVka2E5aE50RVB1SlZCb3diRnBDTVlYUGRqR0ZqNmhrVVNxVnJRRXNBdEFPQUtwWHI0NEpFeWFnUzVjdXNMT3pleUhIME92MU9IcjBLQUlEQTNIbnpoMEFnQkRpckY2di8rTGN1WE5IWDhoQmlLakVZRC9SZHJHZlNLVUJNeWxLS0tidzJTNm04QkdWTE5IUjBhZWpvNlBmQTlBZFFPeURCdzh3YytaTTR5Q1dRano3eDF3SWdUTm56bURvMEtIdzgvUERuVHQzSUlTNHF0ZnIrNmxVS2c4R0tJaklFdllUYlJmN2lWUWFjQXJTa29zcGZEYUlLWHhFSlZkMGRQUmVBUHVVU3VVblFvaXYvL3JycnpkOWZYMmhVQ2p3MldlZndkWFZ0VWoxWGJseUJTdFdyTURwMDZjQkFFS0l1MEtJZ0ppWW1MVUE5Qy8rRElpb0JHRS8wUWF4bjBpbEJVT25KUkJUK0d3WFUvaUlTZ2NYRnhlSE1tWEsrQUtZQ3FBYUFIVHMyQkZqeDQ3RlcyKzlWV0RaMjdkdlkrM2F0VGg0OENBQVFBanhDTUN5UjQ4ZUxZeUxpOHQ2eVUwbklodkhmcUx0WWorUlNndG1VcFJBUW9pZWtpUXhoYzhHTVlXUHFIUzRlUEdpR3NDaXhvMGJyeTFYcnR3TVNaTEdIajE2dE1LeFk4ZlF1M2R2akJneEFtKzg4WVpabWNURVJHellzQUhidG0yRFhxOEhnRXdoUkpCV3EvMG1OamIyVVhHY0J4SFpIdllUYlJmN2lWUmFNRWhSTWpHRnp3WXhoWStvOVBuamp6L1NBSHpSckZtejcrUnllUUNBb1R0MjdKRHYzYnNYM3Q3ZThQYjJocDJkSGJadTNZb05HellZWmdiUkF2aEpyVlovZGVIQ2hkdkZlZ0pFWkl2WVQ3UkI3Q2RTYWNMd2FRbkRGRDdieFJRK0lsSXFsUTBCTEJSQzlKSnlBTWpwbklxY0VUWVA2SFM2TDg2ZlAzK2hXQnRLUkRhSi9VVGJ4WDRpbFNiTXBDaGhtTUpudTVqQ1IwVFIwZEhYQVhncEZBcDNJY1FpQUIyZWJEb3RTWkpmZEhUMGllSnJIUkhaT3ZZVGJSZjdpVlNhOE51cGhGRW9GSDlJa3ZSMmNiZURucDFPcCt2RWFRT0pDQUNVU21VbnZWNWZOaVltWm45eHQ0V0liQi83aWJhUC9VUXFEWmhKVWZJa0YzY0Q2TGxjT0hmdTNMSGliZ1FSV1lmbzZPZ2p4ZDBHSWlwUjJFKzBiZXduRWhIWk1xVlNLWlJLSmRQaGlJaUlpTWdNKzRsRTFrdFczQTBnSWlJaUlpSWlJZ0lZcENBaUlpSWlJaUlpSzhFZ0JSRVJFUkVSRVJGWkJRWXBpSWlJaUlpSWlNZ3FNRWhCUkVSRVJFUkVSRmFCUVFvaUlpSWlJaUlpc2dvTVVoQVJFUkVSRVJHUlZXQ1Fnb2lJaUlpSWlJaXNBb01VUkVSRVJFUkVSR1FWR0tRZ0lpSWlJaUlpSXF2QUlBVVJFUkVSRVJFUldRVUdLWWlJaUlpSWlJaklLakJJUVVSRVJFUkVSRVJXZ1VFS0lpSWlJaUlpSXJJS0RGSVFFUkVSRVJFUmtWVmdrSUtJaUlpSWlJaUlyQUtERkVSRVJFUkVSRVJrRlJpa0lDSWlJaUlpSWlLcndDQUZFUkVSRVJFUkVWa0ZCaW1JaUlpSWlJaUl5Q293U0VGRVJFUkVSRVJFVm9GQkNpSWlJaUlpSWlLeUNneFNFQkVSRVJFUkVaRlZZSkNDaUlpSWlJaUlpS3dDZ3hSRVJFUkVSRVJFWkJVWXBDQWlJaUlpSWlJaXE4QWdCUkVSRVJFUkVSRlpCUVlwaUlpSWlJaUlpTWdxTUVoQlJFUkVSRVJFUkZhQlFRb2lJaUlpSWlJaXNnb01VaEFSRVJFUkVSR1JWV0NRZ29pSWlJaUlpSWlzQW9NVVJFUkVSRVJFUkdRVkdLUWdJaUlpSWlJaUlxdkFJQVVSRVJFUkVSRVJXUVVHS1lpSWlJaUlpSWpJS2pCSVFVUkVSRVJFUkVSV2dVRUtJaUlpSWlJaUlySUtERklRRVJFUkVSRVJrVlZna0lLSWlJaUlpSWlJckFLREZFUkVSRVJFUkVSa0ZSaWtJQ0lpSWlJaUlpS3J3Q0FGRVJFUkVSRVJFVmtGQmltSWlJaUlpSWlJeUNvd1NFRkVSRVJFUkVSRVZvRkJDaUlpSWlJaUlpS3lDZ3hTRUJFUkVSRVJFWkZWWUpDQ2lJaUlpSWlJaUt5Q2ZYRTNnT2hsVXlxVm5ZcTdEVVJFejBLcjFWYTNzN09UUzVJVVg5eHRJU0lpSW5vVkdLU2dFa3NJSVNSSmtnQWNMdTYyRUJFOUMzdDcva3dURWIwc1FnaFIzRzBnb3J6WSs2R1NiSUVRb2xWeE40S0k2RmxKa3RRWkFJUVFETFlTRWIxNFo0dTdBVVJFUkVSRU5rT3BWQXFsVXNrN2ZVUkVSRlJxY09CTUlpSWlJaUlpSXJJS0RGSVFFUkVSRVJFUmtWVmdrSUtJaUlpSWlJaUlyQUtERkVSRVJFUkVSRVJrRlJpa0lDSWlJaUlpSWlLcndDQUZFUkVSRVJFUkVWa0ZCaW1JaUlpSWlJaUl5Q293U0VGRVJFUkVSRVJFVm9GQkNpSWlJaUlpSWlLeUNneFNFQkVSRVJFUkVaRlZZSkNDaUlpSWlJaUlpS3dDZ3hSRVJFUkVSRVJFWkJVWXBDQWlJaUlpSWlJaXE4QWdCUkVSRVJFUkVSRlpCUVlwaUlpSWlJaUlpTWdxTUVoQlJFUkVSRVJFUkZhQlFRb2lJaUlpSWlJaXNnb01VaEFSRVJFUkVSR1JWV0NRZ29pSWlJaUlpSWlzQW9NVVJFUkVSRVJFUkdRVkdLUWdJaUlpSWlJaUlxdkFJQVVSRVJFUkVSRVJXUVVHS1lpSWlJaUlpSWpJS2pCSVFVUkVSRVJFUkVSV3diNjRHMEJFOUx5RUVCSUFCd0JsQU1qQkFLeXQwZ1BRQU1nR29KWWtTUlJ6ZTRpSWlJam9GV09RZ29oS0FqbUFhZ0JxUC9uYm9YaWJRODlJRFNBQndCMEFENTRzRXhFUkVWRXB3aUFGRVpVRVpaQVRvSWdzN29iUUMrRUpJQVVNVWhBUkVSR1ZPa3lKSnFLU3dBRTVHUlJVTWpBYmhvaUlpS2lVWXBDQ2lFb0NHWGhSVzVLVUFYK2ZpSWlJaUVvbGRnS0ppSjZUbTV0YmdkdDFPaDBHRFJxRTFOUlVpOXRIakJpUloxMW1aaVppWTJPTnkzUG16TUc1YytjQUFGRlJVZmkvLy9zL2kzVUpJYkJ0MnpZSThXeGpUcXBVS3Z6KysrL1BWSmFJaUlpSTZIa3hTRUZFOUpMdDM3OGZjWEZ4R0R0MkxMeTl2WEgxNmxXejdYZnYzczFUSmlJaUFpdFhyalF1SHp0MkRCVXFWQUFBbEM5Zkh2UG16Y084ZWZPUW5aMXRWdTdTcFVzNGNPQUFKRW1DdTdzN3ZMeTg4dnh4ZDNmUHQ2MHBLU21ZUG4wNk1qSXludWVVaVlpSWlJaWVDUWZPSkNJcWd2YnQyeGRxZmNPR0RiRnUzVHBrWkdSZysvYnQyTGR2SDI3ZnZvMmxTNWVpWHIxNlR6MU9lSGc0aGc0ZENnQzRkKzhlMUdvMTZ0ZXZEd0JvMHFRSk5tL2VqS0Nnb0R3WkU0Y1BIMGFQSGowQUFISzVIRHQyN01oVHQ2ZW5wL0cxbTVzYmF0YXNhYlpkTHBlalg3OStadXZjM053d2E5YXNwN2FiaUlpSWlPaDVTTVhkQUNLaTV5V0VxQWJnZlFBL0Y4ZngzZHpjRUJVVlpYSGJva1dMRUJFUmdXclZxdUhPblR1b1dMRWlHalJvZ0tWTGw2SjE2OWFvVzdjdTR1TGk4T2FiYitMbXpadkd4empjM054UXZueDVTSklFdlY2UHJLd3NPRG82V2p5R3M3TXp0bXpaQXAxT2g5NjlleU1zTEF4bHk1YUZwNmNuSWlQelRuaGl1dDdOelExbnpweUJuWjBkOUhvOXRGb3Rzckt5a0ptWmljZVBIeU1sSlFWSlNVbG8zNzQ5NUhMNUMzckhucW92Z09PU0pDVzhxZ05hSzZWU0tRQWdPanFhdjlkRVJFUlVLakNUZ29qb0pSby9manhPbmp5SjBOQlE5T3ZYRDJGaFljWXNoUm8xYWlBc0xBd2ZmZlFSd3NMQzBLMWJOMk01MDZESHJGbXpVS3RXTFl3YU5hckFZKzNmdngrUEh6OUcyYkpsQVFBYWpRWmVYbDU1OXROb05Ibld1YnU3bzJ6WnNuQndjRUNaTW1YdzRNRUR2UFBPTzZoWXNTS2NuSnpnNHVLU0orT0NpSWlJaU9oRlk1Q0NpT2dsS2xldTNIT1YxK2wwT0hIaUJCWXVYRmpnZm1xMUdoczJiREJiVjdkdVhlUGpIcDA2ZGNLUkkwY0F3R0t3UXdpQmt5ZFBHcGRidFdxRmtKQVEyTm5aUFZmN2lZaUlpSWlLZ2tFS0lxSkNzalFlaFZxdEJnQzBiZHNXOXZibVg2bkxseTlIeTVZdDhlREJBM2g3ZStQMjdkdnc5dlpHVmxaV29ZOTU2dFFwSkNjblkvejQ4WEJ5Y2pMYmxwaVlpQ2xUcHFCUG56N1l0MjhmUEQwOWNlREFBZU4yUytOUkFFQlFVSkRac2lUbGZaS2dVcVZLU0V0TFErWEtsUXZkVm5wK0NvVWlSSklrNzl6cmxVcWwxdkJhQ0hGVXBWTDk0OVcyaklpSWlPalZZSkNDaUtpUWpoOC9icmI4OTk5L3c4L1BENWN1WFVLTEZpM3czWGZmR1IrMU1GVzllblhqNHg2R3Z3SGcvdjM3Nk5ldkh4SVRFOUd2WHorTFkwNXMzYm9WdzRZTnc1RWpSL0RUVHoraFRKa3lBSUJIang3Qnk4c0xiZHEwQVpDVCtkQ2xTeGNjT0hBQWx5OWZ4clJwMDh6YXFkUHAwTFp0Vzd6Kyt1dkc5ZXZXcllPRGd3TmtzcHlKbmpwMTZtVGNscDZlamg0OWVoZ0RMMTI3ZHNYa3laT2Y2WDJqd3BQSlpOdUZFTU1zYkRKTmFkbjBxdHBEUkVSRVJFUkVSU1NFcUNhRTZDTmVvWmlZR05HblR4OFJHeHNybEVxbE9IWHFsQmd6Wm94SVNVa3gyMCt2MTR2V3JWdUx3WU1IRy8vdTNyMjdFRUtJRlN0V0NDR0UrUERERDRVUVF1aDBPck95VVZGUm9sMjdkaUk1T1Ztc1g3OWVMRm15eEZqbjVNbVRqZVZOZGV6WTBXejV3SUVESWlBZ1FIVHMyRkZNbVRKRlhMbHl4Ymp0NGNPSDRvTVBQaEJDQ0tGVUtzM0tmZnZ0dDJMbnpwMUZmbDlla0grSm5NRlFTeVdsVXBtbFZDcUZwVDhLaFNMdmdDSkVSRVJFSllpc3VCdEFSR1JMc3JLeXNHTEZDbnp6elRkWXNHQUJtalZyQmdCbzA2WU5CZzhlakpFalJ4cG42QUNBek14TTFLOWZINkdob2FoVHB3NUNRME9OMlJiang0ODM3aGNSRVlIdzhIRGpza2Fqd1lJRkN6QjY5R2hVcWxRSlE0Y094ZVhMbHhFVUZJVDU4K2NqUFQwZFBqNCtCYmIxMTE5L3haWXRXekJ4NGtRQXdMUnAwekI3OW16am9KdzNiOTQwVG10cW9OZnI4ZHR2djZGdDI3WTRldlNvY2YybVRieDUvNm9JSVU3a3QwMlNwQ3V2c2kxRVJFUkVyeG9mOXlBaUtnU3RWb3VkTzNkaXc0WU5hTldxRlVKRFExRytmSG16ZmRxMWE0YzZkZXJBMzk4Zkd6ZHVoSitmSDNRNkhhcFZ5NXNVa0pTVWhJU0VCQ1FuSnlNckt3dlhyMTlIUkVRRSt2YnRDd0JZdW5RcEhCMGRNWERnUUFDQW5aMGRmSHg4TUdiTUdOaloyV0g5K3ZYNURtcXBWcXNSSEJ5TTQ4ZVBZK1hLbGNiSFNLcFdyWXFGQ3hmQzE5Y1hycTZ1Y0hKeVF2UG16U0dFQUFEczJyVUxtelp0d2h0dnZJSEF3RUFzVzdZTU1URXhxRnUzTG5idDJvV2hRNGUrc1BlVEN2UTlnQThzYmRCcXRXdGVjVnVJaUlpSVhpa0dLWWlJQ2tFbWt5RWxKUVh6NXMxRGl4WXQ4dDJ2WHIxNjJMQmhBeUlpSXVEazVJUjkrL2JoblhmZUFRQk1tREFCcWFtcEFJQmx5NVpoMzc1OWVQMzExOUc2ZFd0VXJWb1Z6czdPaUkyTnhmWHIxM0gwNkZHRWhJUWdOVFVWdi83NksvYnYzNDk3OSs1aDl1elp5TXJLd3NTSkU5RzRjV1A4ODUvL1JLdFdyVkNqUmcxakc2NWN1WUtFaEFTc1c3Y09GU3BVTUd1ZnM3TXpObS9lakwxNzl5STRPQmdyVnF6QXpaczNBUUI3OSs3RjlPblRFUlFVaExObno4TGYzeDkrZm41d2QzZEgwNlpOWC9SYlN2bFFxVlEvSzVWS0RRQjVyazI2OCtmUHJ5Nk9OdGtTSVlRRXdBRkFHZVM4aDh3YUxSNTZBQm9BMlFEVWtpU0pZbTRQRVJIWkNBWXBpSWdLUVNhVFllVElrUmEzNVg3c1FwSWsvT01mT1pNdjNMaHhBNE1IRHdZQS9Qbm5uMWl6WmczNjl1MkxaczJhWWZqdzRYanp6VGVONVNwVXFJQmJ0MjdCM2QwZENvVUNLU2twK1BUVFQrSG01b2IrL2Z1alE0Y094dXlKRHovOEVMdDI3VUpJU0FqaTQrUHg3My8vR3dBd1pNZ1F1THE2d3RYVjFheE52WHYzTnI0dVY2NGN1bmJ0aXFTa0pMejk5dHZRNi9WWXZIZ3hPbmJzQ0FCNC9mWFhFUlFVaE5telorTzc3NzdEOXUzYk1XeVlwYkVjNldVUlFweVdKT205WEt1dkYwdGpiSThjUURVQXRaLzg3VkM4elNtMTFBQVNBTndCOE9ESk1oRVIwVlBsblhlT2lNakdQQmxrOFgwQVB4ZDNXMTYwN094czQ0d2VwVWhmQU1jbFNVb283b1lVRjRWQ01VU1NKTE9CUUNSSm1ob1ZGYlc0dU5wa0s0UVFyd0Z3QVJCWjNHMGhBSUFuZ0l1U0pLVVZkME9JaU1nMk1BV1NpTWlLbGNJQUJRRlFxVlEvQXRBWmxvVVErcWlvcU8rS3NVbTJ4QUU1R1JSa0haak5Ra1JFUmNJZ0JSR1JGZnJ0dDkrZzArbWV2aU9WVkhwSmtzNmFMTjlBempQKzlIUXk4S0xZbXBRQis1dEVSRlFFL05FZ29oTHQ1czJiT0hMa2lObTYxYXN0anozWXFWT25JdGV2MSt1eGYvLytaMnBiUVNaTW1JQ01qQXpqOHYzNzkvSHh4eCticll1TGk4UHc0Y05mNkhHam9xSVFHaHI2UXV1a1o2UFZha01NcjRVUW00dXhLV1NCVHFmRG9FR0RqSVBoNWpaaXhJZzg2ekl6TXhFYkcydGNuak5uRHM2ZE93Y2c1N05uT24yeEtTRUV0bTNiWnB5SnA2aFVLaFYrLy8zM1p5cExSRVQwcW5IZ1RDSXFjZHEwYVlQeTVjc2pLeXNMNDhlUFIyaG9LRHAwNklBQkF3WkFyOWZqM3IxN09IYnNHQUNnYk5teTJMUnBVNTQ2OUhvOTJyWnRtMmQ5WktUNVkrNGJObXlBV3AwekhseW5UcDNNWnRrd2VQandJUTRkT29Relo4NWc2dFNwQUhJdVZ1enM3T0RnOEw4YnZzZVBIMGR5Y2pJcVY2NmNwNDQ5ZS9hZ1JZc1d4dWxFQWVEWXNXTjVCc2cwNWVucGFiRXVVOG5KeWNaejB1djFXTEprQ1NaTW1JQTdkKzVnMUtoUmVQRGdBYXBYcjI1MkxzSEJ3WGxtT0hGM2Q0ZXpzN1BGWThUSHh4c3ZrQ0lqSXpGKy9IaXNXYk1HSGg0ZXhuMisvZlpieE1URUlDd3NyTUQybGlibnpwMWJwMUFvVmdPUVltSmk1aFYzZThqYy92MzdFUmNYaDdGanh3SUF2djc2YTd6OTl0dkc3WGZ2M3MxVEppSWlBbnYzN3NYMzMzOFBJT2N6UEdqUUlBQkErZkxsTVczYU5Mejc3cnVZTkdtUzJhTmVseTVkd29FREI5Qy9mMys0dTd1amJ0MjZlZXErZGV0V3ZvRUl3OHhFTzNmdU5Qc09JU0lpc2tZTVVoQlJpVk8rZkhrY09uUUlRNFlNZ2J1N08zYnYzbzJ6Wjg4aUxDd012cjYrbURwMUt0NTk5OTBDNnhCQ1FLMVdJeW9xQ2tET1hWUFRpMm9nNXdMajd0MjdtREZqaG5IZDFxMWI4OVJsbU9uRHc4TUR4NDhmUjBKQ0FnWU5Hb1IxNjliaHRkZGVRMlptSm1yVnFnVzFXbzNPblRzYmp3bmtCQTQrK09BRHBLZW5ReTZYRzdNOWpodzVnZ01IRHVEV3JWdjQrZWYvalJmNjQ0OC9vbDY5ZXNibEF3Y09GSGllbnA2ZXh0ZWhvYUZ3ZFhWRml4WXRzSFBuVHV6WnN3ZWVucDdHT3E1Y3VRSS9QeitMMDVISzVYTHMzcjM3cWNmdzlQUkU1ODZkc1hUcFV2ejQ0NCtReVdTNGN1VUtkdTNhaGFDZ29BTGJXZ3BwSlVrNko0U29DczZNWUZVeU1qS3dmZnQyN051M0Q3ZHYzOGJTcFV2TlBuZjVDUThQeDlDaFF3RUE5KzdkZzFxdFJ2MzY5UUVBVFpvMHdlYk5teEVVRkpRblkrTHc0Y1BvMGFNSGdKelAybzRkTy9MVWJmbzVjM056UTgyYU5jMjJ5K1Z5OU92WHoyeWRtNXNiWnMyYVZZZ3pKaUlpZW5VWXBDQ2lFaWtqSXdQSnljbG8wS0FCWnMrZWpiZmVlZ3NuVDU3RTZkT25NWC8rZkxOOUZ5NWNpRk9uVGlFbEpRVTllL1lFQUlzWEFhWU9IejZNMk5oWXpKZ3hBeWtwS2NhTWhZRURCeFpZVHEvWFk5YXNXUmc5ZWpUcTFxMkxVNmRPNGZ2dnYwZElTSWpGL1lVUVNFbEpNV1k3NkhRNnRHdlhEdEhSMFhCMGREVEw3T2pZc1NQczdjMi8xcnQxNjFaZ2V3ek9uVHVIbjMvK0dRRUJBWmcvZno2Y25Kd2doSUFRQW84ZlAwYUZDaFh3M1hmZndkZlgxeXo3dzBDajBlUzVBRExkWm1yeTVNbm8wNmNQOXV6Wmd4NDllbURCZ2dYbzJiTm5udXlNMGs2aFVOVFM2L1VwT1M4VnU0UVFFMk5pWXVLS3UxMEVyRnExQ3ZmdjN6ZG1IVldzV0JIVHBrM0QwcVZMMGJwMWE5U3RXeGVKaVlubzE2OGZidDY4YVh5TUl6WTJGdDk4OHcxbXpab0Z2VjZQckt3czQ5Uy9wbmJ2M2cxbloyZHMyYklGT3AwT0VSRVJSYzR5MnIxN04renM3S0RYNjZIVmFwR1ZsWVhNekV3OGZ2d1lLU2twU0VwS1F2djI3Vi9JKzBGRVJQUWlNVWhCUkNWU2RIUzBNZk9oWWNPR1NFcEt3dXpac3dFQXc0WU5Bd0RjdVhNSHYvMzJHL3o4L0hEOStuWDA3OS9mbUEzd3RFRXJQVHc4MExseloxeThlQkdyVnEzS2Q1eUwzR2JPbkltLy92b0xyVnUzeG9vVks1Q1VsSVFiTjI0Z1BEemNHQ0N4eEJBWU1MUnIzNzU5ZWNhajBHcTFrTXZsWnV2Mjd0MWJZSHNNZDErenM3UGg2ZW1KRlN0V0lEMDlIVE5uem9SYXJZWVFBc2VPSGNONzc3MkhxS2dvM0xoeEEvUG56MGQ0ZURncVZxeG9yRWN1bCtkN0VXVjZoeGNBYXRTb2dWR2pSbUgxNnRYUWFyVzRjK2NPbGk5ZlhtQTdTNU9tVFp2V0xGZXUzQ1FoeEFRQVpXUXlHUUQwbENUcFk2VlMrWU1rU1F1am9xSnVGWE16UzdYeDQ4Zmo1TW1UQ0EwTlJiOSsvUkFXRm1ZTTB0V29VUU5oWVdINDZLT1BFQllXWmhZb05NMlNtalZyRm1yVnFvVlJvMFlWZUt6OSsvZmo4ZVBIS0Z1MkxJQ2NvSitYbDFlZS9YSUhBNEdjeDdES2xpMExCd2NIbENsVEJnOGVQTUE3Nzd5RGloVXJ3c25KQ1M0dUxua3lMb2lJaUlvYmd4UkVWQ0xGeHNhaVFZTUdHRHAwS0M1ZnZveHg0OGFoYk5teVNFbEpnWjJkWFo3OUl5SWlBT1E4cnRHdFc3ZW5QcmY5Mm11dklUVTFGVjkrK1NYbXpwMXJYRi9RNHg0QThONTc3NkYrL2Zwd2RIVEUrZlBuTVd6WU1QVHIxdytob2FFRkJpbHltejU5T3I3Nzdqdm9kRHAwNk5BQlFFNEF3elRMb1hMbHl2amdndytNZ1FzaEJCSVNFc3pHbUREdzhQQkF3NFlOTVdMRUNBUUdCa0l1bHlNcEtRbU9qbzdZdFdzWHVuWHJocWlvS01USHgyUGt5SkdvVUtHQ1dYbU5ScE52K3kxZFBBMGVQQmg3OXV6QmdnVUw4TTAzMzVnRlBFcXJaczJhMVhCd2NKZ2toUEFGVU1iT3pnN3QyN2RIdDI3ZDhNc3Z2eUFpSWtLdTErdkhDU0ZHS1JTSzd6VWF6YUlMRnk3Y0x1NTJsMGJseXBWN3J2STZuUTRuVHB6QXdvVUxDOXhQclZaanc0WU5adXZxMXExcnpQVHExS21UY1dCZ1M4RU9JUVJPbmp4cFhHN1ZxaFZDUWtJc2ZnY1NFUkZaQ3dZcGlLaEVHakJnQUVhUEhvMTE2OWFoZi8vKzZOKy9Qd1lPSElnK2Zmb1lBd21HaTJxTlJvTXpaODZnWXNXSzBPbDBHRHAwS0lLRGd3dnN5R2RrWk9Eenp6L0gvZnYzNGVycUNpOHZMOGpsY290M09HVXlHZExTMHZEYWE2L2h3dzgvQkpCemtSSVFFR0M4U0FrSUNEQU93R2xKN3BsSFpESVp2THk4NE9Qamc2Wk5tNkpHalJyUWFyVm1RWXJldlh2andvVUxDQXdNTkI3VHc4UERiSnlLbzBlUEFzaTVHSm95WlFvOFBEd1FGUlVGbFVxRkJnMGFvRjY5ZWloWHJoeFVLaFVVQ2dYQ3dzTFF2WHQzUExtN2I3UjgrWEtMQTQwQ3dLbFRwL0tzMCtsMDBHZzBrTXZsU0U5UHovZThTd05YVjlmcWRuWjJuMHVTTkJGQVdabE1odmZmZng4K1BqNW8xS2dSQUtCRGh3NFlNMllNMXF4Wmc4T0hEenZvOWZvSmNybjgzMHFsY28xV3ExMTgvdno1TzhWN0ZxWFBnd2NQNE8zdGpkdTNiOFBiMnh0WldWbUZMbnZxMUNra0p5ZGovUGp4Y0hKeU10dVdtSmlJS1ZPbW9FK2ZQdGkzYjUvWnVEQkEvbytpNVI3VFJaS2tQUHRVcWxRSmFXbHBUeDFRbDRpSXFEZ3hTRUZFSlZLVktsWFFvVU1IbkRoeEFzRC83bndtSkNRWXg0MUlTRWdBa0RPWW5ZZUhCK0xpNHVEdDdZMzMzMzhma2lUbHlSWXdGUkFRZ05hdFcrT1BQLzRBa1ArRmc2ZW5wOW00RWJtZkFUY3NWNjFhRlQvOTlGTyt4elBjTFRVZHdQT3R0OTVDMzc1OXNYRGhRaXhhdEFnNm5jNllOWEhuemgxczJyUUpjcm5jTEpNRFFKNWxqVWFEZHUzYXdkSFJFZmIyOXNqTXpFVFRwazF4NDhZTjFLOWZINzE2OWNLaVJZc3diOTQ4N051M3ovaFl4N1ZyMS9EWlo1OVpiRy91V1VFTURCZGJxMWV2eG11dnZZWlBQLzBVeTVZdFErZk9uZk5jckpWMENvV2kycFBBeE9jQXlrbVNoUGZlZXc4K1BqNW1zMFFZMUt0WEQvUG56MGRjWEJ4V3IxNk5JMGVPT0FnaGZPM3M3TVlvRklwVkFKYW9WS3E4VTByUVMxRzllblhqNHg2R3Y0R2M2WUw3OWV0bkhKUENVbGJXMXExYk1XellNQnc1Y2dRLy9mU1RjU2FQUjQ4ZXdjdkxDMjNhdEFHUWsvblFwVXNYSERod0FKY3ZYOGEwYWRPTWRmejk5OS9RNlhSbzI3WXRYbi85ZGVQNmRldld3Y0hCd1JoSU5BMXdwcWVubzBlUEhzYXhhN3AyN1lySmt5ZS80SGVHaUlqbytUQklRVVFsa2s2bmcxcXRobDZ2TjF0ZnJWcTFQSmtVTjI3Y3dOaXhZNDBYMzNYcjFzV1pNMmNzVHZNSDVFd1YyclZyVjNoNmVtTGp4bzBBWURHREF2amY4K01WSzFaRVNFZ0lqaDgvYm15ZlliWVBnNEl5S2ZJemRPaFFKQ1FrUUsxV1F5YVRRUzZYSXlNakE1TW1UWUtQanc4R0R4NXM5cDU0ZUhqZzBLRkRGdXRhdVhJbEFDQXRMUTBwS1NrSUN3dURoNGNIM056Y1VLZE9IUXdaTWdTalI0ODJCaE1hTldwa0REcnMyclVMVGs1T2VQLzk5eTFtYkppNmVQRWl0bTdkaXZYcjE4UEZ4UVhoNGVGWXNtUUpBZ0lDaW56K3Rzak56ZTExdlY3dkswblNKQUNPa2lTaGJkdTI4UEh4UVpNbVRaNWEvczAzMzhUQ2hRdngxMTkvWWZYcTFUaDI3RmdaSWNRa0FHT1ZTdVZLU1pLK2k0cUsrdnVsbjBncEpvVElONVBDMjlzYjQ4ZVBONDVKa2ZzN0tEbzZHaGN1WE1EOCtmTlJvVUlGckZxMUNwTW1UWUlRQWdFQkFlalRwNDl4bklqYXRXc2J5elZ0MnRRNFpzN0Jnd2NSSFIyTmlJZ0l1TG01WWVUSWtXamN1REdBbkV3TTB3Q3JJY0FKQVBQbXpVUFRwazNScTFldmwvUEdFQkVSdlFDeXArOUNSR1I3K3ZidGl3c1hMbGdjdlY0SUFZMUdZN3lvOFBQelE2VktsY3oyTVhUK0xmbnZmLytMckt3c3MzVHFIVHQyb0ZXclZsaTBhQkYyN05oaC9HT1lMakMvMlR1ZWw0T0RBNXlkblpHUmtXRzhHNXVVbElSV3JWb2hNVEVSblRwMU12NHhaRkNZcmpQY1piMTY5U29DQXdNeGRPaFFmUHJwcHpoOCtEQWlJeVBScVZNbjZIUTZTSktFek14TTNMMTdOODlGVjFKU0VsYXNXSkhuOFppZVBYdWEvZm54eHgraDBXZ3dhOVlzZE8vZUhjMmFOWU1rU1pnNmRTcCsrZVVYbkRsejVxVzhSOWFpU1pNbVZaVks1VGRDaURoSmttWklrdVRZcGswYmJOcXBpU1BWQUFBZ0FFbEVRVlMwQ2N1WEx5OVVnTUxVVzIrOWhjV0xGMlBidG0zbzBLRURKRWtxQzJDS0VPTFBsaTFiTG5CeGNYbmo1WndKWldabW9uNzkrZ2dORFVXZE9uVVFHaHBxSE5oeS9Qanh4djBpSWlJUUhoNXVYTlpvTkZpd1lBRkdqeDZOU3BVcUdjZk1DUW9Ld3Z6NTg1R2VuZzRmSDU4Q2ovM3JyNzlpeTVZdG1EaHhJZ0JnMnJScG1EMTd0bkZRenBzM2J4cW5OVFhRNi9YNDdiZmYwTFp0VytNalhnQ3dhZE9tNTNzamlJaUlYZ0ptVWhCUmlXUjQvR0x2M3IxNCtQQWhEaDA2aFBidDI2TjgrZkk0ZVBBZ3Z2dnVPK01ZQ3JrdnJ2LzY2eS9zMjdjUFc3WnNNYTZUSkFtU0pPSHg0OGY0ODg4L01YVG8wRHpIYk5La0NiNzY2aXRzM3J6WjRqU2RDUWtKdUh2M0x0TFMwcENjbkF3QUNBNE94cU5IajZEWDYvSEZGMThnTWpJU1NVbEpBR0EybldpN2R1MEtQTjlyMTY0Wk14eHExNjZOcVZPbkFvRFo0eGlHREFmVE82c0dhclVhTld2V3hQejU4MUd6WmsxTW1qUUp2WHYzaGthandiaHg0NkJXcXhFV0ZnWS9QeitNR1RNR1gzLzlOV3JYcm8zVTFGUk1uandaclZxMXd0S2xTNUdZbUdoc3ErR3VyNm0xYTljaUlTSEI3RUxPMWRVVkgzMzBFZWJQbi8vVXFWOXRrWXVMaTVPRGc4TjRBRk1CVkFDQTFxMWJZK3pZc1hCeGNYbnUraHMwYUlBbFM1YmcyclZyV0wxNk5YNzk5ZGR5TXBuTXIweVpNaE1VQ3NVeW5VNjM3UHo1OHcrZSswQms5UGZmZjZOYXRXcDUxaWNsSlNFaElRSEp5Y25JeXNyQzlldlhFUkVSZ2I1OSt3SUFsaTVkQ2tkSFIrTWpaM1oyZHZEeDhjR1lNV05nWjJlSDlldlg1enNXamxxdFJuQndNSTRmUDQ2VksxY2FIeU9wV3JVcUZpNWNDRjlmWDdpNnVzTEp5UW5ObXplSEVBSkFUcGJUcGsyYjhNWWJieUF3TUJETGxpMURURXdNNnRhdGkxMjdkbG44TGlNaUlpcE9ERklRVVlsMTRjSUZMRnUyRENFaElRZ1BEOGV5WmN1UW1abUpKVXVXQU1oNWJHUEFnQUhZdW5Xck1Tc2lMUzBOdnI2KytOZS8vb1Y2OWVvWjY1TEpaR2pUcGcwNmRPaUE1czJiR3djME5OVzdkMjlrWjJjakt5c0xNcGtNOGZIeHhydXJBSERseWhYczJiTUgxYXBWUTdWcTFUQjc5bXhVclZvVlZhdFdOVDVUN3Vmbmh4TW5UcUJGaXhZb1Y2NmNjY3BSd3dqOXBtTlNSRVpHd3QvZkh4VXFWTUM5ZS9lTW8vdkh4OGRqeUpBaCtiNHZ1UWZoQkhKU3dwczFhMlo4WCtMajQvSFpaNStoYjkrKzZOaXhJL3o4L0ZDbVRCbUVoSVJnN3R5NW1ETm5EaVpNbUlBdnZ2Z0M3ZHExd3hkZmZJSGJ0MjhqT0RnWWE5ZXVoYjI5UFRwMTZnU1pUQVloQlBSNlBiUmFMWGJ1M0lreFk4YmtPZjZjT1hQeWJhK3RhdDY4ZVJWN2UvdHhraVQ1QVhnTkFONTk5MTM0K1BpZ2VmUG1ML3g0alJvMXd0S2xTM0gxNmxXc1hyMGFKMDZjS0NkSjBwZjI5dmErTFZ1MlhDcEowbktWU3BYd3dnOWNDcDA1Y3didnZQTU9BR0RDaEFsSVRVMEZBQ3hidGd6Nzl1M0Q2NisvanRhdFc2TnExYXB3ZG5aR2JHd3NybCsvanFOSGp5SWtKQVNwcWFuNDlkZGZzWC8vZnR5N2R3K3paODlHVmxZV0prNmNpTWFORytPZi8vd25XclZxaFJvMWFoaVBlZVhLRlNRa0pHRGR1blY1eHN0eGRuYkc1czJic1hmdlhnUUhCMlBGaWhXNGVmTW1nSnhBN2ZUcDB4RVVGSVN6WjgvQzM5OGZmbjUrY0hkM1I5T21UVi9STzBaRVJFUkVWSW9JSWFvSklmcUlKK2JQbnkrRUVDSTdPMXVjUG4xYTVKYWRuUzB5TWpKRVJrYUdVS3ZWeHZVSER4NFVRZ2h4N05neG9kUHA4cFN6cEczYnRubldCUVlHaW5idDJva09IVHFJNE9EZ1F0VmpvTkZvUkVaR2h0bTY4K2ZQbXkzZnVuVkxDQ0dFV3EwV2YvMzFsN2g4K2JMNCsrKy9pM1NjcDBsTFN4TkNDSEh6NWsyTDI3T3pzMFY2ZXJvNGNlSkV2blhvOVhxaDArbUVScU1SR28xR2FMWGF3aDcrWDBLSXZMZXBiVVRMbGkwcnQyelo4aXVsVXBtaVZDcUZVcWtVLy83M3YwVk1URXpSL2hHZTArWExsOFg0OGVPRm9RMUtwZkt4UXFHWS9mYmJiNy8rOUxPd1hTTFg5OEhMRUJBUUlPTGk0b1FRUW16WXNFRU1IRGhRaElXRmlVdVhMb2tiTjI2WTdidC8vMzZ4ZCs5ZWNldldMWEhqeGczeHh4OS9pRFp0Mm9nSkV5YUlpSWdJczg5RlptYW0yTHAxcStqVHA0OVl1M2F0Y2YzNjllc3R0aU13TU5Cc09UMDkzVmhPcDlPSkkwZU9HTGZGeGNXSjZkT25DNTFPSnk1Y3VDRDgvZjNGWDMvOTlWenZReUhaOU9lWmlJaGV2Ynp6VXhFUjJaZ25IZUQzQWZ6OHFvOGRIeDhQWjJmblYzM1lrcTR2Z09PU0pOblVYZiszM25xclVxVktsWHdrU1pvR29CSUF1THU3dzhmSEJ5MWJ0aXkyZGwyK2ZCbXJWcTB5empJamhIZ3NTZExpakl5TWxWZXVYRWtzdG9hOUpNWDVmVkJZMmRuWnhqRmtTZ0diL0R3VEVWSHhZWkNDaUd5ZUxWeVVVSkhZMUVWTnc0WU5LMWFzV0hHTUVPSkxTWklxQTRCU3FZU1BqdytVU21WeE44L280c1dMV0wxNk5VNmZQbTFZbFNhRVdLUldxMWRkdkhneHFUamI5aUx4KzhEcTJOVG5tWWlJaWgrREZFUms4M2hSVXVMWXhFVk40OGFOWDNOMGRCd040Q3RKa3B3QVFLRlFZTXlZTVhCM2R5L20xdVV2TmpZV3ExZXZOcDFOSlJYQVFvMUdzem8yTnZaUk1UYnRoU2pzOTRGYXJVWkNRZ0tjbloyUm1abUpjdVhLdlpMMi9mYmJiM2ozM1hmekhTQ3pCTEtKenpNUkVWa1BUa0ZLUkVSVUJDNHVMaFdVU3VYbjVjdVh2eUZKMG1KSmtweGF0R2lCTld2V0lEZzQyS29ERkFEUXZIbHpyRm16QnV2WHIwZXJWcTBBb0NLQXVYSzUvRWJMbGkyL2RITnpxL1NVS2txRW16ZHZ3dGZYRnlrcEtmRDI5a1pFUklUWmRyMWVqLzM3OTcvdzQwNllNQUVaR1JuRzVmdjM3K1Bqano4Mld4Y1hGNGZodzRlLzBPTkdSVVVoTkRUMGhkWkpSRVQwTW5CMkR5SXFOWTRjT1lLUWtCQ01HalVLRXlkT3hKbzFhNHd6WlFEQXQ5OStpNWlZR0d6WnNzVnMrcy9DaW8yTnhTZWZmQUlBR0Rod0lLWk1tUUs5WG8vejU4L2o4T0hEOFBYMUxYUzlvMGVQUmxSVUZFNmNPQUZIUjBmNCtQZ1k3M3diMXVVbk1qSVM0OGVQZjZIblp6aTN0bTNiSWpBdzBPSzJ5TWhJNDlTcndjSEJLRmV1SEFZUEhnd0FTRXhNeEtlZmZvckZpeGZqN2JmZkx0S3hyWVdycTJ0NW1VdzJVdmIvN04xNWZBejMvd2Z3MTJkeUVlSUk0cXlqMGpwQ1lqZXVPTnFnQitvcVFxa3JncUJVVWJUcWFKUlNMVzJwTzNHcnE2NjZGVTNxNmhlUkNLRlVIU1dvUkloRUlydlorZnoraU4xZk5nY0pTWGJKNi9sNGVOajV6TXhuM3JQWm5abDl6MmMrSDBXWkFLQTBrUHFEZi9EZ3dXamN1TEdGbzhzNUR3OFBMRnk0RU9IaDRaZy9mejVDUTBPTEs0cnl0WlJ5ckVham1SRVhGN2Z3OHVYTGNaYU9NNjhVTGx3WWVyMGV4WXNYeC96NTh6Ri8vbnkwYU5IQzFNSmgyYkpsME9sMEFGSkh4RWs3MG9hUmNYamo0OGVQbTRiOVRVcEtnbzJOamRrd3hDRWhJYmgvL3o1S2xDaVJvWTd0MjdmRHc4UEQ3RHNkSEJ3TWQzZjNMR1AzOHZMS3RLNjA3dCsvYitxSFJGVlZ6Sm8xQzhPSEQ4ZU5HemN3Y09CQTNMbHpCeTR1TG1iN0VoZ1lDQThQanlmV20xN2E0NTVSbHk1ZE1INzgrQnpWUTBSRVpNUWtCUkVWQ1BmdjM4ZlVxVk94WU1FQzFLaFJBNjFhdGNMMzMzK1BOV3ZXUUZFVS9QWFhYOWk2ZFN1V0xGbnlUQW1LdE5JbUVWcTNiZzBoQkdKaVlqQjgrUEJzcmI5MzcxNWN2WHJWckd6QmdnV1ovaGpJakplWFY1N3RYMWhZR0hiczJJRjI3ZHBsT3YrZmYvNUJSRVFFN096c1lHdHJpNDBiTjZKSmt5YW9XTEVpL1AzOU1XSENCS3hidHc2Szh1STA1UFAwOUhSVVZkVVB3QVFoaEFzQTFLbFRCNE1IRDRhWGw1ZUZvM3QrOWVyVncrTEZpM0hxMUNuTW56OGZZV0ZoSllRUU00b1hMejZ1WHIxNlh5Y2xKUzI2Y09GQ3ZLWGpmQmJIamgzRFo1OTlsdWs4S1NXU2twTHc1cHR2bXNxQ2c0TVJFaEtDNE9CZzNMeDVFeE1tVERETlc3dDJiWVk2M243N2JRQkF3NFlORVJJU2d1am9hUFRzMlJOQlFVRndjbkpDVWxJU0tsU29BSjFPaDFhdFdpRTBOTlMwcnFxcWVPdXR0L0R3NFVQWTJkbVpoZ1krZVBBZ2R1L2VqWC8vL1JlLy9QTC9UNnlzV2JQR2JGamszYnQzUDNIZjAzNDJWNjllRFhkM2QzaDRlR0RMbGkzWXZuMDd2THk4VEhYODlkZGZHRHQyN0hNTlNmcTA1Q2tSRVZGMk1VbEJSQVhDbWpWclVLZE9IZFNvVVFNQU1IcjBhSFRwMGdYYnQyOUhodzRkOE0wMzM2Qmp4NDRaN2lMdTJiTUhHemR1UkhSME5LU1VrRkthelYreFlnVktsU3FWNVhibnpKa0R2VjZmcmVRQ2tIb1g5c2NmZjBTL2Z2MHdhOWFzbk8xa0dubTFmNzYrdnBnMWF4YWFOR2tDWjJmbkROc3RWS2dRa3BLU3NINzlldGpiMjZOSGp4NndzN01EQUxScDB3WUxGaXpBdm4zNzBMcDE2MmZldC94U29VSUZSeGNYbDM2cXFrNFNRcFFGQURjM053d2FOQWpObWpXemRIaTVUcXZWSWpBd0VDZFBuc1NDQlFzUUhoNWVVZ2p4cmFPajQrY2FqV2FhVHFkYkhCa1ptV0RwT0hQQ3k4c0xJU0VobWM1TFRFeEV4NDRkOGR0dnY1bVZIemh3QUdmT25NR0VDUk1RRnhkbmFySFFvMGVQSjI1TFZWVUVCQVJnMEtCQnFGeTVNbzRjT1lKRml4WmgrZkxsbVM0dnBVUmNYSnlwdFlQQllFQ3paczF3NnRRcE9EbzZtc29Cb0VXTEZobVNpMWtsQ3RNN2ZmbzBmdm5sRjB5Yk5nMHpac3lBczdPejZidWVrSkNBb2tXTFl2YnMyUmd4WW9SWjZ3OGlJaUpMWVpLQ2lBcUV2WHYzWXVEQWdhYnBzbVhMWXVEQWdaZy9mejVTVWxKdzQ4WU4vUGpqajJickJBWUdJaVltQmpObnpueGlJdUpKYXRhc2lUTm56bVI3K2NEQVFEUm8wQUIxNjlaOXB1MFo1ZFgrZGUvZUhZY1BIOGFNR1RNd2MrYk1EUE1yVnF3SUZ4Y1h1THU3SXprNUdWV3FWREUxS1ZjVUJTMWJ0c1Rldlh1dE9rbFJxVktsd21YS2xPa3JoSmdFb0R3QTFLcFZDNE1HRGNJYmI3eGg0ZWp5WHYzNjlSRVVGSVQvL2U5L1dMUm9FVTZmUHUwTVlKYURnOE40clZZN05UazVPZkJGUzFaa3BuRGh3cWJIT2RKcTJMQWhXclZxaGNqSVNNeWJOdy96NTgvUFZuMFRKMDdFNWN1WDBiaHhZOHlkT3hleHNiRzRjdVVLTm0zYWhJNGRPMmE1bmpFeFlEQVlBQUE3ZCs3TTBCOUZTa3FLS2RsbnRHUEhqaWZHWTJ4SmtaeWNEQzh2TDh5ZE94Y1BIejdFeElrVG9kUHBJS1ZFY0hBd21qZHZqdERRVUZ5NWNnVXpac3pBcGsyYlVLeFlzV3p0TXhFUlVWNWdrb0tJWG5xeHNiR0lpb3BDN2RxMXpjby8vUEJEYk4rK0hkOTg4dzIrL1BKTHN3dnpodzhmNHZEaHcxbmVCYzBMLy83N0w3WnUzWW9OR3piZzVzMmJ6MTFmWHV5ZkVBS1RKMC9HQng5OGdBTUhEcUJWcTFZWmxvbU9qc2FvVWFQdzZORWpuRHAxeW15ZW01dGJublJHbUJ1cVZxMWF5Tm5adVkrVWNySVFvZ0tRbW1ReUppZUVLRmdEWWpWcTFBZ05HemJFbjMvK2lVV0xGdUhNbVRPbEFIenY0T0R3aFVhaitjcGdNQVJGUkVROHRIU2MyZEdnUVFOVG54TC8vZmNmVHB3NEFTRUU3TzN0b2RmcllXZG5oMDgvL1JUang0K0hzN016SGp4NGdNOC8veHhUcDA0MTFmR2t4ejBBb0huejVxaFdyUm9jSFIwUkVSR0J2bjM3b2x1M2JsaTlldlVUa3hUcGZmSEZGNWc5ZXpZTUJnTzh2YjBCcENZdzByWnlLRkdpQk41NjZ5MVQ0a0pLaWVqb2FMTStKb3dhTm13SVYxZFgrUG41WWM2Y09iQ3pzME5zYkN3Y0hSMnhkZXRXdEd2WERxR2hvWWlLaXNLQUFRTlF0R2hSQU1BdnYveUM2ZE9uWnhwamNIQXduSnljek1xYU4yK09va1dMb21uVHBoZzdkdXhUKzh3Z0lpTEtDcE1VUlBUU3UzUG5EZ0NnVEpreVp1VUdnOEgwQStYaFEvUGZXcGN1WGNLbFM1ZWUycVQ2YVk5NzVNUjMzMzBIWDE5ZmxDcFZLbGVTRkhtMWYxV3FWTUhRb1VNeFk4WU00K2dRWnRJMmk2OWN1YkxadkRKbHl1RGV2WHRJU1VsNTdyNC9ja3ZWcWxVTGxTaFJvcGNRNGtzQUZZVVFlUDMxMXpGdzRFQzBhTkdpd0NVbjBoSkN3TXZMQzQwYk44YXhZOGV3YU5FaW5EMTd0clFRNGtjYkc1c0pXcTEyeXUzYnQ1ZmV2SGt6OGVtMVdVNkpFaVZNTFEvU0poYktsaTJMbUpnWXhNYkc0dHExYTNCMmRrWmlZaUpHamh5Si8vNzdEKzd1N3VqY3VUUHM3T3pRdVhQbkRQVXFpb0w0K0hnNE9UbVpXZ2NaREFaTW16Yk4xTkpvMnJScG1iYllNREwyUlpHMnpzNmRPMlBJa0NHb1Zhc1d5cFl0aTVTVUZMTWt4ZnZ2djQrelo4K2FPckUxR0F4bzJMQ2hXVDhWdi8vK080RFVvVlkvL2ZSVE5HellFS0dob1FnTEMwUDE2dFZScFVvVkZDNWNHR0ZoWWRCb05OaXdZUVBhdDI5djZpK21hOWV1Nk5xMTYxUGYyOXExYStQSWtTT3dzN1BEcFV1WEVCQVFnTW1USjJkb3VVVkVSSlJkMW5HRlNFU1VoNHo5TEtUL3NUbC8vbnc0T1RuQjE5Y1hQL3p3QTFxMWFtWHFaMEVJQVkxR2c3bHo1K1pMakNFaEliaDU4eVkrK09DRFhLc3pML2Z2d3c4L3hJRURCL0RkZDkvQng4Y24yK3NaL3dicCs3NndCRmRYVndjbko2Y1BIeWNuWG5sY2hrR0RCcUZseTVZRk9qbVJuaEFDVFpvMGdaZVhsNm12aFhQbnpwVUJNTGRzMmJJVFhGeGNwc1RFeEN5N2NlTkdrcVZqellrcVZhcmd4bzBiMkxwMUsvcjA2UU1nTmFuUXVIRmpYTGh3QVFDd2VmUG1UTmYxOHZJeTZ6Y2liUWVjYWFkTGxTcUZkZXZXWlJuRHdZTUhBZngvb2dFQVhuMzFWZmo0K0dEbXpKbjQ5dHR2WVRBWVRLMG1idHk0Z1pVclY4TE96czRzNFFJZ3c3UmVyMGV6WnMzZzZPZ0lXMXRiSkNVbG9WYXRXcmh5NVFxcVZhdUdUcDA2NGR0dnY4WDA2ZE94YytkT2JOaXc0Y2x2V0Nac2JHeE1JNkxVcUZFREgzMzBFVWFPSEFsVlZWK29EbktKaU1oNk1FbEJSQys5MHFWTEEwZ2RCdFBZUkRreU1oSnIxNjdGMHFWTDRlYm1oazJiTm1IV3JGbVlObTBhZ05RZnE1R1JrWWlMaTBQeDRzWHpQTVpmZi8wVnQyL2ZOajArb2FvcWdOVE9KbWZNbUpIalVTVHlldjhVUmNHWFgzNkpIajE2b0ZLbFN0bGVMeVltQnNXS0ZjdndmSDErY25OenM3ZXpzK3VwS0VvQWdNb0FVTDE2ZFF3WU1BQnZ2LzAya3hOUElJUkFzMmJOMExScFV4dzZkQWlMRnkvRytmUG55d29oNXJtNHVFeDBjWEg1TWpZMmRzWFZxMWNmV1RyV3RPN2Z2NDgyYmRxWVhodlZyRmtUVzdkdXhkOS8vNDJ2dnZvS0FOQ3ZYeis0dXJwaXhZb1ZBSkJwQ3dvZ05RSFF1WE5uRkN0V0RNdVhMemQxMEdsTU5xVHRzUE5KTFNteTBxZFBIMFJIUjBPbjAwRlJGTmpaMlNFeE1SR2pSbzNDa0NGRFRNUDdwdDFtK2s1QWpYNzY2U2NBUUh4OFBPTGk0ckJod3dZMGJOZ1FucDZlZU9XVlY5QzdkMjhNR2pUSXJEUGNuRDd1a1haZkhSd2NtS0FnSXFKbnhpUUZFYjMweXBRcEF4Y1hGNXc3ZHc1VnExYUZYcTlIUUVBQTJyZHZqenAxNmdBQXhvd1pnLzc5KzZOang0NW8yTEFoSEIwZDBiMTdkM3p5eVNlWU1HRUNxbGV2bnFjeHBoL0p3empjNk83ZHUzTThyRjkrN1YvVnFsWGg3KytQeFlzWFozdWRjK2ZPd2MzTkxjZmJ5ZzF1Ym03Mjl2YjJId0FJRUVKVUJWTHZXUHY1K2VIZGQ5OWxjaUlIaEJCNDQ0MDMwTHg1YzRTRWhHRHg0c1c0Y09GQ09RQUxuWjJkSjVVb1VlTExoSVNFbFpjdVhVcTJkS3hBNmlNVjMzenpEUUJneTVZdHBuSVBEdy84K09PUFdMSmtDUlJGd1o0OWU5Q3NXVE96ejhMbXpac3hmZnAwZE92V3pleDc0dVhsbFdVcmk5eGdiMitQaWhVcklqWTJGZzRPRGdCUys5ZHAwS0FCN3Q2OW0rRXhFU0Rqb3lNSER4N0V4WXNYc1dmUEhwdzhlUktKaVlsbzM3NjlhV2hXZzhFQUlRU1NrcEp3OCtaTnM5WVAyWDNjNCtEQmc2aFJvd2JLbFN1SDgrZlBZODZjT1RucWc0T0lpQ2c5SmltSXFFQjQ1NTEzc0gvL2ZyUnQyeFpCUVVHSWpvN0dzR0hEVFBQZDNkMU5yUmJXclZzSGUzdDcrUHY3bzJMRmlwZzZkU3FpbzZNaGhNanhFS1NlbnA2bTEybGJRNFNHaGlJMk5oWnQyclRCN3QyN014M084MG1ldEc1KzdsK2ZQbjF3OE9CQlJFWkdQalZtS1NVT0hqd0lQeisvSE8zcjgvTDA5TFNUVW5ZSEVBRGdWUUNvVnEwYS9QejgwTHAxYXlZbm5vTVFBdDdlM25qenpUZngrKysvWThtU0piaDQ4V0lGUlZFV096azVUZFpvTkpOMU90MnF5TWpJbkRjbHlBV3hzYkg0KysrLzBiUnBVeXhac2dTM2J0M0NuVHQzY09USUVYVHAwZ1hmZmZjZEtsZXViT29mWmRteVpaa09MMXV6WmsyTUh6OGVxMWF0eW5TWXp1am9hTnk4ZVJQeDhmR21saHFCZ1lHNGQrOGVWRlhGdUhIamNPellNY1RHeGdLQVdYOHNUeHZPOXUrLy96Wjl4eXRWcW9ReFk4WUFBRDcrK0dQVE1zYVdGTVpIUjlMUzZYUW9YNzQ4WnN5WWdmTGx5MlBVcUZGNC8vMzNvZGZyOGRGSEgwR24wMkhEaGcwWU8zWXNCZzhlakVtVEp1V29kZFNaTTJjUUVCQ0F4TVJFdUxpNG9IMzc5bVlqS1JFUkVlVVVyOHlJNklVbnBTd0Q0QTBBdjJTMXpOMjdkOUdsU3hjRUJRWGxXYXNJWSt1SFE0Y09aYXYxdzk2OWU3Rno1MDVUNTNjNXFmL1FvVU01V3RjYTdOdTNEd3NYTHNUNjlldWY5cmlIRDRBUUlVVDBjMjdTdGw2OWV0MGVQOWJoQ3FUMlFlRG41NGUyYmRzeU9aRUhwSlE0Y09BQUFnTUQ4ZmZmZnh1THJ3T1luSnljdkNZL2toVnBqd2NYTGx6QXdZTUhVYkZpUlZTcVZBa1ZLMWFFd1dEQWwxOStDUUQ0N0xQUFVLSkVDWHo3N2JmbzFLa1QxcXhaWS9wT05XdldESWNQSHpiVnUyN2RPclJ0MnhhT2pvNklpb3BDdjM3OVRKMVRIanAwQ051M2IwZVpNbVZNLzBxVktvVlNwVXFoZE9uU0tGbXlKRDc1NUJNY09uUUlIaDRlV0xwMHFTbXhFQm9hQ2dCbTA4ZU9IY1BreVpOUnRHaFIzTDU5R3dNSERvU3ZyeStpb3FMUXUzZnZUUGM3cTBlMzBpWXVRa0pDTUcvZVBIenp6VGZ3OC9ORGl4WXRNSGJzV0RnNE9PRGh3NGVZT25VcVltTmpzWERod3R6OGZ1VFc5NW1JaUlpSTZNVWdwU3dqcGV3aW4yTGZ2bjJ5YjkrK1VxL1hQMjNSWnhJUkVTRzFXcTNVYXJYeTIyKy9mZXJ5VTZaTWtidDM3ODVXM1lNSER6YlYvZkRod3h5dGF3MWlZMk5seDQ0ZDVibHo1N0t6ZUZlWitrUHpXZGxxTkpvUE5Cck5CZU43MXFsVEovbnJyNzlLVlZYelpQOE9IejRzSHoxNmxPWDg3ZHUzbTE1ZnYzN2Q5UHFmZi83SmNoMVZWV1ZNVE14enhYWHk1RW01YXRXcTU2cmpXYWlxS3ZmdTNTdDlmSHhNbjF1TlJuT3RYcjE2ZlQwOVBmTzBReEtaamVQQnBVdVhNc1I3OWVwVnM3OWgwNlpOTTZ3M1o4NGMyYXhaTStudDdTMERBd056OUo3bzlYcVptSmhvVmhZUkVXRTIvZSsvLzBvcHBkVHBkUEx5NWN2eS9Qbno4dGF0V3puYXp0UEV4OGRMS2FXOGR1MWFwdk9UazVOemRYdnkrYi9QUkVSVXdQQTJFaEc5OEtTVXBRQTBBZkNycFdPaFhORUJ3RkVoeE4wY3JtZnI0ZUhSMmNiR1pncUFHZ0R3eWl1dndOZlgxMnhveGR3U0VSR0JDaFVxb0hUcDBtamR1alZXcjE2TjBxVkxJemc0R00yYk56ZU5lQUFBRFJvMHdJa1RKd0NrZG9icTUrZUhybDI3bWg3WjJiRmpCMnJXckluWnMyY2pQajRlRHg0OFFISnlNcHlkbmZIRER6L0F4Y1VGWGw1ZUtGR2l4Qk5qdW4vL3ZtbkVDVlZWMGF0WEx3d2ZQaHl2dlBJS0JnNGNpRHQzN3NERnhjVzBmRXhNREFJREErSGg0WkdyNzQyUnFxcll0MjhmZ29LQ2NQbnlaUUNBbFBJcWdFbGhZV0ZyQWFUazlqWno2M2dRRlJXRmloVXI1azVRQmR1emZwK0ppS2lBWXA4VVJQUXkwQUZnVStLWFJ6UlMvNmJaWmFQUmFONFhRa3dCVUFzQUtsYXNDRjlmWDNUczJESFBSaG1Jakl4RVlHQWc1c3laWStwd01EZzRHUFBtelVPVEprM1FyRmt6c3lFcTB6cHg0Z1JxMUtnQkFIanc0QUZtejU2TjVjdVg0OXk1YzFpelpnM0tsQ21UYWQ4SHUzZnZmbUpNYWZzOVdiMTZOZHpkM2VIaDRZRXRXN1pnKy9idDhQTHlNdFh4MTE5L1llellzYWhWcTlhenZnVlBwU2dLV3JkdWpYZmVlUWQ3OXV6QjBxVkxjZVhLbGFvQVZtcTEyaThCVERwMTZ0UjY1RzZ5SWxlT0IweFE1SnFjZnArSmlLaUFZNUtDaUY0R3lRQnVBUEFDVUFhQWcyWERvV2VVak5RZk5EY2V2MzRhR3c4UGo0Nktva3dSUXJnQlFJVUtGZEN2WHorOC8vNzdlVDRFWXZmdTNiRnIxeTRjTzNZTXFxcmkvdjM3bURadEd1Yk9uWnRwZ2lHdGpoMDdZdHUyYlFDQTVjdVhvMDJiTnFoY3VUSVVSWG5paitOMjdkcGxLN2JUcDAvamwxOSt3YlJwMHpCanhndzRPenREU2drcEpSSVNFbEMwYUZITW5qMGJJMGFNZUdxc3VVRlJGTFJ0MnhhdFc3Zkc3dDI3RVJRVWhHdlhycjBLWUxWV3F3MlFVazRNQ3d2YkFNQ1FDNXZqOGNBNjVQVDdURVJFQklCSkNpSjZPZWlSZWpIOEFJQWRnTHo5ZFVwNVJVWHEzekw1OGY5WnFsZXYzdHVLb3N3Q1VCY0F5cGN2ajc1OSs2Sno1ODVtajFua0pVVlI4T09QUDhMWjJSbDZ2UjVseTVaRlVGQVFLbGV1L05SMUd6ZHVERTlQVHh3NWNnU0RCZzJDcXFyWjJ1YU9IVHVlT04vWWtpSTVPUmxlWGw2WU8zY3VIajU4aUlrVEowS24wMEZLYVhvY0pUUTBGRmV1WE1HTUdUT3dhZE1tRkN0V0xGc3hQQTlGVWZEZWUrK2hUWnMyMkxGakI1WXRXNFovLy8yM3VoRGlaNDFHRXdEZzA3Q3dzT2Q5Ykl2SEErdVE3ZTh6RVJGUld1eVRnb2lza3J1N2V5TkZVV29waWlLa2xFSktxU2lLSXBCNjNCSlNTa1ZLS1l4bFVrcFR1WEVkQUVJSW9hU2JMd0NJeDh1WUxTdWxWQjZ2WTdacytucU42NlpmUmdpUldSMUsydm5aaVRYdE1vL1hVZEpORytzRkFDVmR2VXFhV05MV2lmU3hwSS8xOGJxUVVpcHB5a3oxcHQxTzJuVXlpeldUT2pQYnZ3enZkM2JybFZJbUNDR0tBcW5EdlA3MDAwLzUwaUlncmUrLy94NEhEaHdBQU55NmRRdmx5NWMzemR1eFl3ZTh2THhNajN1azc1T2ljT0hDU0V4TVJIUjB0R200eDIzYnRxRkJnd1lvVzdZc0FPQy8vLzVEMmJKbEVSQVFBRTlQVDdScDB3WjZ2ZDQwTW9xVUV0SFIwV1o5VEtUdGt5STJOaForZm42WU0yY09Ybm5sRmZ6MzMzL28yclVyYXRTb2djREFRQUNwL1M0TUdEQUFPM2Z1elBPV0o1blI2L1VZTjI0Y1FrSkNqRVdKQUJ3QlNKbjZCNWNBVkNtbEJHQ2FUamRmR3VjRFVOT1ZtYWFOL3g2dnA2WmRMNHRwcEs4aml6cFZLU1d5cWpPVGJjSzREMm5xTlpzMjduUGE3YVN0STMwc3FxcWFMWnY2OVpacTJ1bE0zc2RNOTBkS2FacCtYSzh4Z3lhRkVLWTZqTlBHN1J1blZWVTF2UmVaN1YrYU9pVUFQRjdIdEt4eG5yRXN6ZnpMWVdGaGZ6emJKNDJJaUY0a2JFbEJSRmJKMXRZMkdFQWhBQkJDWkJnT0wzMlo4WFg2LzdPYWIzejkrQWZERTlkSnYzNTIxOGxzT2p1eFBtKzl6MU5IYnRUekxMSGx0RjRoeEFBQTB3QlVEdzBOUlk4ZVBUQjA2RkMwYU5FaTMzNXNqeHc1RWlOSGprUmlZaUphdG16NTFGWU9hVzNldkJsejU4N0ZxbFdyTUhic1dEUnQyaFFBNE9Ua1pLb25mWjN2di84K3pwNDlheG9pMHpoa1pkcCtLb3hEWXVwME9uejY2YWVtSVMzRHdzSlF2WHAxVktsU0JZVUxGMFpZV0JnMEdnMDJiTmlRSjUyS1BvMnFxamg4K0RBV0xGaUFpeGN2R291dlN5bS9GRUlFNGYrVFV3Qmc4N1RQUzNZK1Q5bFpMemUrTTdrVmEwNWl5ZXp2bHh2ZncrelUremhCaysxMU1wdi90REpGVVNDbFRNYmpjd0lSRWIzY21LUWdJbXRsdkJoZGxvMDdrMlozRUpIdWpxR3FxbVozQ3JPNmk1ait6bVRhWmRQZTBVT2FPNHhwNTJkV2pqUjNFWkU2b2FhcjErd3VZcHBZWWF6SFlEQ1l0cDkyZStyalp3U0VFR3FhWlFoM3dFUUFBQ0FBU1VSQlZHVDY5UXdHZzNFNTB6d2hoRXhKU1pHS29xaHAxak10cXlpS3F0ZnJUZVdLb3NqTXluUTZuVlFVUlZVVVJRb2hwRTZua3pZMk5tcWFkYVNpS0RJcEtVa3FpaUlmUFhxa0tvb2liV3hzcEtJbzB0N2VYclcxdFpYMzc5K1h0cmEyMHNiR1JzYkV4RWhGVVdTaFFvVlVCd2NIV2FoUUlSa2FHbXE2ZzI1OEx3SDhvdFZxQndBWWUvWHExVmZIamgyTGF0V3FZZWpRb2ZEMjlzN3pIOTdHL2lFTUJnTU1Cb05aZnhFclZxeDQ0cnJ4OGZHNGVQRWlTcFVxaFVXTEZ1SHUzYnRvM2JvMWJHMHpQeTNmdUhFREsxZXVoSjJkSGQ1KysyMnplZW1uOVhvOW1qVnJCa2RIUjlqYTJpSXBLUW0xYXRYQ2xTdFhVSzFhTlhUcTFBbmZmdnN0cGsrZmpwMDdkMkxEaGczUHN2dlBSRlZWSEQxNkZBc1dMTUJmZi8wRkFKQlMzcEJTZmhjZUhqNGZxWThGTE1YakZqY0FGRTlQVC9IbzBTT1JuSndzSGoxNnBLaXFLa3FYTGkwTUJvTklTVWtSSlVxVUVDa3BLVUtuMHltcXFncUR3U0NLRkNraTlIcTlvcXFxS0Z5NHNGQlYxZlRQWURBb1VrcGhiMjh2cEpSbTA0K1hVZXpzN01UamVCVlZWWVdVVXRqWjJRbFZWUldaMnJKTDJOcmFtazBieXg2L05wWGIyTmlZcGgrL05yVWNlbHlXNmJKcGwwdGZublk2azlaa1FsRVVVMHVrekZwK0dkZExYeTdTdER4TE8vL3gzK2xwcmRUTTVtY1d5K1BFazVKMm1jZGw2VnQrcFcvQjVTdUVZTjhpUkVSRVJHUTVXcTFXYXJWYStmUWxpV0NyMFdpR2FEU2FLOGJQalkrUGovejk5OStsd1dDUWVXM0JnZ1Z5NXN5Wkdjb2JOMjVzZWwyL2ZuM1Q2OWF0Vzh0Smt5Ykp3NGNQeTlhdFc4dDc5KzdKSVVPR3lPdlhyMHNmSHgvVGNpMWF0SkJTU3ZudzRVUHA0K01qVjY5ZWJWWi9Ta3FLMUdxMVQ0M3Z3WU1IOHZyMTYvTHp6eitYVzdac2tWSktPWGJzV05tOGVYTzVhdFdxbk8zc016SVlEUExJa1NQeXd3OC9sTWEva1VhamlkSm9OS004UFQzdExQMEJJdXZHOHdFUlVjSENsaFJFUlBTaVN3a0xDMXNBSUZDcjFRNlNVbzc1NTU5L3Fvd2VQUnF2dmZZYWhnNGRpbWJObXVWWnk0cURCdzlpeElnUkdjbzlQRHd5RHpZbEJUcWR6dlNJUjRrU0pUQi8vbnpzMzc4ZnI3MzJXb2JsWTJOajBhQkJBOXk5ZXhjdFc3Yk1NRDk5MmNHREIzSHg0a1hzMmJNSEowK2VSR0ppSXRxM2I0OWp4NDdoczg4K2c4RmdnQkFDU1VsSnVIbnpwbW40MUx3Z3BjU2ZmLzZKQlFzV0lESXkwbGg4UzBvNVM2ZlR6WTJNak9UUWxFUkVSRVJFWlAxNDU0eWVsYWVucDUxR294bXUxV3F2R1Q5SEgzendnZnpqanora3FxcTUya0xnOE9IRHNrMmJOazl0c1pHK0pVVnljckxwdGRFbm4zd2k5KzdkYTVvMnRxVEl5cE5hVXB3NWMwWnUyTEJCUmtWRlNWVlY1U2VmZkNKLy9QRkhHUk1USS8zOS9hV3ZyNis4ZlBteTdOcTFxeHc0Y0tDOGZ2MzZVL2MxSjFSVmxYLysrYWZzMjdldnFlV0VWcXU5cGRWcXg3cTZ1ckxaUHVVSXp3ZEVSQVVMVzFJUUVkRkxKVFEwVkE5Z3JwdWIyeUk3Tzd1aFFvalJGeTllclBUSko1K2daczJhR0RwMEtKbzBhWkpsSjRqWjlmRGhRM3o3N2JjWVBIaHdwaTBSNHVQalVhUklFVnk4ZUJHRkN2MS9mMy8yOXZidzhmRXh2ZTdZc1NPOHZiMXg3ZHExVEZ0S1JFVkZvWGZ2M2xuR2tkazZCdzhlUkowNmRRQUFJU0VoaUlxS3dzY2Zmd3dmSHgrMGFORUNZOGVPaFlPREE1WXZYNDZwVTZmaXE2Kyt3c0tGQzUvN1BaRlM0c1NKRTFpNGNDRk9uejV0TFBzUHdBL3g4ZkhmWDdwMEtmbTVOa0JFUkVSRVJHUUp2SE5HdWNYVjFkVkJvOUdNMG1nME40eWZxMTY5ZXNtalI0OCtWOHVLbjMvK1dZNGVQVHJMT254OWZhV25wNmYwOHZLUzgrYk5lMkpkeTVjdmwyZk9uREVyR3o5Ky9EUEhsbDU4Zkx5VVVzcHIxNjVsT3QvWXN1TlpxYW9xVDV3NElmMzgvTkwyT1hGSHE5VitVYlZxVlk3SVFNK0Y1d01pb29MbCtXNlpFQkhsRWVNRjZhbFRwM2ljb2x6aDZ1cnFVTFJvMGVHS29vd0NVQjRBM056Y01IVG9VRFJxMUNqSHJRaFVWWVZlcjRlRFE4Rjlla0ZLaWJDd01DeFlzQUNuVHAweUZzZElLZWRFUjBkL2QrUEdqU1JMeGtjdkI1NFBpSWdLRmg3c2ljZ3E4YUtVOGtyVnFsVUxsU3haY29RUTRoTUE1UUNnYnQyNkdEcDBLQm8wYVBEY2p6d1VCRkpLaEllSFkrSENoVGg1OHFTeCtLNnFxbk50Ykd5K0RRME5UYlJrZlBSeTRmbUFpS2hnNGNHZWlLd1NMMG9wcjFXcVZLbHc2ZEtsUHhGQ2pCQkNsQVZTUitRWU1tUUk2dGV2ejJSRkpxU1VPSDM2TkJZdFdvVGp4NDhieTJJQi9HUXdHR1pHUkVROHRHeUU5RExpK1lDSXFHRGh3WjZJckJJdlNpbS9WS2hRd2JGY3VYSWpwWlFqaEJCbEFFQ2owV0R3NE1IdzlQUmtzZ0tweVlrelo4NWcwYUpGK1BQUFA0MWw5NlNVOC9WNi9Zekl5TWdFQzRkSUx6R2VENGlJQ2hZZTdJbklLdkdpbFBLYnU3dDdFUnNibTlGQ2lPRUFTZ09BcDZjbkJnOGVESTFHVXlDVEZWSktuRDE3Rm9zWEw4YlJvMGVOWmZjQkxFaE1USngrNGNLRmVNdEdTQVVCendkRVJBVUxEL1pFWkpWNFVVcVc0dTd1WHNUVzFuWU1nR0VBU2dGQWd3WU5NSGp3WU5TclY4K3l3ZVdqeU1oSUxGNjhHSWNQSHpZV3hVa3BGOGJGeFUyL2ZQbHluQ1ZqbzRLRjV3TWlvb0tGQjNzaXNrcThLQ1ZMYzNOeksycHZiejhXd0VkQ0NHY0FhTml3SVlZTUdRSjNkM2NMUjVkM3pwOC9qOFdMRitPUFAvNHdGajBBc0VoVjFhL0R3OFB2V3pBMEtxQjRQaUFpS2xoNHNDY2lxOFNMVXJJV3JxNnV4WW9XTFRwV0NERlVDRkVTQUx5OHZPRHY3NCs2ZGV0YU9yeGM4OWRmZjJIeDRzVUlDUWt4RmoyUVVpNUpTVW1aZHViTW1YdVdqSTBLTnA0UGlJZ0tGaDdzaWNncThhS1VySTJycTJzeEp5ZW56d0FNRVVLVUFJQW1UWnJBMzk4ZmRlclVzWEIweis3aXhZdFl2SGd4ZnYvOWQyTlJ2S3FxZ1hxOWZtcGtaR1NzSldNakFuZytJQ0lxYUhpd0p5S3J4SXRTc2xhZW5wN0ZEUWJEZUVWUi9BRVVCNEJtelpyQjM5OGZ0V3ZYdG5CMDJmZjMzMzhqTURBUSsvZnZCd0JJS1JPRUVFRkNpS21ob2FFeEZnNlB5SVRuQXlLaWdvVUhleUt5U3J3b0pXdFh0Mjdka25aMmR1TUJEQUpRREFEZWVPTU5EQm8wQ0xWcTFiSnNjRS93enovL1lNbVNKZmp0dDk4QUFGTEtod0NXR1F5R3J5SWlJdTVZTmpxaWpIZytJQ0lxV0hpd0p5S3J4SXRTZWxHNHViazUyOXZiZnlHRUdBakFDUUM4dmIweGFOQWcxS2hSdzhMUi9iL0xseThqTURBUWUvZnVOUllsQWxpdTArbW1uRDE3OWo4TGhrYjBSRHdmRUJFVkxEellFNUZWNGtVcHZXaHExcXhaeXRIUmNZS1Vjb0FRb2lnQXRHelpFZ01IRHNUcnI3OXVzYml1WExtQ29LQWc3TjY5MjFpVUpLVmNvZFBwQWlJakkyOWJMRENpYk9MNWdJaW9ZT0hCbm9pc0VpOUs2VVgxK3V1dmx5NVNwTWhFSVlRZmdDSUE4TlpiYjJIQWdBRjQ3YlhYOGkyT2E5ZXVJU2dvQ0R0MzdqUVdKYW1xdWtvSUVSQVdGbll6M3dJaGVrNDhIeEFSRlN3ODJCT1JWZUpGS2Izb05CcE5HU0hFSkFEOUFUZ0N3RHZ2dklNQkF3YWdldlhxZWJiZGYvLzlGMHVYTHNYMjdkdU5SWStrbEt0VlZmM3k5T25UVVhtMllhSTh3dk1CRVZIQndvTTlFVmtsWHBUU3k2Sk9uVHBsN2V6c0pnc2grZ0VvREFDdFc3ZUduNThmWG4zMTFWemJ6dlhyMTdGczJUTDgrdXV2a0ZKQ1Nwa01ZSTFlci8veTdObXoxM050UTBUNWpPY0RJcUtDaFFkN0lySkt2Q2lsbDQyYm0xczVlM3Y3TDRVUWZRQVVGa0tnVFpzMjZOKy9QNnBWcS9iTTlkNjRjUVBMbHkvSDFxMWJUY2tKSWNSYUtlV1hZV0ZoMTNKdkQ0Z3NnK2NESXFLQ2hRZDdJckpLdkNpbGwxV3RXclhLRnk1Y09BQkFid0NGaEJCNDc3MzM0T3ZyaTZwVnEyYTducWlvS0t4WXNRS2JOMjgySmlkMEFOWkpLU2VIaDRkZnpadm9pZklmendkRVJBVUxEL1pFWkpWNFVVb3ZPdzhQajRxS29nUUE2Q1dFY0JCQ29IMzc5dkQxOVVYbHlwV3pYTy9XclZ0WXZudzVObS9lREZWVkFVQUhZSU5lcjU5ODVzeVp5L2tVUGxHKzRmbUFpS2hnNGNHZWlLd1NMMHFwb0toVHA4NHI5dmIyQVZMS0Q0VVE5b3FpbUpJVnI3enlpbW01MjdkdlkrWEtsZmpsbDE5Z01CZ0FRQytsM0NpRW1IenExS2xMRnRzQm9qekc4d0VSVWNIQ2d6MFJXU1ZlbEZKQjQrbnBXVmxWMVNsQ2lCNEE3QlZGUWNlT0hkRzJiVnNjT0hBQUd6ZHVUSnVjMkNTbG5CUWVIdjYzaGNNbXluTThIeEFSRlN3ODJCT1JWZUpGS1JWVTllclZxeXFFbUNLRStBQ0FYWnBaS1FBMnA2U2tUSXFJaUxoZ29mQ0k4aDNQQjBSRUJZdGk2UUNJaUlqby80V0hoMThOQ3d2cms1S1NVZ1BBR2dDSlVzcGZBTGlmT25XcU94TVVSRVJFOURLenRYUUFSRVJFbEZGRVJNUVZBTDBzSFFjUkVSRlJmbUpMQ2lJaUlpSWlJaUt5Q2t4U0VCRVJFUkVSRVpGVllKS0NpSWlJaUlpSWlLd0NreFJFUkVSRVJFUkVaQldZcENBaUlpSWlJaUlpcThBa0JSRVJFUkVSRVJGWkJTWXBpSWlJaUlpSWlNZ3FNRWxCUkVSRVJFUkVSRmFCU1FvaUlpSWlJaUlpc2dwTVVoQVJFUkVSRVJHUlZXQ1Nnb2lJaUlpSWlJaXNBcE1VUkVSRVJFUkVSR1FWbUtRZ0lpSWlJaUlpSXF2QUpBVVJFUkVSRVJFUldRVW1LWWlJaUlpSWlJaklLakJKUVVSRVJFUkVSRVJXZ1VrS0lpSWlJaUlpSXJJS1RGSVFFUkVSRVJFUmtWVmdrb0tJaUlpSWlJaUlyQUtURkVSRVJFUkVSRVJrRlppa0lDSWlJaUlpSWlLcndDUUZFUkVSRVJFUkVWa0ZKaW1JaUlpSWlJaUl5Q293U1VGRVJFUkVSRVJFVm9GSkNpSWlJaUlpSWlLeUNreFNFQkVSRVJFUkVaRlZZSktDaUlpSWlJaUlpS3dDa3hSRVJFUkVSRVJFWkJXWXBDQWlJaUlpSWlJaXE4QWtCUkVSRVJFUkVSRlpCU1lwaUlpSWlJaUlpTWdxTUVsQlJFUkVSRVJFUkZhQlNRb2lJaUlpSWlJaXNncTJsZzZBaUFnQU5CcE5Ed0NETWluLzNmaGFDUEhicVZPbnZzN1h3SWlJaUlpSUtOOHdTVUZFVmtGVjFYOXNiR3k4MDVjTElkS1d6YzYzZ0lpSWlJaUlLTi94Y1E4aXNncW5UNTgrS2FXTXltcStsREwyMUtsVHUvSXpKaUlpSWlJaXlsOXNTVUZFMWtKVkZHVzlsSEpVWmpPRkVFY0JHUEk1SmlJaXltZlplZnhQU3JrMVBEejh4M3dOaklpSThnV1RGRVJrTlZSVjNTYUV5RFJKSWFWY2s5L3hFQkZSL3N2TzQzOVNTdlpQUkVUMGtoS1dEb0NJS0ExYnJWWjdHMENwZE9YeHljbkpwU01qSTNXV0NJcUlpUEtWb3RGby9oVkNWTXhzcHBReU9pd3NyRHpZdW82STZLWEVQaW1JeUpxa0FGaVhTZmtSSmlpSWlBb01WVkdVOVUrWXZ4OU1VQkFSdmJTWXBDQWlxeUtsM0pLK1RGWFZKMTJzRWhIUlMwWlYxVzFaelpOUzhweEFSUFFTWTVLQ2lLeUtUcWM3QkNBdVRWRmlURXdNTDBpSmlBcVFzTEN3b3dEdXBpK1hVdDYzc2JIaFNFOUVSQzh4SmltSXlLcEVSa2JxVkZYZG5LYm9memR1M0VpeVdFQkVSR1FKV1QzK3R6ODBORlNmMzhFUUVWSCtZWktDaUt5T2xESnRrbUtUeFFJaElpS0x5ZUx4djQyV2lJV0lpUElQa3hSRVpIVnNiVzBQQWtpVVVpWS9lUEJnbGFYaklTS2kvSmYrOFQ4cFpVSmNYTnl2Rmd5SmlJanlBWk1VUkdSMVFrTkRFNldVVzRVUXh5OWR1dlRBMHZFUUVWSCtTLy80bnhBaStPclZxNDhzR1JNUkVlVTlXMHNIUUZRUWFiWGFBd0JhV2pvT2F5YWxCQUJvdFZwcDRWQ3NtcFR5ZUZoWVdDTkx4MEZFbEJjZVAvN24rM2h5ODVPV0pTS2lsd05iVWhCWkJoTVUyV0JNVkZEV2hCQU5MUjBERVZGZU1UNytCK0RSdzRjUGY3RjBQRVJFbFBmWWtvTElna0pEUXkwZEFyM0FQRDA5TFIwQ0VWR2VDZzBOVGRSb05GdUZFS1V1WExnUWIrbDRpSWdvN3pGSlFVUkVSRVJXeDhQRDQzVWJHNXNSVXNxZUFNNjZ1N3ZYaVlpSU9HdnB1T2pseEVkeEtSY2NQblhxVkhOTEIvRXlZSktDaUlpSWlLeEd2WHIxbWlpS01ockErd0RFNCtJNnRyYTJFUnFOWnJlVTh0dnc4UEJneTBWSUx5a21LT2g1TmJOMEFDOExKaW1JaUlpSXlOSnNOQnJOZTBLSXp3QjRBVUNoUW9YdzdydnZvazJiTnRpL2Z6OTI3ZG9sRWhNVDJ3b2gybXExMmpBcDVkZGhZV0ZiQWFSWU5uUjZtZkJSWEhvV2ZBUTNkekZKUVVSRVJFUVc0ZW5wNldnd0dIb0tJY1lKSVZ3Qm9FU0pFdWpVcVJONjkrNk5FaVZLQUFBYU5HaUFZY09HNGVlZmY4Ym16WnNSRXhPakVVSnMxR3ExMTRVUU14SVNFbGF4endvaW9wY0RreFJFUkVSRWxLODBHazBaS2VVQUtlVm9SVkZLQVVDbFNwWFF2WHQzZE9uU0JRNE9EaG5XY1hKeWdyKy9QL3IzNzQ5dDI3WmgzYnAxdUhMbHlpdFN5bmxGaWhUNVdxUFIvQWhnVVZoWTJNMzgzaDhpSXNvOVRGSVFFUkVSVWI3UWFyV3VVc3JoQVB3VlJYRUFBRGMzTi9UcTFRdHZ2LzAyaEJCUHFRR3dzN05EMTY1ZDBhVkxGNFNFaEdEVnFsVUlEdzh2TG9TWUpLWDhUS3ZWTHBOU3pna0xDenVYMS90RFJFUzVqMGtLSWlJaUlzcFQ3dTd1ald4dGJVY0I4QkZDQ0VWUjRPWGxoWDc5K2tHcjFUNVRuVUlJZUh0N3c5dmJHNUdSa1ZpNmRDbisrT01QZTFWVi9ZVVFnelFhelhhRHdmQmRSRVRFb2R6ZEd5SWl5a3RNVWhBUkVSRlJYckNwVjY5ZWEwVlJ4Z0ZvRGdBT0RnNTQrKzIzNGV2cmk2cFZxK2JhaHR6YzNEQnIxaXhFUlVWaCtmTGwyTDE3dDBoS1N1cGdhMnZiUWFQUm5GQlZkZnJwMDZkL0JXREl0WTBTRVZHZVlKS0NpSWlJaUhKTnBVcVZDcGN1WGJxN29paWZBYWdCQU1XTEYwZkhqaDNSdTNkdk9Eczc1OW0ySzFhc2lDKysrQUxEaHcvSG1qVnJzSG56WnNUR3hqYXdzYkhack5Gb3Jnb2haaVFuSjYrSmpJeE15TE1naUlqb3VUQkpRVVJFUkVUUHJXYk5tcVVjSFIzOXBKU2poUkF1QUZDaFFnVjA2OVlOUGo0K0tGU29VTDdGVXF4WU1Rd1pNZ1IrZm43WXNtVUwxcTlmajJ2WHJsVUZzTkRlM242NlJxUDVYcWZUTFltTWpMeWRiMEVSRVZHMk1FbEJSRVJFUk0vTTNkMjltbzJOelRBaHhCQUFoWVVRcUZXckZqNzg4RU84Kys2N1VCVEZZckhaMjl1amUvZnU4UEh4d2UrLy80N1ZxMWNqSWlLaUpJQXA5dmIyWDJpMTJxQ1VsSlE1RVJFUkZ5d1dwQldRVWdvQTlnQWNBTmdCc053ZkxXc3FBRDJBWkFBNklZUzBjRHhFbEVlWXBDQWlJaUtpSE5Ob05QVUJqQVR3Z1JCQ0VVS2djZVBHNk5ldkgrclhyMi9wOE13b2lvSldyVnFoVmF0V2lJaUl3TktsUzNIa3lCRUhWVldIMnRqWURORnF0VnRWVmYwdVBEejhxS1ZqdFJBN0FHVUFWSHI4djcxbHc4bVVEa0EwZ0JzQTdqeWVKcUtYRUpNVVJFUkVSSlJkaWxhcmZVZEtPVTRJNFEya3RsWm8xYW9WZkgxOVViMTZkUXVIOTNUdTd1NzQ0WWNmY1AzNmRTeGJ0Z3g3OSs0Vmp4NDllbDlSbFBjMUdzMHhBRFBDd3NKMm9tQjFzdW1BMUFURk1Vc0hrZzFlQU9MQUpBWFJTNHRKQ2lJaUlpSjZvcXBWcXhZcVdiS2tENERQQU5RV1FzREp5UWtkT25SQW56NTlVTHAwYVV1SG1HT3Z2UElLSmsyYWhJOC8vaGlyVjYvRzFxMWJjZS9lUFM4QTI3UmE3VDlTeXVuLy9mZmYycHMzYnlaYU90WjhZSS9VRmhRdkFtdHQ2VUZFdVlSSkNpSWlJaUxLVk4yNmRVdmEydHIyRjBKOENxQWNBSlFyVnc3ZHVuVkR0MjdkVUxod1lRdEgrUHhLbENpQlljT0dZZURBZ2RpOGVUUFdyMStQNjlldlZ4ZENCSllyVis2YmN1WEt6VTVKU1FtTWlJaTRZK2xZODVDQ0YrZUh2d09zczg4TUlzb2wvSUlURVJFUmtSbU5SbE5GcTlYT3RMT3p1eTZFK0E1QXVkZGZmeDBCQVFIWXZuMDcrdmJ0KzFJa0tOSnljSEJBang0OXNIbnpaa3lmUGgxdWJtNEFVQXJBTkZ0YjI2c2FqZVpIclZicmF1RXdMV2JkdW5WSVRIeHlveElwSmRhdlh3OHBuNjFQeTdDd01KdzhlZktaMWlXaWx3ZGJVaEFSRVJFUkFNRER3ME9qS01wSUFCOENVSVFRYU5DZ0FmcjI3WXZHalJ0Yk9yeDhvU2dLM25ubkhienp6anNJQ3d2RHNtWExjUFRvMGNJQVBwWlNEdE5xdFp0U1VsSm1SVVJFL00vU3NlYW5XYk5td2R2Ykc0Nk9qbGt1Yys3Y09lemV2UnZkdTNkSC9mcjFVYmx5NVF6TC9QdnZ2MWttSXVMaTRqQjkrblJzMmJMbGlkc2hvcGNia3hSRVJFUkVCWnZRYURTdEFJd1RRcndGQUhaMmRtalpzaVY4ZlgzeDJtdXZXVGc4eTlGb05OQm9OTGgyN1JxV0xsMktmZnYyS1RxZHpzZlcxdFpIcTlVZVZsVjFSbmg0K0c2a0RvLzVVcE5TUG5VNDJRTUhEcUJEaHc0QVVqOURtemR2enJDTWw1ZVg2YlducHlmS2x5OXZOdC9Pemc3ZHVuVXpLL1AwOUVSQVFNQ3poazVFTHhnbUtZaUlpSWdLSUZkWFZ3Y25KNmZPUW9qUEFkUUZnS0pGaTZKOSsvYm8wNmNQWEZ4Y0xCeWg5YWhTcFFvQ0FnSXdZc1FJckZxMUN0dTJiVU5jWEZ3elJWRjJhRFNhaTFMSzZURXhNZXR2M0xpUlpPbFk4NEtxcXBCU3d0WTI2NThPQm9NQisvZnZ4NFlORzNKVTk3WnQyMkJqWXdOVlZaR1Nrb0pIang0aEtTa0pDUWtKaUl1TFEyeHNMTjU4ODgzbjNRVWllb0V3U1VGRVJFUlVnSGg2ZWhZM0dBejloQkJqaFJBVkFNREZ4UVUrUGo3NDRJTVAyTXorQ1p5ZG5URml4QWo0Ky92amwxOSt3WVlOR3hBVkZmVzZFR0taaTR2TFRCY1hsKzhTRWhLV1hyeDRNY2JTc1Q2cmMrZk9vWGZ2M3BuT2UvdnR0ek10RHcwTnhhNWR1NUNRa0lCQ2hRb0JBUFI2UFRwMzdweGhXYjFlbjZHc2Z2MzZLRlNvRU96dDdlSGc0SUE3ZCs2Z2R1M2FLRmFzR0p5ZG5lSG01cGFoeFFVUnZieVlwQ0Fxd09MajQxRzBhRkVJSVN3ZGlsVTVldlFvR2pWcUJCc2JHMHVIUWtTVWE5emQzU3ZaMk5nTVZWVjF1S0lvUlFIQTFkVVZQWHYyUkx0MjdYak15NEZDaFFxaFY2OWU2TkdqQi9idDI0YzFhOWJnL1BuelpRQjhVN1JvMGNuMTZ0VmJaREFZZmpwejVzeGxTOGVhVTdWcjEwWm9hS2haMmExYnQ5Q3VYVHY4L1BQUHFGR2pSb1oxZERvZGxpMWJabFpXdVhKbDArTWVMVnUyeE1HREJ3RUFBd2NPekxDK2xCS0hEeDgyVFRkbzBBRExseS9uWjVLb2dPTG9Ia1F2cU1qSVNMTnBLU1ZDUTBPaHFway9GanRreUJEb2REcXpNbTl2YnlRa0pEeHhPMUZSVVFnTEMzdmlNanQyN01pMC9OcTFhNmFMRXFQNTgrZG51bXpMbGkyZnVJM01xS3FLWGJ0MjVYaTlweGsrZlBoVGV6RFBya2VQSHVIQWdRTXdHQXk1VWg4UlVVNXB0VnAzclZhNzFOYlc5cW9RNG5NaFJOSDY5ZXRqenB3NVdMZHVIVHAyN01nZmc4L0l4c1lHYmRxMHdhcFZxN0JvMFNJMGJ0d1lRZ2hIUlZGRzJ0blpYZFJvTkQ5ck5KcjZsbzd6ZVVWR1JrSlJGTE5FUWxvN2QrNDA2MnNDUUtiOVVRREFraVZMektZenUxRlN2SGh4eE1mSFAyTzBSUFNpWTBzS29oZlVnQUVEY096WU1kTzBsQktCZ1lGNDQ0MDMwS05Iand6TEh6OStIQ2twS2JDM3ozb1k5RWVQSGlFcUtnclZxMWMzbGYzNjY2OXdjbkxDK1BIajhlREJBemc0T01EQndRRWxTNWJFenovL0RBQ1lQWHMyMnJWckJ3Qm8wcVFKaWhRcGdrZVBIbUhZc0dGWXZYbzF2TDI5OGNFSEgwQlZWZHkrZlJ2QndjRUFVdTlFclZ5NU1rTWNxcXFpYWRPbUdjclQ3aThBTEZ1MnpKUjRhZG15SmNxV0xadGhuWmlZR1B6MjIyODRmdnc0eG93WkF3QklTa3FDalkyTjJYc1JFaEtDKy9mdm8wU0pFbG0rUHptbHFpb21USmlBbEpTVVowckNFQkU5QitIaDRlR3RLTXBZQUswQndOYldGdDdlM3ZEMTlVWE5talV0SE43TFJRaUIrdlhybzM3OStyaDgrVEtXTGwySy9mdjMyK2oxK2g0QWVtZzBtbUNEd2ZCTlJFVEVYZ0RQTmo2bkJlM1pzd2Y5K3ZYRGxpMWIwTHQzN3d6WEVnMGFOTUM3Nzc2TDNidDM0L3o1OC9qc3M4OU04MjdkdWdXRHdZQ21UWnVpZE9uU3B2S2dvQ0RZMjl1Yk91Tk1lNTU4K1BBaE9uVG9ZT29ENDczMzNzUG8wYVB6Y2hlSnlJb3dTVUgwZ2t0N1V0ZnI5ZmpycjcvTTdsTHMzNy8vcWIxeEc5Y2ROMjRjRkVYQjk5OS9ieW9QRGc3Rzk5OS9qMTY5ZXFGLy8vNFlOMjZjcWFubjIyKy9qZDkrKzgyc25pSkZpdUMzMzM1RDc5NjlVYjkrZld6YnRnMG5UcHpBaGcwYk1HTEVDSXdaTXdhTkdqVjZZaXhTU3VoME9sTnpVNFBCZ0lZTkc1b3RFeHdjakpzM2IyTENoQW1tc3JWcjEyYW95L2o4Yk1PR0RSRVNFb0xvNkdqMDdOa1RRVUZCY0hKeVFsSlNFaXBVcUFDZFRvZFdyVnBsYU9MNnJGUlZSVUJBQUVKRFExR2tTQkcwYjkvZWJQN0RodzhSSHgvUDhlQ0pLRmU1dWJuWjI5cmFkbElVNVhNaFJEMGc5YmpjdG0xYjlPdlhEK1hLbGJOMGlDKzlWMTk5RlZPblRzWElrU094WXNVS2JOKytIUThlUFBDMnRiWDExbXExNXdGOC9lREJnNDJYTGwxS3RuU3MyWEhtekJtRWg0ZmpxNisrd3ZYcjE3Rnc0VUo4L1BISFpzdFVxbFRKOUxwV3JWcll0bTBiZ05Ua3hxbFRwN0IvLzM1NGVucGl3SUFCcG11SXUzZnZvbWpSb3FiMTByYThuRDU5T21yVnFvVk9uVHJsNWE0UmtaVmlrb0xvQmVQajQ0TzdkKzlDcDlPaFpjdVdpSXVMdy9Iang1R1ltR2pxY01ySTA5TVRVajc5aGsxU1VoTEdqUnNIZzhHQTJiTm5tOHJQbno5djlpUCt5cFVyWnEwc3NwS1ltSWo3OSsramV2WHFtREpsQ2w1OTlWVWNQbndZZi83NUoyYk1tR0cyN015Wk0zSGt5QkhFeGNXaFk4ZU9BTEp1SW1wMDRNQUJuRGx6QmhNbVRFQmNYSnlwOVVObUxValNNaVlPQmcwYWhNcVZLK1BJa1NOWXRHZ1JsaTlmL3RSOXlvbkV4RVJNbURBQmlZbUoyTEpsUzRiV0dTZFBuc1RFaVJQeDZhZWY1dXAyaWFqZ2NuVjFMVmFzV0xIZUFNWUJlQVVBU3BjdWpTNWR1cUJuejU1bVB3WXBmNVFxVlFxalJvM0M0TUdEc1hIalJtemN1QkczYnQycUJXQ1ZrNVBUZHhxTlpxWk9wMXNlR1JrWmErbFlzeElURTRQeDQ4ZGorUERoS0Z5NE1FYU9ISWtlUFhxZ2ZQbnk4UEh4ZWVLNmYvenhCMzcrK1djc1hMZ1ErL2Z2eDJlZmZZYVBQLzRZbzBhTmdxZW5KNjVkdTRacTFhcVpyYU9xS3Y3ODgwODBiZG9VbXpadE1pVXBWcTVjaVQ1OSt1VFpmaEtSZFdHU2d1Z0ZzM0hqUmdDcDQ0d2ZQSGdRNGVIaHNMR3h3VTgvL1FRQStQenp6MDNMQmdVRm1UMW4vTTQ3NzVoZXQyM2JGZ0J3OCtaTkJBUUVvSHIxNnBnOGViTFo4R0tyVjY4MlBTdjZ2Ly85RHlrcEtlalVxUlBpNHVJd2NlTEVMR004ZGVxVXFlV0RxNnNyWW1Oak1XWEtGQUJBMzc1OUFRQTNidHpBMGFOSE1YYnNXRnk2ZEFuZHUzYzMzWGw1V3Y4TkRSczJSS3RXclJBWkdZbDU4K1psMmM5RmVoTW5Uc1RseTVmUnVIRmp6SjA3RjdHeHNiaHk1UW8yYmRwa1NwQThyNnRYcjJMa3lKRm8wS0FCaGcwYmhuNzkrcUZmdjM3bzBLRURFaElTc0dEQkF2enh4eC80K3V1dm9kRm9jbVdiUkZSd2FUU2FDZ0FHQ3lGR0FDZ0dBTldxVlVQUG5qM05tc3VUNVRnNk9xSnYzNzdvMWFzWGR1L2VqVFZyMXVEaXhZdGxBY3l5dDdlZm90VnE1MHNwNTRXRmhWMnpkS3hwL2ZQUFB4ZzVjaVNhTm0xcU9rZVdMVnNXczJmUHh2RGh3M0h1M0RtTUdERWlReUplcDlNaE1EQVFJU0VoK09tbm4weWp4WlFxVlFvelo4N0VpQkVqNE83dURtZG5aOVN0VzlkME0yWHIxcTFZdVhJbHlwVXJoemx6NXVDSEgzNUFlSGc0S2xldWpLMWJ0ekpKUVZTQThNeEY5SUtyVjY4ZUhqNThpRDE3OW1UbzM2RmV2WHBtMC92MjdUTWJXbTdUcGswWVBIZ3crdmZ2bjJHNHNhdFhyK0wwNmRPbUpNZXVYYnN3ZXZSb2RPclVDY09HRFVPcFVxV3l1YWJNVkFBQUlBQkpSRUZVak9uTW1UT29YcjA2K3ZUcGcvUG56K09qano1Q29VS0ZFQmNYbDJubmJQdjM3d2VRK3JoR3UzYnRuanI4blpPVEV4NDhlSURQUC84Y1U2ZE9OWlUvNlhFUEFHamV2RG1xVmFzR1IwZEhSRVJFb0cvZnZ1aldyUnRXcjE2ZGFaTGl3WU1IU0VySzJaRDM1Y3FWdzZlZmZtcnFVK1A3NzcvSDhPSERFUklTZ3JObnorS2RkOTdCMnJWcmVWZVRpSjZMUnFPcExZVDRCRUEvQUhhUHk5Q25UeDgwYjk2Y296WlpJUnNiRzdScjF3N3Z2ZmNlamg4L2p1WExsK1A0OGVORkFJd1JRb3pVYXJWckRRYkQ5NmRQbjM1eWI5VjU3T0hEaDFpNWNpVldybHlKWHIxNlllalFvV2J6NjlXcmgyWExsdUdMTDc1QSsvYnQwYlp0VzN6eXlTY29YTGd3QU9DdnYvNUNkSFEwZ29LQ01wenJLbGFzaUZXclZtSEhqaDBJREF6RTNMbHpjZTFhYW01bXg0NGQrT0tMTDdCa3lSS2NPSEVDa3lkUHh0aXhZMUcvZm4zVXFsVXJmM2FlaUt3Q2t4UkVMNkNvcUNpa3BLU2daOCtldUhEaEF1enQ3V0ZyYTRzQkF3WUFTTzBBMDJBd29FaVJJcGc1YytZVDc5aC85OTEzOFBUMHpGRCs2NisvWXVqUW9WaTBhQkdpb3FJUUdocUtEei84RUhxOUhwR1JrWEIxZGMyeXpnOCsrQUNEQmcxQ1VGQVF1bmZ2anU3ZHU2TkhqeDdvMHFXTEtaRmdUQXJvOVhvY1AzNGN4WW9WZzhGZ1FKOCtmUkFZR1BqRW51WVRFeE14Y3VSSS9QZmZmM0IzZDBmbnpwMWhaMmVYNlhqc2lxSWdQajRlVGs1T2FOMjZOWURVbGhyVHBrM0R6Smt6QVFEVHBrM0xNUElKQU15YU5TdkxrVXV5RWhvYWFrcFFYTGh3QWR1MmJjT2pSNDlRcGt3WkJBVUZtVDIzUzBTVVV4cU41ZzBoeEJnQTdZRFVINzV2dnZrbWZIMTlVYnQyYlF0SFI5a2hoRUNqUm8zUXFGRWpYTHAwQ1V1WExzV0JBd2RzVTFKU2V0dlkyUFRXYURUN3BaUXp3OFBEOThNQ25Xd21KQ1RnNU1tVCtQSEhIelAwQjJYazZ1cUt0V3ZYWXVmT25VaE9UallsS0hyMzdnMTNkM2U0dTd1YkxmLysrKytiWGhjdVhCanZ2ZmNlWW1OajhmcnJyME5WVlh6MzNYZG8wYUlGZ05USGxKWXNXWUlwVTZaZzl1eloyTGh4bzZrVkpoRVZERXhTRUwxQWtwT1QwYjE3ZDhUR3hrSUlnUysrK0FLdnZmWWFPbmJzaUI5KytNSFVHZFVYWDN5QldyVnFvVmV2WGsrdDgvWFhYOCswdkh2MzdpaGJ0aXdXTFZxRTlldlh3OS9mSDF1MmJFRmtaQ1RLbFN1SDRzV0xaMWxueVpJbDRlM3RqVU9IRGdHQTZlSWxPanJhMUc5RWRIUTBnTlRXSEEwYk5zVFZxMWZScTFjdnZQSEdHeEJDUExHbHdiUnAwOUM0Y1dOY3VIQUJRTlo5V0hoNWVabU5DUExtbTIrYXpUZE9seXBWQ3V2V3JjdXdma0JBQUFJQ0FyS01Jek4vLy8wMzl1elpnK0RnWUZ5OWVoWE96czRBVXZ2Uk9IRGdnTm15Q1FrSkdVWXNJU0xLaEoxR28ra2doUGdNUUgwZzliaHE3QXl6UW9VS0ZnN1BNdUxqNDFHa1NKRnNkUTV0clZ4ZFhmSDExMS9qenAwN1dMRmlCWGJzMklHRWhJUzNoQkJ2YWJYYXMxTEtyM1U2M2FiSXlNaU1tZlRjcFFMUUFhbVBkQVFGQlQxMUJVVlJNblFLN2V2cm0rbXl3NGNQTjV0MmRIU0V2NysvcVI1amdnSUFxbFNwWW1vbDZlYm1CamMzdC9UVkpUK085NlYyOU9oUk5HclVpTU1EUDRYQllNanhleFFURTJNMjBneFpueGYzcUU1VUFEazRPT0RUVHovRmdRTUhZR05qQXpjM04yemV2QmxPVGs2bXpxZHUzcnlKUTRjT29VMmJOaytzUzYvWFoxbytZOFlNM0xsengydzRUMzkvZjNUcDBnVVRKMDZFbEJMdnZ2dnVFK3MyR0F6UTZYUlFWZk5yaURKbHltRHQyclZZdTNZdHlwUXBBd0M0Y3VXS1dZZVhsU3RYeHFWTGwxQzVjdVZNNnc0SkNjRjc3NzFuYWpVQ0FKMDdkODcwbjE2dlIrZk9uZEd2WHovVHVpRWhJYVlleEkzVFQrdW9NeWYwZWoyRUVQajY2NjhCQUwvOTlsdW0vNHo5YnhBUlpjWE56YTJvUnFNWnJORm9MZ29oZmdGUTM5blpHUU1IRHNTdVhic3dmdno0UEVsUUhEbHlCTW5KV1E4OGtiYUYyWTBiTjB5dkwxKytuT1U2VWtyY3ZYczN5L25yMXExRFltSmlqdUwwOXZiRzdkdTNuN2lNbEJMcjE2L1BWaWZTbVFrTEM4dVhVWmhjWEZ3d1pzd1k3TnExQ3g5OTlKSHhIRnhIQ1BHemc0UERWVTlQenhIMTZ0WEx2VEd5TTlJQmlNN0Qrbk5UTkI0blZLeUJxcXJZdFd0WHJ0YzdmUGh3cys5RTJtc3FWVlV4Yk5nd3BLU2taRG9mU0IxNlBxMlFrSkJjajlIU2R1ellnVkdqUnVWb25iTm56NkovLy82WnRxQWw2OEdXRkVRdm1HYk5tcGxOTjIvZUhCY3ZYa1NuVHAzUXMyZFBIRHg0RUQxNjlNaXl6NGd6Wjg1Z3hZb1ZXWTdTOGV1dnYyWm9nVkdrU0JFQXdMRmp4M0R6NWsxVHMwM2pYWkQwZkh4OFVMSmtTZmo1K1dYbzFGSktpWlNVRkR4NjlBZ0FNSGJzMkF3WmNPTlFaWm5adDI4ZldyVnFaZmE4OWViTm16RjkrblIwNjliTmJMKzh2THh5TlFHUkhiVnIxMGJ0MnJXZjJ2a25FVkZXM056Y3l0bloyZmtMSVQ0UlFwUUFVdTh1OStqUkE1MDZkWUtkblYydWJ6TWlJZ0lWS2xSQTZkS2w4ZFZYWDJIMTZ0VndjSEJBY0hBd21qZHZibmFjRGdnSVFMdDI3UUFBQXdjT2hKK2ZIN3AyN1lxUFB2b0l1M2Z2eG80ZE8xQ3paazNNbmowYjhmSHhlUERnQVpLVGsrSHM3SXdmZnZnQkxpNHVHYlkvYTlZc2VIdDdQN1ZQb3B3NmQrNGNkdS9lamU3ZHU2TisvZnFaSnNELy9mZmZMQk1SY1hGeG1ENTlPclpzMlpMcnNXV21TSkVpNk4rL1AvcjA2WU9kTzNmaTU1OS94cVZMbDhwTEtYOVFGT1VyalViemsxNnZYM0QyN05ucnVienBaQUEzQUhnQktBUEE0Y21MVzBReVVoTVVOeDYvenBSR28ya0ZJQ1VzTE93SWdKU3Nsc3N0eTVZdE0vM2diZG15cGRsTkhxT1ltQmo4OXR0dk9INzhPTWFNR1FNZ2RXUTFHeHNiMk52Ym01WUxDUW5CL2Z2M00zUkdldXZXTFl3ZVBScno1czFEeVpJbElhWEVzV1BIekJJVDA2ZFBSN0ZpeFV5dFZzYU1HV09XbUpnMGFaSnAydFBURStYTGx3Y0EzTDU5TzljU2NWNWVYdGxlMXMvUHozVER5Y3ZMSzhNK3AzZi8vbjJ6MXFlWEwxL0d6Smt6SVlUSWNHT3VkZXZXR0RGaVJJWTZrcE9UTVdYS0ZOeTdkeTlEWDJSbHk1Yk45ZEhlNk5reFNVSDBncXRZc1NJbVRacUU4UEJ3K1B2N0l5VWxCVzNhdElHcXFxWW1zUGZ1M1FPUW1sU0lqNDlIang0OTBMNTlleXhmdmh4eGNYRndjbklDa05xVHR4QWkwenR6Q1FrSm1ENTlPdno5L1UyUGVuVHQyalhUbUl5SmdSMDdkcGhPekcrKytTYUtGQ21DUFh2MllQYnMyYVorRzlJbktDNWZ2bXk2TURNU1FrQUlnWVNFQlB6enp6K1o5dkJkczJaTmpCOC9IcXRXclRJNzRSdEZSMGZqNXMyYmlJK1B4LzM3OXdFQWdZR0J1SGZ2SGxSVnhiaHg0M0RzMkRIRXhxYU9CTWNlOFlrb3Y5V3RXN2VtcmEzdHgwSUlQd0QyQU9EaDRZSGV2WHZEMjlzN1R6dkRqSXlNUkdCZ0lPYk1tV002ZndRSEIyUGV2SGxvMHFRSm1qVnJsdVhqYVNkT25EQTlidmpnd1FQTW5qMGJ5NWN2eDdsejU3Qm16UnFVS1ZNbTArTnlXbExLcHo2MmtaS1NnbnYzN3BsYTRxVjE3OTQ5bEN4Wk1rUDVnUU1IMEtGREJ3Q0FuWjFkcG9ucnREK3MwdjU0TTdLenMwTzNidDNNeWp3OVBYUDhPR0JPMk5yYW9tUEhqdWpRb1FPT0hqMktsU3RYNHVUSmswNUNpTS90N2UzSGFMWGFWUUIrT0hYcVZFUXViVktQMUFUQUE2UjJ4R3FOcmExVnBNYVovUGovckxRUlFveldhRFN4QU5ZRDJCd2ZIMy9vMHFWTFdUY1Bla2JCd2NHNGVmTW1Ka3lZWUNwN1VpZmVEUnMyUkVoSUNLTC9qNzA3ajlPeDN2ODQvcjd1R1VNNUpIT1VscU02ZFU3aFdPWWVhNFJRcEFpVm5YQlVoeFlwV3lSeG11cElFZWx3SW1QSVR2WVVXVUtUYWhiREZPZVVLUHN3akZtWTViNi92eittKy9yTlBZdDFadTZiZVQwZmp4N2Q5L2ZhUGpmbW51dCszOThsSVVIZHVuWFRqQmt6Vks1Y09hL2wzbHUwYUtHb3FDaXY0Mis2NlNZMWJkcFV6ejc3cktaUG4rNjEzTHdrVFpvMFNWRlJVZnJvbzQ4a1NmLys5NytWbHBibTlVSGM4M3o1OHVVS0NncXllMFRsL3ZMcmN1UjhqNGlNak5TVUtWTTBaODZjQ3pyMnM4OCtPK2YybkQrbkJ3OGUxSXN2dnFnUkkwYlk4NDFKMmF2U3JWeTUwbDY2TmlkampONTQ0dzAxYk5oUWd3WU5zdHNQSERpZ25qMTdxbVhMbGhkVUo0b0hkK0hBRlNZOVBWMW56NTYxUDl3ZlAzNWN5NVl0MDd4NTg5U2pSdzgxYTlaTUV5Wk0wS0pGaSt4WnNaT1RrM1hiYmJlcFc3ZHVhdFdxbFgwajJMWnRXM1h0MnRYK1ZpNHJLMHY5K3ZYTGM2T1lsWldsRVNORzZFOS8rcE82ZGV0bXQrL1pzMGVCZ1lINWRwbmJ0V3VYSms2Y3FQRHdjQzFac2tRVEowN1VtVE5uOU82NzcwcksvcmFnUzVjdW1qZHZubjNqblp5Y3JJRURCK3J4eHgvWGJiZmRacC9MNFhEbzNudnZWYk5telZTalJnMzk1UzkveVhPOURoMDYySDgyRG9kREJ3OGVWSmt5WmV6dHUzZnYxc3FWSzFXcFVpVlZxbFJKWThlT1ZYQndzSUtEZysxeGlVT0hEdFdXTFZ0VXExWXRleDZOeTFYUXNKdEw3WG9NNE9wVHExYXR4Z0VCQVM5TGFpOWxoN2VOR3pkV256NTlWS05HaldLcG9YUG56bHF6Wm8zOTdleXBVNmNVRmhhbXlaTW5uemRnOEh6d2thVHc4SEE5OU5CRHFsS2xpaHdPaDI2NTVaYnpYdHZ0ZHNzWWM5NXdlT3ZXclpvOGViS1dMRm5pMWI1djN6NzE3ZHRYSzFhczhKclB5T1Z5YWYzNjlWcTRjT0Y1YThocCtmTGxDZ2dJa052dHRudituVGx6UmlrcEtVcEtTbEppWW1LZU9ZNktpbVZaYXRTb2tSbzFhcVE5ZS9ibzQ0OC8xc2FOR3dOZExsY2ZTWDFDUWtMV1dwYjFUblIwOUliTHZJNVI5b2YvUXY4Zzd5dVdaVldVMUY5Uy8vTGx5NThPQ1FsWmJJeFpjdXpZc1UySERoMjZ1TEZGK2ZqeXl5KzFjK2RPdmZycXEwcEtTcko3QXVRY3dwb2Z0OXV0TVdQRzZPbW5uMWFWS2xXMGJkczJUWnMyN2J6ZjRqL3p6RFA2K2VlZk5XM2FOTDN3d2d0Mis4Y2ZmNnl0VzdkcTJyUnBkaS9hL3YzN2EvNzgrVjVEUzVzMmJWcXNRMDMzNzkrdjIyKy8vWUwzOS9UT09wLzQrSGdOR1RKRXg0OGYxN2h4NCt4SjBJMHhPbjM2dE1xV0xlczFOOHFHRFJ0a2pOSDQ4ZU8xZi85K3ZmYmFhL1kyejMxbjI3WnRMMmdlTnhRZlFncmdDdE8rZlhzbEppYXFmZnYyT25yMHFEcDE2cVFXTFZwbyt2VHA5cndVTTJiTTBJb1ZLelJtekJndFdMQkFWYXBVMGVMRmkvT0VENisrK3FwWCtsK1FBd2NPS0NzclMrKzg4NDdYT2NhTkc2ZVRKMCtxVFpzMmRwc25pZjdyWC8rcXNMQ3dQSk5lWldSazJFTWhBZ01EN1lCaTJMQmhLbGV1bkFZUEhxejc3cnN2VHcyVEprMDZiNTFkdW5UUjVNbVR0WERoUWdVR0Jucjl3cm52dnZ2eVBXOU80OGVQVjJabVpxRUVGSlpsNlc5Lys1dG16WnFWNy9iMDlIUTk5OXh6bDMwZEFGZXVrSkNRRnBabGhVbXFMMGxseXBSUjY5YXQxYWRQbjJKZkNjamhjT2o5OTk5WHhZb1ZsWm1aYVUrZVdORDhRRGsxYU5CQW9hR2gyclp0bTU1Kyt1azhZK056K3VHSEgvSXNlZTJSYzhub25EemZLcTlZc2NMdUZaSFQ3YmZmcmhvMWFpZ2lJc0pydWN3MWE5WW9KU1hGRHF3OTh4VGxsdDhjVFhYcTFGR1pNbVVVRkJTazBxVkw2OWl4WTZwV3JacktseSt2aWhVcnFucjE2bmw2WEJTMXUrKytXLy82MTc5MDlPaFJ6Wnc1VTJ2V3JGRnFhbXByU2ExRFFrSjJXSmIxYW5SMDlNVXRTVlZ5bExjc3E2OWxXWDByVjY2Y1dybHk1V1Z1dDN2eG1UTm52dHl6WjAveXBaeXdYcjE2YXRHaWhlTGo0elZseXBROHcxc0xNbXJVS08zZHUxY05HalRRNU1tVGxaaVlxRjkrK1VWTGxpekpkem4wbkY1Ly9mVThiWTgvL3JnZWUreXhmQ2MwNzl1M3IvMDQ1Ny96bkQ4TG51RzNPM2Z1Vk8vZXZiVmx5eFo3YUpPbkxUSXlVbnYyN0ZIdjNyMDFhZElrVFpnd1FRY1BIbFRkdW5VMWR1ellmSWRxWEd4SWNiN1YxRHc5S1N6TDBvQUJBelI2OUdoN2pqRXB1M2RUN2g0b25xSEQyN2R2MTQ0ZE8vVGpqejk2emF1V2xKU2s2NjY3VHF0V3JiS3ZuNVNVbE9jOEtINkVGTUFWSm5kM3VIWHIxdVg1bHN1eUxEMzY2S042K09HSDdXK21MblgyYzAvcW50OHYzL3htL3g0MmJKZ2tLU2dvU1BYcjE4K3p2YUJ2NUR5L05DN20yNmtGQ3hia2FYdisrZWZ6ekNKK29RSURBd3R0bUlmRDRTZ3dvSkN5SjBIMWRNc0VVR0l0ay9RSFNicjExbHYxNFljZlhsRFBnNkl3WWNJRWV3V2lsSlFVZGU3YzJkNTJ2ZzhQanovK3VOTFMwcFNRa0dBZnQzejVjaVVuSjl2ZmpoNDllbFEzM25panhvd1prK2NEd09IRGgvWElJNDlvN3R5NTlyQ1IzSTRjT2FMSXlNZ0NnL1YrL2ZxcGYvLys2dEtsaXlwV3JLaU1qQXpObkRuVGE1OHFWYXJZd3oyYU4yOXVmOEI1NnFtbjhwelBHS090VzdmYXordldyYXZ3OEhDL1dHbmh4aHR2MVBEaHcvWDN2LzlkenozM25INzY2U2RabGxWTDBzS1FrSkRTbG1XNVRYWjNQZmZ2ajkyV1pia2x1WTB4YmtrbVovdnZiYm4zTmJtUDh6eisvVCtUMzNHNXo1OWovOXpuTWpuUG0vdGNPYStmdTRiOFhwdmI3YmJydGl5cjBYbitDTXRLNnU1d09McVhMVnYyYkVoSXlDcGp6TVYxdDVGVXJsdzVuVDU5V3ErODhvcTlHb2wwN3VFZVV2YVhKbmZjY1lldXZmWmF4Y1hGNmNrbm4xU25UcDAwWjg2Y0FrT0t3WU1IYThlT0hWNXRGU3RXMU1NUFArelZscGlZNlBYejljRUhIOWlQYy9ic3pEbjA2V0tIZTZ4WXNVTC8rYzkvbEpXVnBSZGZmRkh2dlBPT3dzTEM3RHEzYmRzbUtic1hybVZaK2Q0cjVoNDZWcUZDQmJWczJkTHUyV3VNVVVKQ1FyN3oxM2ptL2hvOWV2UUYxOXlnUVFQVnFWTkg5ZXZYenhOczVIenVjcmtLWEhZWHhZdVFBcmpDbmFzYjd0VStyNEt2YnVZQm9EQVlZL3BLR20xWlZ2VURCdzZvYTlldTZ0S2xpeDU3N0xGOEo5OHJTb01HRGRLZ1FZT1VscGFtNXMyYm56ZVl5R25wMHFXYVBIbXlacytlcmFGRGg5cHpEcFVyVjg0K3o3bk9HUjhmTDRmRG9hMWJ0eFlZVXN5ZlAxOU5talN4bDNYT3JVYU5HcXBldmJvaUlpTDA0b3N2YXZYcTFXcllzS0ZYc0YvUVJNcTVBK1A4NXY2NDdycnJsSnljZk43Si9ZcERZbUtpbGk1ZHFrOCsrVVNuVDUrV0pCbGovdWQydTk5eU9CelRKUVZZT1Y1RXp0ZVQzK1B6YmMvOStGTE9kU25INVQ3K1hQdGU2aGN4eGhqSDc4TkNLbC9zc1dscGFSbzBhSkNPSGoycW1qVnJxbVBIamlwVnFsUyt2WFVjRG9lU2s1TlZybHc1ZXc0Rmw4dWxzTEF3ZTdoQ1dGaFlnU3RPakI4Ly9yejFKQ2NucTFtelpsNXRudFhOcFAvdlNlRjJ1eS9yL3JCLy8vNzJ6Mkh2M3IzMXozLytNOTg2MjdScG8vSGp4NnRhdFdybnJGSEtIcks3YTljdXU5ZXNKeXpJK2ZPN2NlTkcrN0ZueUd6dUliWG5XdG11S09mMFFlRzd1ai9CQVBBTC9yU0c5YVhVQWdCRklUWTJkcEdrUlU2bjh4Rmp6T0RVMU5TbU0yYk1VSGg0dUQxbjBGMTMzVlVzdFhoNlBMaGNMcmxjTHEveDRlZnFGU1psZi9ENDczLy9xK0RnWUUyYk5rMG5UcHhRNjlhdEwvaUQwTnExYTlXN2QyOTkrdW1uNnRtelo1N3cvZlRwMDFxeVpNbDVlNS8xNnRWTHc0WU5VKy9ldlZXM2JsMjFhdFZLbjMzMm1YNzg4VWNOSHo3YzN1L3c0Y055dVZ4cTFLaVIxKytaR1RObUtDZ295UDdBMjd4NWMzdGJhbXFxMnJWclo3K21oeDkrV0MrLy9QSUZ2YjdDc24vL2ZzMmZQMStmZnZwcHpxNzdrY2FZOTJKaVloYi8vdHpUZmNRaHlRb05EWFVrSlNVNXpwNDk2NmhZc2FJalBUM2RrWm1aNlNoYnRxd2pNelBUNFhhN3JUSmx5amhjTHBjaktDakk0WEs1UEk4dGw4dmxjTHZkanNEQVFQdi9McGZMZm02TXNRSUNBaHh1dDl2aGRyc2Ruc2ZHR0lmRDRYQVlZeHpHR012ek9FZWJ3K0Z3V0RrZU80d3hEcmZiN2NpMXI1WFBjZlpqeTdJY2tpelA0eHpiSDdFczYxempPODlJMml6cFI1Zkx0U291TG02REpEbWR6dk9QSzgwaExDeE1EUm8wMEo0OWV5UVZISUkxYk5qUXErZEE3aDZqbnVmQndjR2FQMy8reFpSd1hqbm5ZL0ZjeHpOL1YrN2hIaGNxWisrR1NwVXFLUzB0eld1eWRzODFqaDA3NWpXL1dFRU9IRGlnaUlnSWxTcFZLcytRcjl6UE16TXo5ZUNERHlvOVBWMEJBUUZlSVVab2FHaWUzc2I1clJTWDgrYzZ2K2Z3RDRRVUFJclVxbFdydEc3ZE9yMy8vdnNYZk15dVhiczBZc1FJTFY2OCtMd1R0cDFQNDhhTjdTNjdwMDZkVXRldVhiVnk1Y3FydnBjSmdDdkg3L01JckhJNm5hR1NYbkc1WEk4dVc3WXNjTm15WldyY3VMRjY5ZW9scDlOWnBOOEVlbm81VEowNlZjbkp5Zll5aVJkaS9Qang2dEtsaTk1NDR3MU5talJKSTBhTWtOUHB2S0JlQnp0MzdsUnNiS3orK2M5LzZyZmZmdFBVcVZPOUpnV1Vzc09Ea0pBUTNYUFBQZWM4VjZOR2pYVFRUVGRwN3R5NVhuTlRWSzFhMVI2NnVIYnRXa1ZIUjl0TFhmZnIxOC91dlhIaXhBbXZpVGR6ZGdOLzY2MjNWTFZxMVh4WERTaEt4aGp0M0xsVHMyZlB6bGxQbHFTMWJyZjc3ZGpZMkcwRkhPcVdwS2lvS0hzOTdBTUhEaFJ0c1g0aUpDVGtCa2xlSVlVeEp0V3lyQTF1dDN0SlptYm1rdmo0K0pUTHZVN3YzcjExMTExMzJTRmVmajBvcFArZi82RjgrZklLRHcrM2x3SDE5QmJJdVV4b1FUMHBObTNhWkErcHVGeW5UNS9XWFhmZFpROUw4UXozOE54dm5UMTcxcDZUSWlVbDd4OVRTa3FLdlgzLy92MjY0WVliOHZSaytlMjMzM1Q5OWRmYlM5Z1hKQzB0VFMrOTlKTDY5Kyt2N3QyNzIrMmVQNXQxNjlibGU5eXhZOGN1ZWY2d25EL1h1Ym5kYnIzMjJtdEtTMHNybGlXSFVURHUwb0VTeWpNWlVxTkdqZkpNU3Bsem9pVFBMNjByWVEzcjU1OS9YblhyMWxXdlhyMzAvdnZ2NTFraWRlM2F0V3JZc09FNUE0clEwTkI4eDBCNkhEdDJqQW1WQUJTSjZPam9LRW1QaDRhR1ZuRzczYTlZbHRWOTY5YXQ1Ylp1M2FwNzdybEhmZnYyVmRPbVRZczBaTjJ3WVVPKzc4MjFhdFhLZC8rc3JDeGxaR1RZUXp3cVZLaWdEei84VU92WHI4OTNKYWFjamg4L3JoRWpSdWo1NTUvWE5kZGNvMEdEQnFscjE2NjY2YWFiOU1RVFQ5ajdOVzNhMUd1QzVuTVpPM1pzZ1JOYWZ2WFZWNW83ZDY2bVRwMnE5ZXZYYS9qdzRYcmhoUmYwMGtzdktUUTBWUHYzNzdjbm9QWnd1OTM2NXB0djFLaFJJeTFac3NRT0tTSWlJdkpkRHJ1d3VGd3ViZHUyVFRObnpsUmNuTDNLYUpxaytiK0hFLzhyc290ZlBVNUxXbStNV1pTUWtMRDh3SUVEWndyejVMbi9mUzlkdWxSdnZmV1dPblhxcER2dnZOTnViOWl3WVlHOUxDNVVzMmJOOGgwbWtWUE9vUlFqUjQ1VWhRb1Z2TzZqS2xTb29JNGRPOXFydGVWMisrMjM2OXBycjlXcVZhdlVxMWN2cGFlbmEvYnMyWG4yKytDRER6UnMyREFkUDM1Y0gzLzhzZHEyYlp0bm4vMzc5MTlRTDRyRXhFVFZyVnRYSjA2Y3lMZEhRKzQyVDhDd2E5Y3VwYWVuWDlSd2p3dmhjRGoweGh0dmFNQ0FBZXJVcWRONS84eFJkQWdwZ0JJdUppWkdxMWF0dXFDbG4veDVEZXRmZi8xVk1URXg5amNOVzdkdTlWcmR3eGlqaFFzWDZ2ang0OXF5WlV1ZTR4Y3ZYbXpQakwxcTFhcDhoNFF3b1JLQTRoQVZGZldycFA2MWE5ZCt4ZUZ3dkNqcDZkMjdkOTgwZE9oUVZhNWNXYjE3OTFhYk5tM08reTNseGRxMmJadFNVbEs4M3NzOXBrNmRtdTh4Z1lHQkdqTm1USjcyMWF0WG4vTUR3ODgvLzZ4Qmd3YXBVYU5HOWdlcEcyKzhVZSs5OTU2ZWYvNTUvZkRERHhvNGNLQXFWS2dncDlOcEg1ZWFtcW95WmNybzhPSERrdkxPeTFTMWF0VTgxOHJJeU5EMDZkTzFlZk5tZmZEQkIvWTNwTUhCd1JvM2Jwd0dEaHlvbWpWcnFtTEZpcXBSbzRZOTNuM1pzbVdLaUloUTVjcVZOV25TSkUyY09GR3hzYkdxVXFXS2xpMWJWaVFoeFprelovVEZGMTlvNXN5Wit1MjMzenpOeDQweE14d094L2lvcUtqamhYN1JxMCtrMiszdWtKbVp1U1krUGo3L3JnbEY1SjU3N3RHSUVTTTBlL2JzZkh1Q0ppUWs2TkNoUTBwT1R0YXBVNmNrU2RPblQ5ZkpreWZsZHJzMWJOZ3dSVVpHS2pFeFVkS2x6eTBXRmhhbWJkdTJhYytlUGVyVHA0OUdqaHlwenAwN3ExYXRXcG8wYVZLK0U1dVhMbDFhWVdGaEdqOSt2Qll2WHF4S2xTcnAvdnZ2MS9idDI3MzJxMW16cHRxM2IyK0hCUGxOUFB2YmI3OWRVRWh4NjYyMzJyMjJjdmFnOHR4dkZkVHJZY1dLRldyZnZyM1hNQzdQY0EvUDBKTzB0RFRkZi8vOTluYUh3NkhBd01EekRpYytkZXFVZHU3Y3FSRWpScHkzZmhRZFFncWdoT3ZUcDQvZWZmZGQzWHZ2dlFWT1NPYmh6MnRZTDFpd1FBODk5SkRLbHkrdnpNeE1IVGh3UUU4OTlaUTk3dksrKys3VHJiZmVxZ2tUSm1qWXNHR2FQMysrN3J2dlBtM2N1RkVQUFBDQXZVUWRBUGlMMk5qWVU1SmVyMTY5K3B0QlFVRjlKYjF3NU1pUnFtKy8vYlkrK09BRGRldldUUjA3ZGxTbFNwVXUrMXFwcWFsNjU1MTM5STkvL0NQZlNRaVRrNU5WdG14Wi9mZS8vL1Y2dnd3S0NySjdQUVFGQmVuUlJ4OVZzMmJOdEgvLy9ueS9HVTFOVFZWRVJJUWlJaUxVbzBjUHIyRVprbFM3ZG0zTm5EbFRJMGVPVk51MmJkV21UUnU5K09LTGR0ZnVOOTk4VTJ2WHJwV1V2ZUpHY0hEd2VWL2I3dDI3bFpDUW9Ca3pabmdONTVDeUoyQ2VQWHUyVnExYXBlblRwMnZ5NU1uYXYzKy9wT3pBZXVUSWtmcm9vNC8wM1hmZmFmVG8wUm82ZEtqcTFLbVRieGh5T1U2ZVBLbGx5NVpwenB3NTlvZFhTVDlMK2lBeE1YSHF2bjM3TG03aWdCSXNKaVptaWErdTNhRkRCM3ZPQjRmRG9ZTUhEM3I5dk96ZXZWc3JWNjVVcFVxVlZLbFNKWTBkTzFiQndjRUtEZzYyUHpnUEhUcFVXN1pzVWExYXRYVE5OZGZvK1BIajZ0cTE2MFhWY2ZUb1VZV0ZoZW1mLy95bkxNdlNFMDg4b2VIRGgrdk5OOS9VRjE5OG9RVUxGaWc5UFYwWkdSbDJLQ2RKVFpvMFVaTW1UYnpPbGZ2ZXEwMmJObmw2cWtyWlM4Vjc1c0R3ekpueStlZWY1MXVmWjRqSmdnVUxDbHlTV01wL3ZvZ3BVNllvUGo1ZW8wYU44bXIzdkVkNFZoZ3h4bmpkdDFxV3BXN2R1cWxEaHc1ZXJ6azN5N0xVcmwyN1lsOEdHZ0I4enVsMEdxZlRhWHdwTGk3T09KMU9rNUtTWXZyMDZXT0dEQm1TWjF0NmVycmQxcUJCZy9PZTA3TlBmSHk4V2JseVpaN1htTjlyOXJSRlJrYWE3dDI3RzZmVGFlNi8vMzc3djl6UFBXMDVwYWFtbXZ2dXU4Lzg5Tk5QeGhoam9xS2l6TFBQUG11TU1hWlJvMFltSXlQRGRPalF3Y1RGeFprdnZ2akN2UDc2NnlZeE1kRzBiZHMyejJ0ek9wMm1kZXZXQmY3bjY3KzNuRHovam56OTd4bEFzYkZxMTY3ZDN1bDBidkg4L05lclY4K0VoWVdadlh2M1h0Yjd5ZHk1YzgzTEw3OXMzRzUzdnR2NzlPbGpRa05EVGNPR0RjMlVLVlBPZWE3dzhIQ3pjK2RPcjdZUkkwWVlZNHc1Y3VTSTZkdTNyOW0rZmZzNXorRnl1Y3lLRlN2TW9rV0x2TnBUVTFOTlFrS0NTVXhNUE45TE1zWVk4L0hISCtmYlBtblNwRHpublRwMXFuM3REUnMyMk52MjdkdG5SbzRjYVZ3dWw5bTFhNWNaUFhyMFpmOTVlL3o2NjYvbW5YZmVNUTBhTkxEZjAwTkNRcmFIaElSMGtjUnlCTVhvVXUvTkdqVnFsS2R0MHFSSnBuSGp4cVpaczJabSt2VHBGM1crek14TWs1YVdkdEYxcEthbW1xZWVlc29ZWTh6cnI3OXVObTdjNkxVOUpTWEZ2UGppaTJiWnNtWEdHR05tenB4cFdyWnNhY0xDd2k3by9KNTd3OVRVMUl1dXJiQWRQbnk0d0cwdWw4dWtwNmVickt5c1lxeUlleklBVndGL0NpbFNVMVBOdm4zN1RJTUdEY3o2OWV1OXR1VU1LVnEzYm0xNnBNbnpBQUFnQUVsRVFWUmF0R2hoZjFodjFhcFZuZy8wdVlPTWl3a3BqTW4reFh5K1k3S3lzdkswelpzM3p6enp6RFAyOHhVclZwaDU4K1laWTdKdkh0TFMwc3hubjMxbWpNbit4ZjNaWjUrWjdkdTNtNWRmZnRta3A2ZWJwazJiZWwydm9GOXMrVjNibC9pRkNKUmN0V3JWcWhjU0VyTE02WFJtZXQ0TEJnMGFaS0tqb3dzTUdzN0Y1WEtaczJmUEZzRTdGWEp6dTkxbTE2NWRadmp3NGZiN3VOUHB6QW9KQ1ZrVEVoTFM1UHgvK3lnS2wzcHZkdURBZ1NMNFYzSjVDcnFQU1VsSnVlUnorbE5JNFkrNEp5dGNEUGNBb050dXUwMERCZ3pRMjIrL3JicDE2K2E3ajcrdVlXMStuMnNpNTFqR3RtM2J5dTEyS3owOVhWbFpXWHI5OWRmVnBrMGJuVHg1VXBHUmtSb3laSWhtelpxbDJyVnJLeVVseFd0Y2QyUmtaSUZMbEFZRUJIaE5EQW9BdnJKang0NXZKYld2V2JQbUhZR0JnYThZWTdwdDNyeTU3T2JObTFXOWVuWDE2ZE5IVFpvMHVlQWxseDBPaDBxWExsMjBSWmR3THBkTGtaR1JDZzhQVjB4TWpLZjVqREZta2NQaGVDczZPbnEzTCt2RHBibmxsbHQ4WFVJZUJmM2NYODQ4TmpWcTFHRGljQlFiUWdvQWtxVHUzYnZyeXkrLzFQang0NzFtVlpmOGV3M3J5TWhJWldabWVvMmgvUG5ubnpWOStuUnQzNzVkeGhpMWF0VktEUnMyMUtoUm85UzllM2VWS1ZOR24zLyt1U1pObW1TUHMvYlVrbk5sRDg5cUpibFhObUdGRHdEK0lpNHU3aGRKVDFldlhuMTRxVktsWHJJc3ExOThmUHlOZ3djUDFzMDMzNncrZmZxb2RldldMS2ZuUTJmUG50VzZkZXMwYytaTWU3NExZMHlpWlZrZloyUmtqTisxYTlkUkg1Y0lBSDZGa0FLQXBPeHYwVjUvL1hWMTdkclZhN0lnZjEvRGV2NzgrZXJVcVpQWFJHOVpXVmx5T3AxNjVaVlgxS1pORzkxLy8vMTY3NzMzbEpxYXF1N2R1MnZwMHFXcVVxV0txbFNwb3AwN2Q5b1RxUVVGQlhtRktEbG51QytvSFFEOFFYeDhmS0trVisrNjY2NS9saTlmL2lsanpQT0hEaDM2YTFoWW1DWlBucXp1M2J1clE0Y09GelRSSkFwSFVsS1NsaTlmcm9pSUNKMDhlVktTWkl6Wlo0eVpjdno0OFNtRnZTUW1BRnd0Q0NrQTJHNi8vWFk5ODh3eitzOS8vbU8zK2ZNYTFzMmJOL2RhZHRUajdydnYxdDEzMzIwL1QwNU9Wa3BLaXNhTkc2ZmR1M2RyNnRTcG1qRmpocVRzR2RWenovWU9BRmVxbjM3NktWM1NCNUttaElTRVBHWloxa3VuVDU5dStPOS8vMXZUcDA5WGh3NGQxS1ZMbHd0YUhoQ1g1dURCZzFxNGNLRVdMVnFrOVBSMFQzTzB5K1dhc0dQSGpybVMzRDRzRHdEOEhpRUZBQys5ZXZYU2hnMGJGQjhmTDhtLzE3Qys0WVliOU5CREQ2bGN1WExuZkUzbHk1Zlg2TkdqRlIwZHJhRkRoMnJJa0NHNjZhYWI1SGE3dFczYk5xK2VJeGtaeGJxa09nQVVGUk1URTdOWTB1TGF0V3ZmNjNBNFhzbk16SHhvNGNLRkFRc1hMbFR6NXMzVnMyZFAxYWhSNDVMbUE0STNZNHgyNzk2dE9YUG02UFBQUDVjeFJzWVl0MlZaNjdPeXN2NFZGeGRYY0JkQkFJQVhRZ3FnaENwb0FpU0h3NkdJaUFqNytjR0RCLzF5RGVzMmJkcG83ZHExK3Zqamp3dCtrVGtjT1hKRXc0Y1AxNWd4WTNUTk5kZm8zbnZ2bFNUOStjOS8xb1FKRXlSbHo2ZlJwVXVYZkkvdjFLbVQvZGl6L2pjQVhBbGlZMk8vbHRUVzZYVGVKV21FcE00Yk5teTRkc09HRGFwWnM2YjY5T21qUm8wYVhmQWttL2gvYnJkYjI3ZHZWM2g0dUw3Ly9udFA4MWxKUzl4dTkxczdkdXlJOTJGNUFIQkZJam9IZk1DelJOSFZQUG5pa1NOSFZMbHk1WHkzdWQxdVpXVmxLU0Fnb01odmloY3RXbVJQQkhybXpCbXZlVEk4UFRvOE9uYnNxS1ZMbCtaNVhsQzdyM2ttSFkyT2p1YTlITUFGKyt0Zi8vckhzbVhMdm14WjF0OGxWWkt5ZTgzMTdkdFhyVnExVXBreVpYeGNvZjlMVDAvWGwxOStxWmt6WjJydjNyMlNKR1BNS1dQTXpQVDA5SGQrL1BISHd6NHVFUmVwSk55Ym9laHdUMWE0K0VNRWZJQmZoQ2dNL0VJRWNEbHV2ZlhXYTI2NDRZWm5KRDBuNlU1SnV1NjY2OVN6WjArMWI5OWUxMTkvdlc4TDlFT25UNS9XaWhVckZCRVJvUk1uVG5pYWZ6WEcvTnZsY2syT2k0dEw5V1Y5dUhUY20rRnljRTlXdUJqdUFRQUFVQUlkT0hEZ3pJRURCeVpLbXVSME9wOHd4cnljbEpSVTk0TVBQdEIvL3ZNZlBmYllZK3JjdWJQKzlLYy8rYnBVbnp0OCtMQVdMVnFrQlFzVzZPelpzNUlrWTh3T3k3SW1Sa2RIejViazhtMkZBSEQxSUtRQUFBQW8yZHpSMGRFTEpDMElDUWxwSW1sNGVucDZxM256NWpubXo1K3ZsaTFicWtlUEh2cmIzLzdtNnpxTDNaNDllelIzN2x5dFhyMDY1MlNZR3kzTEdoY2RIZjJGcitzRGdLc1JJUVVBQUFBa1NURXhNVjlKK3FwbXpacDNCd1FFakpEVWFkMjZkV1hXclZ1bmtKQVE5ZTdkVy9mZWU2L1hmRDVYRzdmYnJlKysrMDRSRVJINjVwdHZKRW5HbUhSSm4wcDZPem82ZW9kUEN3U0FxeHdoQlFBQUFMekV4Y1h0a2ZSa3pabzFod1FHQmc2UjFDY21KaVk0SmlaR3Q5MTJtL3IyN2FzSEhuaEFwVXVYOW5XcGhTWWpJME1iTjI3VXpKa3o5Yi8vL2MvVG5HU01pWEM1WE9QaTR1SU8rTEkrQUNncENDa0FBQUNRcjdpNHVHT1NodHg4ODgyamI3enh4djZTbnQyL2YvOGRvMGVQMXNTSkU5V3JWeSsxYTlkT0ZTcFU4SFdwbHl3NU9WbXJWNi9XckZtemRPellNVW1TTWVhZ1pWbi9UazFObmJSbno1NWtINWNJQUNVS0lRVUFBQURPNmRDaFEybUhEaDE2VjlMRTJyVnJkM0U0SEMrZFBIblMrZjc3NzJ2YXRHbDYvUEhIMWFsVEo5MXl5eTIrTHZXQ0hUMTZWSXNYTDliOCtmT1ZscGJtYWQ1bGpKa1lFeE16UzFLV0Q4c0RnQktMa0FJQUFBQVh5aFViRy91SnBFOXExcXpaUERBd2NOaVpNMmNlbURObmpqVjM3bHc5K09DRDZ0R2poNnBXcmVyck9ndjAwMDgvNlpOUFB0R3FWYXZrZHJ0bGpER1NOaHRqM29tTmpWM2o2L29Bb0tRanBBQUFBTUJGaTR1TDJ5QnBRMGhJU0RWSkkxd3UxK05yMTY0dHZYYnRXdFdwVTBlOWUvZFcvZnIxL1dLU1RXT01vcUtpTkd2V0xIMzk5ZGVlNWd4SnkxMHUxOXR4Y1hIUlBpd1BBSkFESVFVQUFBQXVXVXhNekErU2VsU3ZYbjF3cVZLbGhscVcxZnY3NzcrLy92dnZ2OWNkZDl5aHZuMzdxbVhMbGdvS0NpcjIyakl6TTdWcDB5Yk5uRGxUZS9iczhUU2ZsalFuUFQzOVgvSHg4YjhXZTFFQWdITWlwQUFBQU1CbGk0K1BQeUxwcGVyVnE3OFdGQlQwckdWWi9YLzU1WmZiUm8wYTVUWEpadm55NVl1OGx0VFVWSzFldlZyaDRlRTZldlNvcC9tdzIrMmVkdnIwNllsNzkrNU5LdklpQUFDWGhKQUNBQUFBaFNZK1BqNUYwcjhramE5ZHUzWVB5N0lHblRoeG90YUVDUk0wZGVwVWRlclVTVTg4OFlSdXV1bW1RcjkyUWtLQ2xpeFpvbm56NWlrbEpjWFQvSU9rU2RIUjBSOUx5aXowaXdJQUNoVWhCUUFBQUlxQ0t6WTJkcGFrV2JWcTFYclE0WEFNUFhQbVRQTlpzMlpaczJmUDFrTVBQYVR1M2J2cjdydnZ2dXdMN2QyN1YvUG16ZFB5NWN2bGNya2t5VWphYW93Wkh4TVRzK0t5THdBQUtEYUVGQUFBQUNoU08zYnMrRUxTRjMvNzI5OXFCZ1VGalhDNVhCMVdyMTRkdEhyMWF0V3ZYMTlQUHZtazZ0V3JKOHV5THZpY3hoakZ4TVJvOXV6Wit1cXJyenpObVpKV3VkM3V0MkpqWTc4cmdwY0NBQ2hpaEJRQUFBQW9GcnQyN1lxVDFLVldyVnEzT0J5T1laWmw5ZHkrZlh1RjdkdTM2NjY3N2xLZlBuM1Vva1VMbFNwVnFzQnpaR1ZsNmF1dnZ0TE1tVFAxd3c4L1NKS01NU21TUG5HNVhQK0tpNHY3cFhoZURRQ2dLQkJTQUFBQW9GanQyTEhqb0tRWDdyNzc3cEZseTVaOXdSanpqNTkrK3VuV2tTTkhhdUxFaVhyeXlTZjF5Q09QcUZ5NWN2WXhxYW1wV3J0MnJjTER3M1hvMENGSmtqSG1xS1QvWkdWbFRkaTVjK2RKMzd3YUFFQmhJcVFBQUFDQVQrelpzeWRaVXBpa2Y0V0VoRHhwV2RiQWhJU0VHdVBIajllSEgzNm9MbDI2NlA3Nzc5ZTJiZHYweVNlZktEazUyVDVVMHVTTWpJeVA0dVBqTTN6MkFnQUFoZTdDQi80QktEUk9wOU5JVWxSVWxLOUx3UlVzTkRSVWtoUWRIYzE3T1lDclJ1M2F0ZHRZbGpYRXNxeW04cjVYTmNhWVNNdXkzbzJPamw3cXEvcHdkZkxjbXdHWGczdXl3a0ZQQ2dBQUFQaU4yTmpZTlpMVzFLcFZLOFRoY0l5d0xLdU5NV2E5cExkalltSWlmVjBmcms3R21HOHR5NnJuNnpwd1JZdnhkUUZYQzVJZXdBZm9TWUhDUUU4S0FDV0I1M2NtNzNXQTd6aWR6aVdTT2twNmpKNU1LR3IwcEFCOHlQTWhFd0FBQUFBZ09YeGRBRkFTR1dPKzlYVU51R3JzOG5VQkFBQUFRR0doSndYZ0F6RXhNZlY5WFlPL28zc3ZBQUFBVVBMUWt3SUFBQUFBQVBnRlFnb0FBQUFBQU9BWENDa0FBQUFBQUlCZklLUUFBQUFBQUFCK2daQUNBQUFBQUFENEJVSUtBQUFBQUFEZ0Z3Z3BBQUFBQUFDQVh5Q2tBQUFBQUFBQWZvR1FBZ0FBQUFBQStBVkNDZ0FBQUFBQTRCY0lLUUFBQUFBQWdGOGdwQUFBQUFBQUFINkJrQUlBQUFBQUFQZ0ZRZ29BQUFBQUFPQVhBbjFkQUFBQUFLNE94aGhMVXBDazBwSktxUkMrRUd2WnNxWG4zSlV1OTF5L2MwdktsSlF1S2NPeUxGTkk1d1VBRkFKQ0NnQUFBQlNXVXBJcVNicjE5LzhIWGU0Sm5VNm41MkdUeXozWDd6SWtKVWc2SU9uWTc4OEJBSDZDa0FJQUFBQ0ZwYlN5QTRySXdqcmh1SEhqUEE4WEY5WTVmOWRRVXBJSUtRREFyekFuQlFBQUFBcExrTEo3VUZ3SkNxV25Cd0NnY0JGU0FBQUFvTEE0ZEo0UC9zbkp5WEs3M2NWVXpqbVZGdmZDQU9CM2VHTUdBQUJBc1duV3JKbU9IRGx5em4yTU1WcXdZSUdNdWJRNUxXTmlZdlQ5OTk5ZjByRUFBTjlpVGdvQUFBRDRsUjkrK0VHZmZmYVpPbmZ1ckRwMTZxaEtsU3A1OXZuMTExOExEQ0tTa3BMMDFsdHY2ZE5QUDlXMTExNWIxT1VDQUFvUklRVUFBQUNLVEZaV2xrNmVQS2xLbGZKT1ZYSHk1RWxkZi8zMWVkcS8vUEpMdFd2WFRwSlVxbFFwTFYyNk5NOCtEUnMydEIrSGhvYnFwcHR1OHRwZXFsUXBkZXJVeWFzdE5EUlVZOGFNdWFUWEFRQW9Ib1FVQUFBQUtESmJ0MjdWNU1tVHRXVEpFcS8yZmZ2MnFXL2Z2bHF4WW9YKzhJYy8yTzB1bDB2cjE2L1h3b1VMTCtvNnk1Y3ZWMEJBZ054dXQ3S3lzblQyN0ZtZE9YTkdLU2twU2twS1VtSmlvcG8yYlZvb3J3a0FVSFFJS1FBQUFGQmtWcXhZWWZlS3lPbjIyMjlYalJvMUZCRVJvUUVEQnRqdGE5YXNVVXBLaXNxVUtTTkp5c3pNVk1lT0hmTWNuNW1abWFldFRwMDZLbE9taklLQ2dsUzZkR2tkTzNaTTFhcFZVL255NVZXeFlrVlZyMTQ5VDQ4TEFJQi9JYVFBQUFCQWtUaHk1SWdpSXlQMTZxdXY1cnU5WDc5KzZ0Ky92N3AwNmFLS0ZTc3FJeU5ETTJmTzlOcW5TcFVxOW5DUDVzMmJhOE9HRFpLa3A1NTZLcy81akRIYXVuV3IvYnh1M2JvS0R3OVhRRUJBWWIwa0FFQVJZM1VQQUFBQUZJbjU4K2VyU1pNbXFsaXhZcjdiYTlTb29lclZxeXNpSWtLU3RIcjFhcSs1SmlUbE94K0ZKSDMwMFVkZXp5M0x5clBQZGRkZHArVGs1RXNwSFFEZ0kvU2tBQUFBUUtFN2ZmcTBsaXhaa2lkTXlLMVhyMTRhTm15WWV2ZnVyYnAxNjZwVnExYjY3TFBQOU9PUFAycjQ4T0gyZm9jUEg1Ykw1VktqUm8zMHh6LyswVzZmTVdPR2dvS0M1SEJrZi9mV3ZIbHplMXRxYXFyYXRXdW53TURzVzk2SEgzNVlMNy84Y21HK1RBQkFJU09rQUFBQVFLR2JNV09HUWtKQ2RNODk5NXh6djBhTkd1bW1tMjdTM0xsenZlYW1xRnExcXBZdlh5NUpXcnQycmFLam83VisvWHFGaG9hcVg3OSt1dnZ1dXlWSkowNmM4SnA0MHpNY1JKTGVldXN0VmExYVZlM2J0eS9NbHdZQUtFSU05d0FBQUVDaGE5cTBxWjU5OXRrTDJuZnMyTEhxMXExYnZ0dSsrdW9yelowN1Z5KysrS0lrYWZqdzRSbzdkcXlpb3FJa1NmdjM3OWNkZDl6aGRZemI3ZGJYWDMrdFJvMGFhZVBHalhhN1oxZ0pBTUIvMFpNQ0FBQUFoYzdwZE5xUFUxTlRWYVpNR1IwK2ZGaVNGQlFVNUxWdjFhcFY4eHlma1pHaDZkT25hL1BtemZyZ2d3OTA3YlhYU3BLQ2c0TTFidHc0RFJ3NFVEVnIxbFRGaWhWVm8wWU5HV01rU2N1V0xWTkVSSVFxVjY2c1NaTW1hZUxFaVlxTmpWV1ZLbFcwYk5reTllclZxNmhlTWdDZ0VOQ1RBZ0FBQUVYcXpUZmZWTDE2OWZUb280K3FidDI2Q2c0T1B1OHh1M2Z2VmtKQ2dtYk1tS0ZLbFNwNWJidmxsbHMwZS9ac1ZhMWFWU3RYcmxTclZxMjBmLzkrU2RLcVZhczBjdVJJdWQxdWZmZmRkeG85ZXJTR0RSdW1kOTk5Tjk4d0JBQUFBRGd2cDlOcG5FNm44WFVkQUlBTFo0eXBaSXg1ek9TU21wcHFFaElTVEdKaVl1NU4rZnI0NDQvemJaODBhVktlODA2ZE90VVlZNHpMNVRJYk5teXd0KzNidDgrTUhEblN1Rnd1czJ2WExqTjY5R2l6ZCsvZW5JYy9ib3lwZFA1WEJjRHBkQzc1L2Q2c282OXJ3ZFV2NzFwTkFPQUhQQUZGZEhRMDcxTUFjSVV3eGdSTHVsZlNDbC9YY2dIYVNmcmFzcXdUdmk0RThIZE9wM09KcEk2U0hvdU9qczUvWFdDZ2tERGNBd0FBQUlVbFExS0NyNHU0UUFuS3JoY0E0RWVZT0JNQUFBQ0ZKVjNTQVVrTkpWV1NWUHB5VHpoczJMQkZrdlN2Zi8zcmljczkxKy9TbFIxUUhQajlNUURBanhCU0FBQUFvTEJrS2pzQU9DMnBsQXFoMTY1bnFWRkpteS8zWEw5eks3dk85Ti8vRHdEd0k0UVVBQUFBS0JTV1pSbGxmL2d2dEI0S25xVk1MY3U2VW9hUkFBQXVBM05TQUFBQUFBQUF2MEJJQVFBQUFBQUEvQUloQlFBQUFBQUE4QXVFRkFBQUFBQUF3QzhRVWdBQUFBQUFBTDlBU0FFQUFBQUFBUHdDSVFVQUFBQUFBUEFMZ2I0dUFBQUFBUEFJRFEwZGJJeDVKM2U3MCtrMG5zZkdtTWt4TVRFdkZHOWxBSURpUUU4S0FBQUErSTJNakl6UHo3ZVBNV1orY2RRQ0FDaCtoQlFBQUFEd0d6dDM3dHdwNmFlQ3RodGpEc1RHeG41ZGpDVUJBSW9SSVFVQUFBRDh6Wnh6YkZ0YmJGVUFBSW9kSVFVQUFBRDhpdHZ0WG5PT3pRejFBSUNyR0NFRkFBQUEvRXBzYk96M3hwaUR1ZHVOTWNkaVltSTIrS0ltQUVEeElLUUFBQUNBdnpIS3Y4ZkUrdCszQVFDdVVvUVVBQUFBOERzdWwydDU3amJMc2hqcUFRQlhPVUlLQUFBQStKMjR1TGl2SlozSTBaUVVIUjM5bWEvcUFRQVVEMElLQUFBQStDT1hwQVdlSjhhWTlaS3lmRmNPQUtBNEVGSUFBQURBTDduZDdtVTVuaTcyV1NFQWdHSkRTQUVBQUFDL2xKS1M4cFV4SmtWU1drSkNRcDQ1S2dBQVZ4OUNDZ0FBQVBpbG4zNzZLZDJ5ck1XU05oNDRjT0NNcitzQkFCUzlRRjhYQUFBQVVKSTVuYzR0a2hyN3VnNS9aWXlSWlZseU9wMHNQWm9QWTh5M01URXg5WDFkQndBVUZucFNBQUFBK0JZQnhUbFlsdVhyRXZ5YVpWbjFmRjBEQUJRbWVsSUFBQUQ0Z2Fpb0tGK1hnQ3RNYUdpb3Iwc0FnRUpIVHdvQUFBQUFBT0FYQ0NrQUFBQUFBSUJmSUtRQUFBQUFBQUIrZ1pBQ0FBQUFBQUQ0QlVJS0FBQUFBQURnRndncEFBQUFBQUNBWHlDa0FBQUFBQUFBZm9HUUFnQUFBQUFBK0FWQ0NnQUFBQUFBNEJjSUtRQUFBQUFBZ0Y4Z3BBQUFBQUFBQUg2QmtBSUFBQUFBQVBnRlFnb0FBQUFBQU9BWENDa0FBQUFBQUlCZklLUUFBQUFBQUFCK2daQUNBQUFBQUFENEJVSUtBQUFBQUFEZ0Z3Z3BBQUFBU3JqazVHUVpZM3hkaHQvNSt1dXY1WEs1ZkYwR0FKUW9oQlFBQUFCWHNQajRlSy9ueGhoRlJVWEo3WGJudTMvLy92MlZrWkhoMWRhc1dUT2xwS1NjOHpvSER4NVVURXpNT2ZkWnRXcFZ2dTM3OSsvWGhnMGJ2Tm8rL1BERGZQZHQzcno1T2ErUkg3ZmJyVFZyMWx6MGNlZnovUFBQS3kwdHJWRE9kZmJzV1gzNTVaZUVIZ0J3SG9HK0xnQUFBQUNYcmwrL2ZvcU1qTFNmRzJNMGZmcDBOV25TUkYyN2RzMnovN2ZmZnF1c3JDd0ZCUVVWZU02elo4L3E0TUdEdXZQT08rMjJGU3RXcUZ5NWNob3hZb1JPbno2dDBxVkxxM1RwMHJyKyt1czFkKzVjU2RKNzc3Mm5SeDU1UkpKMDc3MzNxbXpac2pwNzlxeWVlKzQ1elprelI4MmFOVk9YTGwza2RydDE1TWdSYmRxMFNaSlVwa3daUlVSRTVLbkQ3WGFyVWFOR2VkcHp2bDVKbWpsenBoMjhORy9lWERmZWVHT2VZNDRmUDY1MTY5YnAyMisvMVpBaFF5UkpaODZjVVVCQWdOZWZ4ZWJObTNYcTFDbFZxRkNod0QrZmkrVjJ1L1hxcTY4cUt5dnJra0lZQUNoSkNDa0FBQUN1QWprLy9HWm1abXIzN3QzNjZLT1A3TGIxNjlmTDRUaC9KOXJNekV3Tkd6Wk1Eb2RERXlaTXNOczNiZHFrQ1JNbXFFZVBIdXJidDYrR0RSdW11KysrVzVMMHdBTVBhTjI2ZFY3bktWdTJyTmF0VzZlZVBYdXFUcDA2V3I1OHViNzc3anN0WExoUUF3Y08xSkFoUTFTL2Z2MXoxbUtNVVVaR2hxS2lvaVJKTHBkTDllclY4OXBuMDZaTk9uVG9rRjU5OVZXN2JkNjhlWG5POWNBREQwaVM2dFdycDgyYk55c2hJVUhkdW5YVGpCa3pWSzVjT1owNWMwWTMzM3l6TWpJeTFLSkZDL3VhbDh2dGRtdk1tREdLaW9wUzJiSmwxYlp0VzYvdHFhbXBTazVPMXZmZmYxOG8xd09BS3gwaEJRQUF3QlhvaVNlZTBJa1RKNVNSa2FIbXpac3JLU2xKMzM3N3JkTFMwaFFVRktUU3BVdmIrNGFHaGw3UW5CTm56cHpSc0dIRDVISzU5TjU3NzludFAvNzRvOWVIK0Y5KytjV3JsMFZCMHRMU2RPclVLZDE1NTUwYU8zYXMvdnpuUDJ2cjFxMzY1cHR2OVBiYmIzdnRPMjdjT0czYnRrMUpTVWw2OU5GSEpVbExseTQ5NS9tLy9QSkw3ZHk1VTYrKytxcVNrcExzM2cvNTlTREp5Uk1jUFAzMDA2cFNwWXEyYmR1bWFkT21LVHc4L0x5djZXS2twYVhwMVZkZlZWcGFtajc5OU5NOHZUTysvLzU3alJvMVNvTUhEeTdVNndMQWxZeVFBZ0FBNEFxMGFORWlTVkxEaGcyMVljTUd4Y2JHS2lBZ1FCOTg4SUVrNlpWWFhySDNuVEZqaGdJQ0F1em5Eejc0b1AyNFRaczJrcVJEaHc1cHpKZ3h1dlBPT3pWNjlHZ0ZCdjcvYmVLY09YTmtXWllrYWZ2Mjdjckt5bEw3OXUyVmxKU2tVYU5HRlZoamRIUzAzZlBocnJ2dVVtSmlvc2FPSFN0SmV2TEpKeVZKQnc0YzBOZGZmNjJoUTRmcXA1OStVdWZPbmJWOCtYSkpPdS84RGZYcTFWT0xGaTBVSHgrdktWT21GRGpQUlc2alJvM1MzcjE3MWFCQkEwMmVQRm1KaVluNjVaZGZ0R1RKRWpzZ3VWejc5dTNUb0VHRFZMZHVYVDMzM0hQcTNidTNldmZ1clhidDJpa2xKVVgvL3ZlLzlkVlhYK25OTjk5VVNFaElvVndUQUs0R2hCUUFBQUJYZ2RxMWF5czFOVlZyMTY3Tk03OUQ3ZHExdlo1LzhjVVh1dmJhYSszblM1WXMwVC8rOFEvMTdkdFhQWHYyOU5wMzM3NTkyckZqaHgxeXJGbXpSaSsvL0xMYXQyK3Y1NTU3VHNIQndRWFd0SFBuVHQxNTU1M3ExYXVYZnZ6eFJ6Mzc3TE1xVTZhTWtwS1N2RUlUai9YcjEwdktIcTd4eUNPUGVOV1luM0xseXVuMDZkTjY1WlZYOU1ZYmI5anQ1eHJ1SVVuMzNYZWY3cmpqRGwxNzdiV0tpNHZUazA4K3FVNmRPbW5PbkRuNWhoU25UNS9XbVRObnpsbExicFVyVjliZ3dZUHRPVFVtVEppZzU1OS9YcHMzYjlhdVhidjA0SU1QYXQ2OGVmckRILzV3VWVjRmdLc2RJUVVBQU1BVjZ1REJnOHJLeWxLM2J0MjBaODhlQlFVRktUQXdVUDM2OVpPVVBRR215K1ZTMmJKbE5XN2N1SE4rWXo5Ky9IaUZob2JtYVYreFlvVUdEQmlnYWRPbTZlREJnNHFLaWxMMzd0MlZtWm1wK1BoNDNYWFhYUVdlczB1WExucjY2YWMxWThZTWRlN2NXWjA3ZDFiWHJsMzEyR09QMlVHQ0p4VEl6TXpVdDk5K3EvTGx5OHZsY3FsWHIxNmFQbjE2dm1HR1IxcGFtZ1lOR3FTalI0K3FaczJhNnRpeG8wcVZLcVdPSFR2bTJkZmhjQ2c1T1ZubHlwVlQ2OWF0SldYMzFBZ0xDOU80Y2VNa1NXRmhZWGxXUHBHa2Q5OTl0OENWU3dvU0ZSVmxCeFI3OXV6Ujh1WExkZmJzV1ZXcVZFa3pac3pRcmJmZWVsSG5BNENTZ3BBQ0FBRGdDcE9lbnE3T25Uc3JNVEZSbG1WcDVNaVIrc3RmL3FKSEgzMVVFeWRPdENlMEhEbHlwS3BXcmFvZVBYcWM5NXgvL2V0ZjgyM3YzTG16YnJ6eFJrMmJOazBMRml6UU04ODhvMDgvL1ZUeDhmR3FYTG15cnJ2dXVnTFBlZjMxMTZ0WnMyYmFzbVdMSk9tYWE2NlJKQ1VrSk5qelJpUWtKRWpLN3MxUnIxNDk3ZHUzVHoxNjlGQ1RKazFrV2RZNWV4cUVoWVdwUVlNRzJyTm5qNlNDNTdCbzJMQ2gxNG9nVFpzMjlkcnVlUjRjSEt6NTgrZm5PWDdNbURFYU0yWk1nWFhrNTMvLys1L1dybDJyVFpzMmFkKytmYXBZc2FLazdIazB2dnp5UzY5OVUxSlM4cXhZQWdBbEZTRUZBQURBRmFaMDZkSWFQSGl3NnRldnJ5Wk5tcWg2OWVxYVAzKyt5cFVycHp2dXVFTlM5aHdUVzdaczBVc3Z2WFRPYzJWbVp1YmIvdmJiYjZ0djM3NWV5M2srODh3ektsdTJyQjU3N0RGMTd0elo3cEZRRUpmTHBZeU1ETG5kYnEvMlNwVXE1ZWxKOGNzdnYyakFnQUZhdUhDaEpLbEtsU3I2OXR0dlZhVktsWHpQdlhuelpqMzg4TU5xMkxDaFpzMmFKVW41OXFEd3ZNYU9IVHVxZlBueUNnOFAxK2JObSszNlBLdDllT1RYaytKU1pHWm15cklzdmZubW0rcldyVnVlMVU4ODB0TFMxS0pGaTBLNUpnQmNEUWdwQVBpMTJyVnJEL1IxRFlBdldaYjEzNWlZbU05OFhRZjhUK1BHamIyZTMzZmZmZnJ2Zi8rcjl1M2JxMXUzYnRxd1lZTzZkdTFhNEp3Uk8zZnUxS3hac3dwY3BXUEZpaFY1ZW1DVUxWdFdraFFaR2FsRGh3NnBRNGNPa3JMRGkvdzg4Y1FUdXY3NjYvWDN2Lzg5ejZTV3hoaGxaV1hwN05temtxU2hRNGZtR2RxeGZ2MzZmSWVnU05uemFyUm8wY0tlMEZQSzdrbngxbHR2cVZPblRsNnZxMkhEaHVkZEthU3dWYXRXVGRXcVZUdnY1SjhBQUcrRUZBRDhWWWFrSUlmRE1kSFhoUUErbGlHcDlIbjNRb2wzeXkyMzZMWFhYbE5zYkt5ZWVlWVpaV1ZsNmFHSEhwTGI3WmJENFpBa25UeDVVbEoycUpDY25LeXVYYnVxYmR1MkNnOFBWMUpTa3NxVkt5ZEordm5ubjJWWmxtNisrZVk4MTBsSlNkRmJiNzJsWjU1NXhoN3E4ZmpqaitkYmt5Y1lXTFZxbFk0ZlA2NTE2OWFwYWRPbUtsdTJyTmF1WGF2MzNudlBucmNoZDBDeGQrOWVyVjY5V25QbnpyWGJMTXVTWlZsS1NVblJ6ei8vckY2OWV1VzU1ajMzM0tNUkkwWm85dXpaQ2dvS3lyTTlJU0ZCaHc0ZFVuSnlzazZkT2lWSm1qNTl1azZlUENtMzI2MWh3NFlwTWpKU2lZbUprdVMxeWdrQW9PanhyZ3ZBTHhsanVsbVcxZmo4ZXdKWHRSY2w1ZjJVQlNoN1hvcXpaOC9hSCs2UEh6K3VaY3VXYWQ2OGVlclJvNGVhTld1bUNSTW1hTkdpUlJvNmRLanExS21qNU9SazNYYmJiZXJXclp0YXRXcGxoeGR0MjdaVjE2NWRWYXBVS1VsU1ZsYVcrdlhyWjIvM3lNckswb2dSSS9TblAvMUozYnAxczl2MzdObWp3TURBZklkSzdOcTFTeE1uVGxSNGVMaVdMRm1paVJNbjZzeVpNM3IzM1hjbFpRL2I2TktsaStiTm0yZjNpa2hPVHRiQWdRUDErT09QNjdiYmJyUFA1WEE0ZE8rOTk2cFpzMmFxVWFPRy92S1h2K1M1WG9jT0hldy9HNGZEb1lNSEQ2cE1tVEwyOXQyN2Qydmx5cFdxVkttU0tsV3FwTEZqeHlvNE9GakJ3Y0g2NHgvL0tDbTdWOGVXTFZ0VXExWXRleDZOeS9YUVF3L2wyMjZNS1pUekF3QUFBRUNSY2pxZHh1bDA4Z25tS3VmNWU3NVlyVnUzTnZYcTFUTnZ2dm1tT1hMa2lHblNwSWtaTTJhTTJidDNyNzJQMiswMnk1WXRNNDg4OG9oSlRVMDF4aGpqY3JrdStsckdHTk91WFR2enl5Ky9tUDc5KzV1VWxCU3ZiWDM3OWpVZE9uUXdZV0ZoZHR2YmI3OXRqREVtUFQzZGZQUE5OM25PbDU2ZWJ0TFMwdUIwY3J3QUFCWTdTVVJCVkV4YVdwckp5TWl3MjlldVhXdU1NV2JUcGswWFhHdWpSbzN5dEUyYU5NazBidHpZTkd2V3pFeWZQdjJDenVPUm1abHAwdExTTHVxWWdyaGNMdE9yVjY4Q3Q1ODllOWIwNjlmdmtzN05ld1NLaTlQcFhQTDd2N2Y4SjM0QkNwRjEvbDBBQUlBdmVENThSRWRIOC92Nkt1YjVlNDZLaXJxczgyUmtaT1E3dkVISzdnRnhOUTliT0hqd29HNjU1UlpmbDFIc1BQTjE4QjZCb3VaME9wZEk2aWpwc2VqbzZPS2Q0QVVsanVQOHV3QUFBTURmRlJSUVNGZi92QW9sTWFBQWdLc1ZJUVVBQUFDdUdKZXlXc2J4NDhlTG9CSUFRRkVncEFBQUFNQVZZZFdxVlhycHBaY3U2cGhkdTNhcGI5KysrVTdxQ1FEd1AxZDMzejhBQUFBVW1ZWU5HMTd3dm4vLys5L1ZyMTgvKzdnS0ZTcWNjLzlUcDA0cE1qTFNmcjUzNzE2Tkd6ZE9sbVhsV1NtamRldldHamh3WUo1enBLZW5hK3pZc1RwNThxUWVmZlJScjIwMzNuaWp3c1BETDdoK0FFRHhJS1FBQUFEQUpja1pJa1JHUm1yS2xDbWFNMmZPQlIzNzJXZWZuWE43emdEazRNR0RldkhGRnpWaXhBaTFidDNhYnA4elo0NVdybHlwOXUzYjV6bmVHS00zM25oRERSczIxS0JCZyt6MkF3Y09xR2ZQbm1yWnN1VUYxUWtBS0Y2RUZBQUFBTGhzKy9mdjErMjMzMzdCK3oveXlDTVh0Rjk4Zkx5R0RCbWk0OGVQYTl5NGNSbzNicHlrN0JEaTlPblRLbHUyclByMDZXUHZ2MkhEQmhsak5INzhlTzNmdjErdnZmYWF2UzA1T1ZrREJ3NVUyN1p0MWFOSGp3dXVGUUJRZkFncEFBQUFjTmt1TnFSWXRXclZPYmQ3ZWxKWWxxVUJBd1pvOU9qUjJyQmhnNzA5TkRRMHo3S3RuaVU1dDIvZnJoMDdkdWpISDM5VXExYXQ3TzFKU1VtNjdycnJ0R3JWS3Z2NlNVbEpsNzM4S3dDZzhCQlNBQUFBNEpJTUhqeFkyN1p0a3lSbFpXWEpzaXpObURFanozNDVoNFZJVW9VS0ZkU3laVXVWS2xWS1VuYXZpSVNFQk4xd3d3MTVqcTFXclpxcVZhdW0wYU5IWDNCZERSbzBVSjA2ZFZTL2Z2MDh3VWJPNXk2WFMvWHExYnZnOHdJQWloNGhCUUFBQUM3SitQSGo3Y2R0MnJUUitQSGpWYTFhTmJzdE9UbFp6Wm8xeTNOY2h3NGR0R3ZYTGsyYU5FblMvNGNGT2VlcDJMaHhvLzNZR0NOSmVTYk16UDA4Sjh1eUx1N0ZBQUQ4QWlFRkFBQUFMa3Q2ZXJxT0hUdW0yMjY3N2J6N0hqaHdRQkVSRVNwVnFwUWVlT0FCcjIyNW4yZG1adXJCQng5VWVucTZBZ0lDdkVLTTBORFFQSk52ZW9aNzVOUzhlZk56UGdjQStCZENDZ0FBQUZ5VzMzNzdUZGRmZjczS2xpMTd6djNTMHRMMDBrc3ZxWC8vL3VyZXZidmQ3dWxKc1c3ZHVueVBPM2JzbUs2NTVwcExxaTNuOEk3YzNHNjNYbnZ0TmFXbHBlbmFhNis5cFBNREFBb1hJUVVBQUFBdXkvNzkreStvRjBWaVlxTHExcTJyRXlkTzVOdWpJWGViSjJEWXRXdVgwdFBUTDJxNHg0VndPQng2NDQwM05HREFBSFhxMUNuZm9Ta0FnT0pGU0FFQUFJREw4dHR2djExUVNISHJyYmRxeUpBaGtxUVhYbmpCYnZmMHBDaW8xOE9LRlN2VXZuMTdEUjgrM0c3ekRQZHd1OTF5T0J4S1MwdlQvZmZmYjI5M09Cd0tEQXpVOGVQSDljYy8vckhBbWs2ZE9xV2RPM2RxeElnUjU2MGZBRkQwQ0NrQUFBQncwU1pObXFTRkN4ZEt5cDQ3UXBJKy8venpmUGR0M0xpeEpHbkJnZ1hxMmJObmdlZk1yM2ZGbENsVEZCOGZyMUdqUm5tMWU0Wi9lRllZTWNib2tVY2VzYmRibHFWdTNicXBRNGNPOXNTYitiRXNTKzNhdGRPdHQ5NWE0RDRBZ09MRHRNY0FBUGdwcDlOcEpDazZPcHJmMTFjeHo5OXpWRlNVcjB2eFcwZU9IRkhseXBYejNlWjJ1NVdWbGFXQWdBQUZCQVFVYzJXKzVaa29sUGNJRkRXbjA3bEVVa2RKajBWSFJ5LzFkVDI0dXRHVEFnQUFBSDZ0b0lCQ3loN1dFUlFVVkl6VkFBQ0trc1BYQlFBQUFBQUFBRWlFRkFBQUFBQUF3RThRVWdBQUFBQUFBTDlBU0FFQUFBQUFBUHdDSVFVQUFBQUFBUEFMaEJRQUFBQUFBTUF2RUZJQUFBQUFBQUMvUUVnQkFBQUFBQUQ4QWlFRkFBQUFBQUR3QzRRVUFBQUFBQURBTHhCU0FBQUFBQUFBdjBCSUFRQUFBQUFBL0FJaEJRQUFBQUFBOEF1RUZBQUFBQUFBd0M4UVVnQUFBQUFBQUw5QVNBRUFBQUFBQVB4Q29LOExBQUFBZ0JRYUd1cnJFZ0FBOERsNlVnQUFBUGhXaks4THdCVnRsNjhMQUlEQ1JFOEtBQUFBSDRxT2puYjZ1Z1ovRmhJU2N0S3lyQXJwNmVuQjhmSHhpYjZ1QndCUXRPaEpBUUFBQUFBQS9BSWhCUUFBQUFBQThBdUVGQUFBQUFBQXdDOFFVZ0FBQUFBQUFMOUFTQUVBQUFBQUFQd0NJUVVBQUFBQUFQQUxoQlFBQUFBQUFNQXZFRklBQUFBQUFBQy9RRWdCQUFBQUFBRDhBaUVGQUFBQUFBRHdDNFFVQUFBQUFBREFMeEJTQUFBQUFBQUF2MEJJQVFBQUFBQUEvQUloQlFBQUFBQUE4QXVFRkFBQUFBQUF3QzhRVWdBQUFBQUFBTDlBU0FFQUFBQUFBUHdDSVFVQUFBQUFBUEFMaEJRQUFBQUFBTUF2RUZJQUFBQUFBQUMvUUVnQkFBQUFBQUQ4QWlFRkFBQUFBQUR3QzRRVUFBQUFBQURBTHhCU0FBQUFBQUFBdjBCSUFRQUFBQUFBL0FJaEJRQUFBQUFBOEF1RUZBQUFBQUFBd0M4UVVnQUFBQUFBQUw5QVNBRUFBQUFBQVB3Q0lRVUFBQUFBQVBBTGhCUUFBQUFBQU1BdkVGSUFBQUFBQUFDL1FFZ0JBQUFBQUFEOEFpRUZBQUFBQUFEd0M0UVVBQUFBQUFEQUx4QlNBQUFBQUFBQXZ4RG82d0lBQUVDMmtKQ1FycEtlenFkOW8rZXhNV1paYkd6cys4VmFHQUFBUURFaHBBQUF3RSs0M2U2ZkF3SUNtdVZ1dHl6TGJqUEd2Rm1jTlFFQUFCUW5obnNBQU9BbmR1elk4YjB4NW1CQjI0MHhDYkd4c1J1S3N5WUFBSURpUkVnQkFJRC9jRHNjamdYbjJMNWVrcXU0aWdFQUFDaHVoQlFBQVBnUnQ5dTl2S0J0eHBoekJSZ0FBQUJYUEVJS0FBRDhTRXhNek5lU1R1UnVOOGFjQ2dnSVdPT0RrZ0FBQUlvTklRVUFBUDRsUzlMOGZOclhSMFZGWlJaM01RQUFBTVdKa0FJQUFEOWpqUGswZDV2YjdWN2tpMW9BQUFDS0V5RUZBQUIrSmlNalk0dWtKTTl6WTB4S1VsTFNDaCtXQkFBQVVDd0lLUUFBOERQeDhmRVpicmQ3cWVlNVpWbWI5dTNiZDlhWE5RRUFBQlFIUWdvQUFQeVFNV1pwanFkTEM5d1JBQURnS2hMbzZ3SUFBRUJlZ1lHQkc0d3hhWkljcWFtcGkzMWREd0FBUUhHZ0p3VUFBSDRvS2lvcXpSaXpUTkxtUFh2MkpQdTZIZ0FBZ09KQVR3b0FRSW5tZERxZk1jWjhhRm1XM3dYM3hoaEprdFBwTkQ0dXBkZ1pZNzZOaVltcDcrczZBQUJBOGZLN0d6SUFBSXJaWUg4TUtFbzZ5N0tjdnE0QkFBQVVQM3BTQUFCS3JKQ1FrRnFTN2dvT0R0Ym5uMzh1eTdKOFhWS0o5OUZISDJucTFLa3l4c3p5ZFMwQUFLRDQ4YzBSQUtBa2UxU1NHamR1VEVEaEI0d3hXcjE2dFNUSjdYWi80dU55QUFDQUR4QlNBQUJLTE11eWVrclNRdzg5NU90U0lPbC8vL3VmZnZ2dE4wazZ2R1BIamswK0xnY0FBUGdBSVFVQW9FVEtPZFNqVHAwNnZpNEhralp2M2l4Sk1zYXNrVlRpSmdzRkFBQ0VGQUNBa291aEhuNkVvUjRBQUVBaXBBQUFsRkFNOWZBdkRQVUFBQUFTSVFVQW9BUmlxSWYvWWFnSEFBQ1FDQ2tBQUNVVFF6MzhDRU05QUFDQUJ5RUZBS0RFWWFpSGYyR29Cd0FBOENDa0FBQ1VLQXoxOEQ4TTlRQUFBQjZFRkFDQWtvYWhIbjZFb1I0QUFDQW5RZ29BUUluQ1VBLy93bEFQQUFDUUV5RUZBS0RFWUtpSC8yR29Cd0FBeUltUUFnQlFrakRVdzQ4dzFBTUFBT1JHU0FFQUtERVk2dUZmR09vQkFBQnlJNlFBQUpRSURQWHdQd3oxQUFBQXVSRlNBQUJLQ29aNi9GOTdkeHNhMVpYSGNmeDNreGdmRUdrYmFtRkxHeGlJa0lLbWMyTmhCMXlvMFhTdHRKbDFHbEpiMUtyeFJVQmxLZmhVN1pabEtXMndoRkRCcDVoV1d0bFZralpRZk9oV2liWWdWS1V6M1lSU2ltSXhUYXl0dERIdTBEV09tVG43SXB2Wm1XU1N6RXhHY21meS9ieWFlK2ZjYzQ4UG9QNzkvODV4RUtJZUFBQWdFWW9VQUlBcGdhaUhzeEQxQUFBQWlWQ2tBQURrUEtJZXprUFVBd0FBSkVLUkFnQXdGUkQxY0JDaUhnQUFZRFFVS1FBQU9ZK29oN01ROVFBQUFLT2hTQUVBeUdsRVBaeUhxQWNBQUJnTlJRb0FRSzRqNnVFZ1JEMEFBTUJZS0ZJQUFISWFVUTluSWVvQkFBREdRcEVDQUpDemlIbzREMUVQQUFBd0Zvb1VBSUJjVmlVUjlYQUtvaDRBQUdBOEZDa0FBRG5Mc3F3MUVsRVBweURxQVFBQXhrT1JBZ0NRazlLSmVqUTNOK3VUVHo2SnUyZU0wWll0VzNUeDRzVnhudzhHZzlxMmJkdTQ0MTU5OWRXRTk3ZHUzWnJVT29QQm9HcHFhc1lkMTk3ZXJyMTc5NDY0Ny9QNUZJbEVrbnBYSmhIMUFBQUE0eW1ZN0FVQUFIQ2ZwQnoxNk96c1ZHMXRiZHk5eHNaR0ZSVVY2YU9QUHBMTDVkTEREejhjL1M0VUNxbXdzRER1dXIyOVBlNzU0V01rNmNLRkN3bmY3L2Y3azFwbk9CelcxYXRYeHh4ampGRnpjM1BDd2tkWFY1ZU1TVndqOEhnOG1qdDNidlQ2K3ZYcmV2VFJSK1BHM0x4NVUxOSsrV1ZTYTQxZFQ2cFJqL256NXk4dExDemM1ZmY3RjZmME1nQUFrTFVvVWdBQWNsSXFVWTlqeDQ2cHJhMU4zZDNkNnVucFVVRkJnWTRlUGFyZHUzZHJZR0JBdTNidDBvMGJOL1RhYTY5cDU4NmRjcmxja2diL1FkL2UzcTRISG5oZzFMbGp4MFFpa1doeElCd09LejgvZjBJL3hrV0xGbzI0OSthYmIrcnBwNS9XeVpNbjVYSzU5T1NUVCtyYXRXdGF2MzU5M0xqS3lzcTQ2N05uejBZL3gzYVRlRHllRWQwbEhvOG41YlVtRy9Vb0x5Ly9VeVFTMlM3SmJWblc5TkdLS1FBQUlEZFJwQUFBNUp4VW94NHJWNjdVL1BuejFkVFVwSGZmZlZjOVBUMWF0MjZkK3Z2N285OUxVbTl2cjE1Ly9YVlZWMWZMNS9PbHZLN3E2bXFGUWlHRlFpRjV2Vjdkdlh0WHMyYk5pbjRmREFibDlYcWpuMk1MQjRtY1AzOCs0ZjIrdmo0ZFBueFlUVTFOT25Ma2lMNzk5dHU0dWNyTHkzWG16SmxSaXlTeFVaSjc5KzRsRlMwWnoxaFJqd1VMRnF6TXo4Ly9zeVRiR0ZQSUpxY0FBRXhkRkNrQUFMa281YWpIRjE5OG9jV0xGOHZuODZteHNWSExsaTNUeXkrL1BHSmNWMWVYN3QyN2w5YWkydHJhSkExMklwdzRjVUtWbFpWeFhRb1ZGUlhSNjRxS2lyVGVJVWtuVHB6UXpaczNWVnRicTl1M2IrdllzV01wUGQvUzBoTDk3UEY0NHE2SDdxVWlRZFFqeisxMnI3VXNhNk9rK1pLbXBUUWhBQURJV1JRcEFBQTVKNTFUUGM2ZE82Zm01bVo5K09HSEtpNHVWa05EZzQ0ZlB5NUpldXl4eCtSeXVWUlhWNmVHaGdidDJiTW4rbHlpZDZRVGh4ak5WMTk5cGMyYk55ZjhiclQzbkQxN1ZsNnZWenQyN05EcTFhdjF5Q09QakNoNnhNWTk5dTdkcTlMUzB1ajFVRGVITk5oSkVYdWRqcUdvUnlRU0NlYm41Kyt4YmJ0VVV0SlpGOXUyVTlzQUE3bG10aVFWRmhadXMyMzd6bVF2QnBpaVNzY2ZBbVFHUlFvQVFFNnhiWHVCVWp6Vm83ZTNWei84OElQV3JWdW5IMy84VVQ2ZlR3VUZCZEVPZ3BxYUdsMjdkazExZFhYcTZ1cUtQamQ4bzh0ZmYvMVZ6enp6VE55bWt1WGw1ZEhQa1VoRVY2OWUxY0RBZ09ycTZwSmEyOEtGQzBkc1Voa09oL1hOTjkrb3JLeHMxT2RhVzFzMWJkbzB2ZkRDQzVJMGJuUmtTSEZ4Y1Z6blJhSTlLWWJpTDhuNi9QUFBKVW1XWmYzTEdEUE5zcXhVTjVyNGZZcmprV09NTWJJc2EvdGtyd09ZNnNMaGNHaXkxNERjUjVFQ0FKQlRqREZleTdKU2lubzg5TkJEMFNOR2ZUNmYydHJhVkZWVnBWZGVlV1hNNXhLZDNER2MzKzlYS0JUU25UdDN0R3paTWhVVkZjbXlMTzNjdVZPMXRiVngrejBrZTdSb01CalVoZzBiZE9EQUFaV1dsc2J0YXlGSjMzLy92Um9hR3VSMnU3Vm16UnJObWpWTEJ3NGNHTFd6NU5OUFAxVjNkM2QwYzgzWUxvdFFLRFJpazgyaE1XZk9uQmwzcmNZWW5UcDFTcElVRG9mLzJ0blplVmFTNVhhN1QwbWFJMm1oWlZsai9pUWFZLzQ1N291UTYzb2xYWjdzUlFCVDNMOEhCZ1pPVC9ZaWtQc29VZ0FBY3MxcUtiV294M0MvL2ZhYlpzeVlvUTgrK0VDU1JpMGNKSE82UjE5Zm41WXNXU0svMzYrMnRqWVZGUlhKNC9IbzhjY2ZseFMvLzBORlJVWDBPcGs5S1ZwYlczWHg0a1d0WExsU0w3MzBrdWJNbVNOSm1qMTd0bGF0V2lXWHl5V1h5NlhpNG1KSmcwZUhEdS8rZU9xcHB5UU5SbHBpaXc2blQ1L1d4eDkvckdBd3FDZWVlRUx6NXMzVHhvMGJ4MTNUY0RHbmV2elUyZGw1N24rM3pkZGZmeDM5QmJKdCszbEpteVQ5UWRMTTRYUEVqZ1VBQUxrdGI3SVhBQUJBcHRpMnZjQ3lySkpVb2g2U2RPblNKZTNZc1VNYk5telE5ZXZYdFhidFd2WDE5V245K3ZVamp1NmNpS0tpb296TkpVbjE5ZlZxYW1yUzVjdVhWVlZWcGVibVp0MjVjMGR6NTg3VnBrMmJ0SHo1Y3JsY0xsMituTnAvUUxlMHRPaTk5OTVUZlgyOUxNdFNmWDI5T2pvNnRIMzdkdDIrZlR1bHVZYWlIc2FZa3hwMnFzZVFRQ0J3UEJBSS9ERVFDTXlTdEV6U2FVbi9TZWxGQUFBZ0o5QkpBUURJR2VsRVBTU3ByS3hNOCtiTjA1dzVjMVJkWGEzVzFsYlYxTlRvL2ZmZmx6VFlTVEg4aEF1bktDa3BVVU5EZ3pvNk9uVHc0RUU5OTl4enVuSGpoczZkT3llLzM2L096azZWbEpUbzhPSEQ0ODcxODg4L2EvZnUzZnJsbDErMGYvOStQZmpnZzVLa21UTm5hdCsrZldwc2JKVFg2NVhQNTlPenp6NnJrcEtTTWVjYkZ2WDRSekkvbmtBZzhKbWt6eVNwckt4c1VWNWUzcFprbmdNQUFMbUJJZ1VBSUpla0ZmV1lQbjI2cGsrZlB1SitPQnhXZjMrL1pzeVlvYTZ1THVYbDVhbS92ejl1VENxbmUvVDI5a3FTQ2dyKy84ZHY3TWtaZVhsNWFaK2tVVlpXcG4zNzlra2FQS21rdDdkWEw3NzRvdXJyNjZNeGtFVHJqVVFpa2diM3NWaTllclZXckZpaHQ5OStlOFJlR3dVRkJkcTZkYXVXTDErdVE0Y09hZlBteldwcGFZbWJlN2hSb2g1SjYram9PQy9wZktyUEFRQUFBQUF3cVd6YlhtRGJ0cW1zckRTUlNNU2s2OUNoUThZWVk0NGNPV0srKys0N2MvVG9VWFBseWhYejFsdHZtVldyVnBuOSsvZW5OTit0VzdlTWJkdkdHR09lZi81NXMyalJJdlBPTys4WVk0eFp1blRwcU04dFhyeDR6RGtYTGx5WTBqcU1NZWJDaFFzajdsMjZkQ242dWFlblo4VDNWVlZWQ2VlNmUvZnV1Tzg3ZVBDZ3NXM2J1TjN1NXNuKy9RRUFBTEpEOHIyd0FBQTRtTnZ0L290bFdYL3plcjE2NDQwM0puczVVNTR4Uml0V3JGQjNkN2NHQmdhVy9POVVEd0FBZ0RHeGNTWUFJRmRNK0ZRUFpNNUVveDRBQUdCcVlrOEtBRURXczIxN2dhU1VUL1hBL1pQTXFSNEFBQUREMFVrQkFNaDZ4aGl2cEpSUDljRDlZZEk0MVFNQUFFQ2lTQUVBeUExRVBSeUVxQWNBQUVnWGNROEFRRllqNnVFOFJEMEFBRUM2NktRQUFHUTFvaDdPUXRRREFBQk1CRVVLQUVDMkkrcmhJRVE5QUFEQVJCRDNBQUJrTGFJZXprUFVBd0FBVEFTZEZBQ0FyRVhVdzFtTU1UcDU4cVFrb2g0QUFDQTlGQ2tBQU5tTXFJZURYTGx5UlQwOVBSSlJEd0FBa0NiaUhnQ0FyRVRVdzNsaW9oNm5STlFEQUFDa2dVNEtBRUJXSXVyaExNT2lIbitmNU9VQUFJQXNSWkVDQUpDdGlIbzRDRkVQQUFDUUNjUTlBQUJaaDZpSDh4RDFBQUFBbVVBbkJRQWc2eEQxY0JhaUhnQUFJRk1vVWdBQXNoRlJEd2NoNmdFQUFES0Z1QWNBSUtzUTlYQWVvaDRBQUNCVDZLUUFBR1FWb2g3T0VodjFzQ3lMcUFjQUFKZ1FpaFFBZ0d4RDFNTkJZcU1lZ1VDQXFBY0FBSmdRNGg0QWdLeEIxTU41aUhvQUFJQk1vcE1DQUpBMWlIbzRDMUVQQUFDUWFSUXBBQURaaEtpSGd4RDFBQUFBbVViY0F3Q1FGWWg2T0E5UkR3QUFrR2wwVWdBQXNnSlJEMmNoNmdFQUFPNEgvcFlIQU1nS2JyZjdzbVZaSlpPOURvendVeUFRK0ozb3BBQUFBQmxBM0FNQWtDMXVUZllDRU04WVl5UWRGZ1VL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XdjZjhGOHEzK2tHS3BIOThBQUFBQVNVVk9SSzVDWUlJPSIsCgkiVGhlbWUiIDogIiIsCgkiVHlwZSIgOiAiZmxvdyIsCgkiVmVyc2lvbiIgOiAiNTIiCn0K"/>
    </extobj>
    <extobj name="ECB019B1-382A-4266-B25C-5B523AA43C14-3">
      <extobjdata type="ECB019B1-382A-4266-B25C-5B523AA43C14" data="ewoJIkZpbGVJZCIgOiAiMTg1ODU2MTg2MTk4IiwKCSJHcm91cElkIiA6ICI3MTcyMDU1MzMiLAoJIkltYWdlIiA6ICJpVkJPUncwS0dnb0FBQUFOU1VoRVVnQUFBeUVBQUFKN0NBWUFBQUQwako3V0FBQUFDWEJJV1hNQUFBc1RBQUFMRXdFQW1wd1lBQUFnQUVsRVFWUjRuT3pkZTF4VTFmby84TSthZ1JHOEs5N3dWbXBxcG9FeldFbGFJcWFXZVR1YWVQbUtlTHhmTXRJeU0rdllUOHUwanBsV0p1YnRrR1poNGpYRkxJVzBOQlVRMEU3bS9RaUtxTnhCR0dabS9mNmdtVUFRUVdkbU04UG4vWHI1WXMrZXZkZCtaa0NZWjY5bnJRVVF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dSRXhOS0IwQkVSTTdCeDhlbnVwVHllU2xsRHlGRU53RE5BSGdBY0ZVNHRNckNJS1ZNQlhCVkNQRXJnS2ljbkp5OVo4NmN5Vkk2TUNJaWUyTVNRa1JFRCtUeHh4K3Y1K3JxK2pxQWx3SFVWam9lUnlLbHpKRlNyamFaVEl2ajQrTlRsSTZIaU1oZW1JUVFFZEY5OC9IeEdXWXltVUtFRVBXRUVPamN1VE82ZGVzR25VNkhaczJhb1c3ZHVuQnhjVkU2ekVyQllEQWdJeU1EMTY1ZFEweE1ESDc5OVZlY09IRUNVa29BeUFRUUhCTVRzMEhaS0ltSTdJTkpDQkVSM1ErMVRxZGJDaUFZQUhyMDZJSGc0R0E4OU5CRENvZmxXSzVldllvVksxWmcvLzc5NWwzclltSmlKZ013S0JnV0VaSE5NUWtoSXFLS2N0SHBkRjhDR0Z1clZpMjg4ODQ3Nk5Xcmw5SXhPYlNqUjQvaTdiZmZSbHBhR2dCc0YwSUVSRWRIRnlnZEZ4R1JyYWlWRG9DSWlCeUxWcXY5VUFneHJXSERobGl6WmcxME9wM1NJVG04NXMyYm8zZnYzb2lLaWtKV1Z0YWpBSnBmdTNadGg5SnhFUkhaQ250Q2lJaW8zRHAzN2p4S3BWSnRxbHUzTGpaczJJQVdMVm9vSFpKVHVYNzlPb0tDZ25EanhnMEFtQkVURS9PWjBqRVJFZGtDa3hBaUlpb1hyVmJiVkFqeFg3VmFYZnZUVHovRlUwODlwWFJJVHVuVXFWTVlQMzQ4Q2dvS2Nnd0dnMWRDUXNJRnBXTWlJckkybGRJQkVCR1JZeEJDZkFLZzlvZ1JJNWlBMkZDblRwMHdaY29VQ0NGcXVMaTRyRlk2SGlJaVcyQlBDQkVSM1pPWGw5ZFRMaTR1UnowOVBSRWVIZzZOUnFOMFNFNnRvS0FBSTBhTXdLVkxsMkEwR3Z2R3hjWDlvSFJNUkVUV3hKNFFJaUs2SjdWYS9mOEFZT0xFaVV4QTdNRFYxUld2dlBJS2dML2ZleUlpWjhJa2hJaUl5dVR0N2QxUkNORzNXYk5tR0Rod29OTGhWQm5QUHZzc1dyZHVEUUJkZlh4OFdQOUdSRTZGU1FnUkVaVkpyVlpQQUlEQmd3ZERDRmJ4Mm9zUUFvR0JnUUFBazhuMHFzTGhFQkZaRlpNUUlpSzZxNDRkTzJxa2xHTmNYRnd3Wk1nUXBjT3Bjdno5L2VIcTZnb2h4QXNQUC95d205THhFQkZaQzVNUUlpSzZLNDFHODZ3UW9yNVdxMFhkdW5XVkRxZktxVm16Sm5yMDZBRUFkZXJYcno5STZYaUlpS3lGU1FnUkVkMlZsTEkzQUhUcjFrM3BVS3FzbmoxN0FnQ2tsQzhxSEFvUmtkVXdDU0Vpb3JzU1Fnd0FDZ2RKa3pLOHZiM05tODhvR1FjUmtUVXhDU0Vpb2xKMTdOaXh2aENpUS8zNjlmSFFRdzhwSFU2VjVlbnBpY2FORzBNSThiQ1hsMWNqcGVNaElySUdKaUZFUkZRcVYxZFhMd0I0NUpGSGxBNmx5dlB5OGdJQXVMaTRkRmM0RkNJaXEyQVNRa1JFcFJKQ1BBb0FyVnExVWpxVUtxOURodzdtVFI4bDR5QWlzaFltSVVSRVZDcHpFbElaUzdHTVJpUG16NThQazhsVWJIOXViaTdlZmZkZDVPZm5sM3JlekprelM5MC9lL2JzY2wwM0t5c0xBUUVCRlF2V0NwbzFhd1lBa0ZLMnNmdkZpWWhzd0VYcEFJaUlxSEtTVXJZVFFxQmx5NVkydThiMjdkdXhjT0hDY2g4ZkhSME5BRWhPVHNadnYvMEdsYXI0dmJTTkd6Y2lQejhmMWFwVksvWDhvMGVQbHRudXZSaU5ScHcvZjc3YzhWcEw0OGFOelp1MisyWVFFZGtSa3hBaUlyb2JUd0JvMEtDQnpTNHdhTkFnREJnd0FBRHc1Sk5QSWlvcUN1N3U3cGJuUzlzSEFGZXVYRUhyMXEyTDdidDY5U3ErK2VZYmJOeTRFU2FUQ1JNbVRNQ0hIMzZJQmcwYXdHUXlRVW9Kb0RDUlVLdlZEeFIzOSs0bGgyYTg5OTU3OFBQemU2QjI3NlpPblRybVRRK2JYSUNJeU02WWhCQVJVYW1FRUUwQW9GNjllcmE4UnJHRVFLVlNsVWdRN3R6M3ozLytFNy8vL2p1RUVPamV2VHR1Mzc2TjQ4ZVBZOEdDQlJnOWVqU2FObTBLb0REQitmZS8vNDNGaXhmanBaZGVnbDZ2aDE2dng2QkJnNUNmbjQvcTFhdGIyc3pLeXNLZ1FZTXMyd2NPSENnejdzT0hEei93YTYrSTJyVnJBd0NFRUV4Q2lNZ3BNQWtoSXFLN3FRR2cySWYxeW1EOSt2V1lQMzgrbm5ycUtmVHUzUnQ5K3ZUQmh4OStpT1BIajhOb05PTGd3WVBJeXNwQ1RrNE9Nak16RVJjWGgvRHdjQUNBcjY4dmR1L2VqZDY5ZTJQSGpoMldOdjM5L1MyUC9mMzlGWGxkWlhGemN6TnZ1cGQxSEJHUm8yQVNRa1JFZCtNT0FCcU5SdWs0U2poejVnekdqUnVINjlldm8yblRwbmp1dWVmUXRtMWJORy9lSEEwYU5FRDkrdlZScDA0ZDdOeTVFMnZYcnNXS0ZTc3FmSTBUSjA1Z3hvd1pwVDduNit0YjZ2NGpSNDVVK0RybDRlcnFhdDZzZk44TUlxTDd3Q1NFaUlqS0pJU3dXZHMrUHNWbm5IM21tWktMZ2hmZE4yblNKQVFHQnVMV3JWdG8yYklsZnZycEo3UnIxdzVkdW5SQmx5NWRTcHo3d2dzdm9GZXZYakNaVERoLy9qd01CZ09tVEpsU3J0aTZkT2xTSXFrd0dvMDRkZXBVMFZYTTdjMTIzd3dpSWp0aUVrSkVSS1dTVXVZSklXcmVPWDdDbXN5elV1bjFldmo2K3VMWXNXUEZ4bi80K1BqZzBLRkR4YTRmRnhlSFdyVnFJVHM3RzBlT0hMRWtNajQrUG1qVXFQaUM0dW5wNlRodzRBQjY5dXdKRHc4UENDSHcxbHR2WWZ6NDhjV20yaTN2MUx0WldWbVlNR0VDVnExYWhRNGRPdGl0VksyZ29NQzhXZnJjdzBSRURvWkpDQkVSM1UwT2dKcTNiOSsyK1lmdEd6ZHVvSGJ0MnVXYXRjcmIyeHY5K3ZWRFVGQVFzck96OGVxcnJ3SW9MQnZidTNkdnNXTjlmWDNoN3U2TzhQQndlSGg0d05mWDF6TGxjRmhZbU9VNGYzOS95K1B5akFuWnNtVUxmdnZ0TjR3WU1RSWpSNDYwREJ5M0ZmTzZKMUxLUEp0ZWlJaklUcmhZSVJFUmxVb0ljUjBBMHRMU2JINnRvMGVQb21QSGp1VStmc0tFQ1dqU3BBbjBlajB1WHJ4NHorTTlQS3c3cWRUaXhZdXhldlZxL1Bubm54ZzRjQ0RXckZtRDI3ZHZXL1VhUldWbVpwbzNiOW5zSWtSRWRzUWtoSWlJN3VZYUFOeThlZE9tRjdsdzRRSysrT0lMakJ3NXN0em5iTisrSGVucDZaZ3laUXFtVHAyS0N4Y3UyRERDMHJWdDJ4WkxseTdGOHVYTEVSTVRnNHlNREp0ZHk5eTJFSUpKQ0JFNUJaWmpFUkZScWFTVWZ3b2grbDY1Y2dWZHUzYTF5VFYyN05pQmp6LytHSk1tVFVLM2J0M0tkYzdtelpzUkZoYUdrSkFRTkdyVUNGNWVYbWpkdWpVS0Nnb3NhMzNjS1RVMUZRRGc0dkwzbjcyaXg2cFVxcnVlZXkvZTN0NVl1WExsZloxYlh0ZXZYemR2WHJIcGhZaUk3SVJKQ0JFUmxVcEsrWWNRQXBjdVhiTFpOUm8zYm94UFB2a0VXcTIyMU9jblRacFVkSHBhQU1ERER6K01OV3ZXV0Vxc0hudnNNUUNGczJndFc3YXMyTEV6Wjg0RUFJd2RPeFpwYVduRkVvMmk2NFFVVlJuWENibDY5U29BUUVwNVh1RlFpSWlzZ2xQOUVSRlJxYlJhYlM4aHhJOWR1M2JGNTU5L3JuUTRWZHE4ZWZNUUVSRUJvOUU0UEM0dUx1emVaeEFSVlc0Y0UwSkVSS1ZTcVZSeEFIRHUzRG1sUTZueTR1TGlBQUFxbGVxd3dxRVFFVmtGa3hBaUlpcFZkSFQwVFNubDJaczNieUl4TVZIcGNLcXNsSlFVWEx0MkRRQ3V4TWJHWGxVNkhpSWlhMkFTUWtSRVpka0ZBSWNPSFZJNmppckwzQXNpcFdRdkNCRTVEU1loUkVSMFYwS0kvUUR3eXkrL0tCMUtsUlVWRlFVQUVFTHNVVGdVSWlLcllSSkNSRVIzbFpxYUdna2c4OFNKRThqS3lsSTZuQ29uTnpjWEJ3NGNnSlF5UndnUnJuUThSRVRXd2lTRWlJanU2dEtsUzNrQU5oWVVGTngxU2x1eW5haW9LT1RuNXdOQVJIUjBkSzdTOFJBUldRdVRFQ0lpS3BQUmFGd0RBT0hoNFpCU0toMU9sU0dseE1hTkc4MFBQMVV5RmlJaWEyTVNRa1JFWllxTGk0dVZVa1pkdm53WisvYnRVenFjS3VQbzBhUDQ0NDgvQUNBbU5qWTJTdWw0aUlpc2lVa0lFUkdWeDc4QUlDUWtCQVVGQlVySDR2UU1CZ00rL2JTdzg4TmtNaTFRT0J3aUlxdFRLeDBBRVJGVmZzbkp5WmM5UFQyZnlNaklhQ2VseEJOUFBLRjBTRTd0MjIrL3hhNWR1eUNsL09Ya3laTnpsSTZIaU1qYTJCTkNSRVRsWWpBWVpnREkrYzkvL29PRWhBU2x3M0ZhNTg2ZHc0b1ZLd0RndHNsa21xeDBQRVJFdHNBa2hJaUl5aVUrUHY2aXlXUjYxV0F3WVBiczJiaCsvYnJTSVRtZDFOUlV6Sm8xQzNxOUhpYVRhV0ZjWE54cHBXTWlJcklGbG1NUkVWRzVKU2NueDNoNmVqYkx6YzMxaVl5TWhKK2ZIMnJWcXFWMFdFN2g1czJibURwMUtpNWZ2Z3dBVzJKalk0T1Zqb21JeUZiWUUwSkVSQlVpaEpnT1lIdFNVaElDQXdOeC9QaHhwVU55ZUFrSkNRZ01ETVQ1OCtjQjRLZk16TXhBcFdNaUlySWxvWFFBUkVUa2tGeDBPdDA2QUlFQU1IRGdRRXlhTkFtZW5wNEtoK1ZZYnQ2OGliVnIxMkxMbGkzbU5WaTJDU0dHUjBkSGN3b3lJbkpxVEVLSWlPaSs2WFM2eVFBK0JGQmJDSUZubm5rR3ZYcjFRdnYyN2RHd1lVUFVyRmtUTGk0dVNvZFpLUmlOUm1SblorUG16WnM0YytZTW9xS2ljT0RBQVpoTUpnRElrVkxPajQyTlhhcDBuRVJFOXNBa2hJaUlIb2lYbDFjanRWcTlDTUFJSVVRTnBlTnhNTGNCaEJzTWhqZmo0K01UbFE2R2lNaGVtSVFRRVpGVnRHL2Z2bGIxNnRWSEN5SDhBSGdCYUFpZ0RnQjJoUlF5U2lrekFOd0NFQytsUEdRMEdrTVRFaExTbEE2TWlJaUlpSWlzU0tmVFNaMU9KNVdPZzRpSS9zYlpzWWlJaUlpSXlLNlloQkFSRVJFUmtWMHhDU0VpSWlJaUlydGlFa0pFUkVSRVJIYkZKSVNJaUlpSWlPeUtTUWdSRVJFUkVka1ZreEFpSWlJaUlySXJKaUZFUkVSRVJHUlhURUtJaUlpSWlNaXVtSVFRRVJFUkVaRmRNUWtoSWlJaUlpSzdZaEpDUkVSRVJFUjJ4U1NFaUlpSWlJanNpa2tJRVJFUkVSSFpGWk1RSWlJaUlpS3lLNkYwQUVSRVJOYWsxV3FuQ2lIZUxyS3I2VjlmcnhiWnR6NG1KcWJvTVVSRVpFY3VTZ2RBUkVSa1piL2k3OFNqS01zK285RVlZYjl3aUlqb1R1d0pJU0lpWnlOME90MDVBSzFMZTFKS21SUWJHOXNDZ0xSdldFUkVaTVl4SVVSRTVHd2tnRy9LZVA1SE1BRWhJbElVa3hBaUluSTZCb05oNTkyZVU2bFVYOXN6RmlJaUtvbmxXR1VUWGw1ZTdkUnE5Wk1BdklVUWp3Tm9DYUNKbExLNkVFS2pjSHhFQUFBcFpZcVVjaE9BTDA2ZVBIbFc2WGlJS2dHVlZxdE5GRUo0M3JIL1preE1UR01BSmlXQ0lpS2lRaHlZWGdxdFZ0dEZDREZjU2psU0NOR3N0R09FWVA1R2xZY1FvcEVRWXFhVU1saXIxYjRiR3h2N1B2Z2hpNm8ya3hEaUd3QXppKzZVVXY0SS90OGdJbEljazVDL2ljNmRPL2RUcVZRTEFPaUF3a1NqY2VQRzZOU3BFOXEzYjQ5MjdkcWhhZE9tYU5DZ0FkemQzZUhxNnNwa2hPd21LU2tKSTBhTVFHNXVMZ0JnOE9EQmVPbWxsOUN1WFR2ODczLy9RMWhZR0hidTNLbkt5OHRib05QcE9zZkV4QXdEUDJ4UkZTYWwzQ0dFdURNSitWYXBlSWlJNkcvOEJBMUFxOVUrQytBREljVFRBRkMvZm4zNCtmbGg4T0RCNk5peG84TFJFUUhaMmRrWU4yNGN6cDgvajVZdFcyTGx5cFh3OUx5enlnUzRlUEVpWG4zMVZTUW1Ka0pLK1VWc2JPdzBCY0lscWl4Y3RGcnRkU0ZFL2I4ZVp3b2hHa1JIUnhjb0doVVJFVlh0SktSang0NDFOUnJOUjBLSUtRRGc2ZW1KaVJNbllzQ0FBVkNwT0dhZktvKzVjK2ZpaHg5K1FQUG16UkVXRm9acTFhcmQ5ZGhidDI0aE1EQVExNjlmaDVSeVpHeHNiRm16QkJFNU5hMVd1MG9JTWZtdmg5dGlZbUtHS0JvUUVSRUJxTUt6WTNsN2UydXJWYXQyUWdneHBYYnQycGcxYXhhMmI5K09RWU1HTVFHaFN1WEVpUlA0NFljZkFBQkxseTR0TXdFQkFBOFBEM3o4OGNkd2NYRUJnRThlZmZSUkQ5dEhTVlE1Q1NHMkZYbTRWYkZBaUlpb0dMWFNBU2loYytmT2c5VnE5VDRBamJWYUxiNzQ0Z3Y0K3ZveSthQktSMHFKYWRPbUlUTXpFMU9tVEVIdjNyM0xkVjZEQmcxZ01wa1FFeE5UVTYxVzEwMU9UdDV0NDFDSktxVWFOV29rYWpTYVY0VVFocFNVbEg5bVptWWFsSTZKaUlpcVlFOUk1ODZkSndnaHdsVXFsV2JxMUtuNDhzc3YwYmh4WTZYRElpclZUei85aE1URVJIaDZlbUxDaEFrVk9qY29LQWlOR2pXQ1NxVWE0KzN0WGVvc2IwVE83dHk1Yy9sQ2lHMVN5cWpFeE1UYlNzZERSRVNGcWxRU290UHBYbFdwVkY5cU5Ccng3cnZ2WXNLRUNaemRpaXExeno3N0RBQXdhdFNvQ3Yrc3VybTVZZno0OFFEZ3BsYXI1MXMvT2lMSElLWDhUa29acm5RY1JFVDB0eXJ6Q1Z5cjFiNGtoTmppNXVhR3hZc1g0NWxubmxFNkpLSXluVGh4QXBNblQwYXRXclZ3OE9EQiswcVliOSsralJkZmZCRVpHUm5weWNuSnphNWV2WnByZzFESmdlaDB1c2xTeXBWQ2lDcDFFNHJ1bjVUeVdHeHM3Rk5LeDBGRXpxVksvQkhTYXJXK0FEYXAxV3E4OTk1N1RFRElJWmdIby9mcjErKytlK3pjM2QweGRPaFFBS2picUZHanNWWUxqaHpaNjB4QXFDS0VFRHFsWXlBaTUrUDBpeFYyN05peGlSQmlKd0ROekprejBiTm5UNlZESXJvbmc4R0FyVnNMSi9JWk5XclVBN1gxL1BQUFk5MjZkVkNwVktNQnJMUkNlT1NndEZxdE40QkhQRHc4c0cvZlBwYWpVcG0rL1BKTHJGcTFDbExLL3lnZEN4RTVIMmUvRzZhcVZxM2FHZ0FOWG5ycEpZd2NPVkxwZUlqSzVjY2Zmd1FBTkcvZUhNMmJOMytndHRxMGFZUDI3ZHNEd0pNZE8zWnM4dURSa1FNYkJBRGR1M2RuQWtKbGtsTGkrKysvQndDWVRLWk5Db2REUkU3SXFaTVFyVlk3Q2NDTHJWcTF3dXV2djY1ME9FVGxGaHNiQ3dCV0t4MzhhMnBmdFVhamViQnVGWEpvUW9oQUFIamhoUmVVRG9VcXViTm56K0xLbFNzQWNDMHVMaTVTNFhDSXlBazViUkxTc1dQSGxnQStjWFYxeGNLRkMrSHE2cXAwU0VUbDl0MTMzd0VBQmc0Y2FKWDJmSDE5QVFCQ2lCZXQwaUE1bktLbFdGMjZkRkU2SEtya29xS2lBQUJTeWowQXBMTFJFSkV6Y3Rva1JLUFJmQ0NFcUJZWUdJZ09IVG9vSFE1UnVmM3h4eDhBQUZkWFY3UnIxODRxYmJacjF3NzE2dFVEZ0tkOGZIeVlrVmROTE1XaWNtRXBGaEhaZzFNbUlaMDdkMzVhQ0RHcVVhTkdGVjdnalVocE1URXhBQUEvUHorcnRhbFNxZEMxYTFjQXFHRXltWjYxV3NQa01GaUtSZVhGVWl3aXNnZG5URUtFRUdJWkFFeWRPaFhWcWxWVE9oNmlDdm4xMTE4QkFFMmFXSGNNdWJrRVJ3anh2RlVicGtxUHBWaFVFU3pGSWlKN2NMb2t4TnZiMjA4SThXUzdkdTB3WU1BQXBjTWhxckFqUjQ0QUFBWVBIbXpWZGp0MTZnUUFrRkx5VTJqVncxSXNLaGVXWWhHUnZUaGRFcUpXcTk4RWdERmp4dkNQTFRtY2xKUVV5L2JERHo5czFiWWZmdmhoYURRYUFQQzJhc05VNmJFVWk4cUxwVmhFWkM5T3RWaWh0N2UzRmtDZnBrMmJvbS9mdmtxSFExUmhQLy84TXdDZ1JZc1dWbS9ieGNVRkhUcDBRRnhjWEwzSEgzLzgwWVNFaEQvS09sNUtLUUJvQUZRRDRBcm51V2xoQWxBQUlCK0FYZ2poMU9VbUxNV2lpbUFwRmhIWmkxTWxJU3FWYWpJQUJBUUVRS1Z5bHM5TFZKWGN2bjBiQU15RHlLM095OHNMY1hGeGNIVjE5UVZRWmhLQ3dzU2pJWURtZjMzVjJDUW8rOU1EdUFFZ0VVREtYNCtkR1V1eHFGeFlpa1ZFOXVRMFNZaVhsMWNOQUtPclZhdUdJVU9HS0IwTzBYMzU3YmZmQUJUMld0aENtelp0ekp2bEtjbXFoc0lFNUloTmdsR2VMNEFNT0hrU3dsSXNLaStXWWhHUlBUbE5FdUxpNHRJZlFBMWZYMS9VcUZGRDZYQ0k3b3Q1VUxxM3QyMkdiWmpMdktTVTdjdHh1QWFGUFNET3lwbDZkMHJGVWl5cUNKWmlFWkU5T1ZQTjBqZ0FuQkdMSEpiSlpMSnNQL1BNTXphNVJ2UG16UUVBUW9qeXJJS29nb04rU0RlWlRMaCsvZnE5RHFzRzUvb2RXQnFXWWxHNXNCU0xpT3pOS2Y0QWQrellzYjZVOHJrNmRlclk3TU1ia2EyZFAzL2VzdTNtNW1hVGEzaDRlS0I2OWVvQTBBS0ErbjdiQ1E4UEw5ZSsreFVRRVBCQTV5Y2tKR0RjdUhISXk4dXpVa1NPaWFWWVZGNHN4U0lpZTNPS2Npd1hGNWNlUWdpVlRxZURXbjNmbjZ1SUZIWHExQ2tBc0drNW9SQUNMVnEwd0preloxeDlmSHdlam82T1BuL3ZzMHI2NElNUFNveTl1blBmQ3krOGdCczNicUJodzhLS0x2TzIwV2cwVHhWczBhTkhEOHllUGJ2RWRRSUNBaXovcDQxR28yWC9sU3RYMEtKRkM0d2FOUXIrL3Y0WVBueDRpWE52M0xpQi92Mzd3OVhWdGNSemUvZnVyY0NyZFV3c3hhS0tZQ2tXRWRtYlV5UWhLcFdxUHdCMDY5Wk42VkNJN3B0NVpxekhIMy9jcHRmNUt3bUIwV2hzRDZCY1NjaXVYYnV3Y3VWS3kyT1R5VlRpN3ZxZCsvYnUzWXNlUFhwWVB2QjM3OTRkZS9mdXhmNzkrM0h5NUVsTDBoRVJFWUdFaElTN1hudno1czBBQ2hPUzExNTdEZDdlM2dnTURFUllXSmpsbU5EUVVFdXlBd0RMbGkxRGt5Wk5NSExreUdKdDNicDFDL1hyMXkvUFMzWUdMTVdpY21FcEZoRXB3Um1TRUpVUVlwQktwVUtQSGoyVWpvWG92dW4xaFpNMFdYdVJ3anUxYk5uU3ZOa093Sjd5bkROZ3dBRDQrZm1oWnMyYUVFSmd5cFFwV0xWcVZiRmpTdHRYR2s5UFQwUkVSRmdlbnoxN0Z1M2FGUTVSMmJScEU3WnQyNGFrcENSTEFsRTBrVmkzYmgyV0xWc0dLWXZmcUYyOWVqVTBHZzFtejU2TlE0Y080ZUxGaTNqbGxWZXdidDA2cEtTazRNMDMzOFNwVTZjd2E5WXN6SnMzcjByOHJtQXBGcFVYUzdHSVNBa09QeWJrOGNjZmJ3ZkFvMVdyVmxYcERpYzVvVC8rS0Z5Mnc5WjNyUnMzYmd3QVVLbFVMZTl4YURIaDRlR1lQWHMyTGx5NGdOVFVWQ1FtSmxxZTY5MjdOMWF1WEluSXlFZ3NYTGdRbVptWkFJRGMzRndFQkFRZ0lDQUErZm41QUFxVHJLTGpYeElTRXRDcFV5Y0F3UC85My85aDh1VEphTkdpaGFVSFpQUG16WmJ0Mjdkdm8zcjE2c1VHOFFQQTdObXo4ZnZ2ditQRWlSTjQ4ODAzY2VQR0RRUUdCbUxyMXEwSURBekVwVXVYRUJ3Y2pOZGZmNzFLSkNBc3hTcTh1My8xNmxXbHcwQkJRVUdKcExraTdER3VpYVZZUktRRWgwOUNYRnhjdEFBc2QxS0pIRlY4ZkR3QTJIeWhUWE95THFWc1hKSHpnb0tDa0orZmo2Q2dJTXlmUDk4eTB4WUFaR1ptUXFWU3djL1BELzcrL2toS1NnSUFWSzllSFdGaFlRZ0xDME8xYXRVQUFEVnIxb1NMaXd0U1UxT1JsNWVIeE1SRXRHN2QydEpXWkdRa1VsSlNzSDc5K2hJeENDRmdNcGxLSkdvYWpRWWhJU0Z3ZDNmSHRtM2JNR3pZTU9UbDVXSE9uRGt3R0F4bzFLZ1JsaXhaZ2o1OStsVGtKVHV5Z1lEMVNyRnNQUkdCdjcrLzFkb3lLeWdvS0RGYjRzeVpNMHM5dHJUeFNLWEp5c29xYzlLRXpNek1Fa25EbGkxYnNHREJncnVlYy8zNmRjdi9GM09DZlA3OGVkeThlUk81dWJudzgvT3o5SkxhQWt1eGlFZ3B6bENPNVF2QWNpZVZ5RkdacDVTMWRUbFd2WHIxekp2bFRrTE9uajJMNWN1WG8yN2R1bWpldkRueTgvT3hjT0ZDL1B6enp3QUFnOEVBZjMvL1loTkQ3TisvMzlJVEFzRFNFd0lBVHozMUZLS2lvbENyVmkxMDdkclY4a0U1SlNVRldWbFo4UER3UUhKeU1nd0dRN0Z5TElQQmdNR0RCeU1qSXdNQkFRRVlPSEFnUm84ZWpkVFVWQ3hac2dRWkdSbm8yN2N2SWlJaXNIYnRXaHc1Y2dUQndjR1lPM2N1RmkxYUJEOC9QMHlmUHIzRXdIaG5JNFFZQTFpdkZNdGVFeEVBaGIxcWY4M2dWa3hHUmdZaUl5TWY2SFVjUFhxMDFQM1IwZEhsT3Q5b05CYnJ4YnZUdDk5K2k5allXSHp5eVNlVzEvempqejlpMUtoUmR6M24wS0ZEMkw5L1AwSkNRZ0FVSmdYdnYvOCtwaytmRG9QQmdKWXRXOXIwNTVXbFdFU2tGR2RJUXA0RkFLMVdxM1FjUkZieDJHT1AyYlI5Y3hJaWhHaFVrZlBHamgyTFRwMDZZY0tFQ2RpMmJSc1dMbHdJQUxoMDZSS0dEaDJLYWRPbTRhV1hYaXAyanJrbkJDaThLMi8yL1BQUDQ0TVBQa0NOR2pVd2ZmcDB5LzVObXphaFQ1OCtDQTBOeGR5NWN4RVFFSURObXpjaklTRUJCUVVGME9sMENBOFBSMlJrSkZhc1dBRUF1SGJ0R3NhUEg0K2dvQ0JvdFZwTW5EZ1JEUnMyeE5TcFUrSHU3ZzQzTnpmczNyMGJXN1pzUVVoSUNGNTU1WlZ5alYxeFZOWW94Vkp5SW9MczdHenMzNysveEg3eno0L0paQ294Q1lsZXJ5OHprVENaVEphU0tLUFIrTUN6S0JiOVdUWjc3NzMzTUg3OGVNeWFOUXZ6NTgvSG9rV0xjT0hDQmNURnhTRXhNUkZMbHk0dGRuenIxcTN4K2VlZlk4aVFJWWlNak1TMWE5Y0FBTC8vL2p0YXRXb0ZIeDhmTEYyNkZGNWVYZzhVNjcyd0ZJdUlsT0xvU1lpTEVPSXhGeGNYUFBMSUkwckhRblRmaXRhTUZ5MU5zb1hhdFd1YnIxbnZIb2RhdEczYkZxbXBxWGo1NVpmaDUrZUhuVHQzV3A2TGlvcENvMGFOY09USUVRd1pNcVRNY3JLWW1Cams1dWFpZS9mdWNIZDNoOUZvUk9mT25TM1B0MnJWQ24zNzlrVm9hR2l4ODA2ZlBvMjB0RFRvZERyczI3Y1BhV2xwNXRjQVQwOVBmUHZ0dDZoVnE1WWxIZ0R3OGZGQmRIUTBEQVlEY25Oem9kRm9NR1BHRE9UazVKVDNaVHVxQnk3RnN0ZEVCUC82MTc5dzZ0UXBaR1ptbHVocHVSdVZTb1ZWcTFhaGZmdjJjSE56dy9YcjF4RVVGSVFKRXlaWXhsVVYxYjE3ZHpScTFBaDZ2UjU2dlI2REJnMUNmbjUrc2Q2V3JLd3NEQm8weUxKOTRNQ0JNbU00ZlBqd1haOWJ0R2dSL3ZXdmZ5RXJLd3NiTm16QTVNbVRNV25TSkd6ZnZoMkRCZzJDRUFKcjFxeXhqRmN4Sis3VHAwOUhibTR1M25ubkhRREFyNy8raWoxNzlrQ2owYUIvLy83SXljbEJRVUVCWG52dE5mempILzhvMTN0MUx5ekZJaUlsT1hRUzh2ampqN2NFNE9ycDZjbjFRY2lobVFkeUE3QjVxVkRObWpYTm0zWExlODZ4WThld1pNa1NUSjgrSFg1K2Z2anFxNjhBQUttcHFRZ05EY1UvLy9sUHVMbTVJVFEwRkdQSGprVjJkamIyN05tRHZMdzhUSnMyRFJjdVhFQmVYaDQyYmRvRXJWYUxsaTFiSWpFeDBUSTJ4RHhPWmZEZ3djV3VhekFZc0h6NWNrUkVSS0JObXpiWXVuVXJPblhxaEVPSERnRW8vT0RXcTFjdnJGbXpwdFM0NzFhTzVNenJoRmlyRkNzOFBCd0pDUW1ZTm0yYVpTSUM4emlnM3IxN1k5KytmWWlNak1TaFE0Y1FIQnlNMnJWcmwxcCtWOXBFQlAzNjlRTUFMRml3QUVsSlNSZzRjS0JsakltdnIyK3BDVW5Sc1JaUlVWSFl0V3NYM243N2JmejN2LzlGeDQ0ZFMvUTA2UFY2K1ByNkZrc1lmSDE5c1h2M2J2VHUzUnM3ZHV5dzdQZjM5N2M4ZnREeEtkV3JWOGUvLy8xdm5EdDNEb2NQSDhhT0hUdVFsNWVIOTk5L0g0TUhENFplcjhkMzMzMkhqei8rR0VEaCszejU4bVc4Ly83N3VIcjFLcDUvL25tTUhqMGEyN1p0UTNwNk9pSWlJdEN3WVVOOCtlV1h5TTdPdGxvQ0FyQVVpNGlVNWRCSmlGcXRiZ01BelpvMVV6b1VvZ2RpTHNXd0I0MUdBNDFHQTcxZVh3T0Z2N3JTNmdVQUFDQUFTVVJCVkFNTTl6cW5ZOGVPQ0FrSlFZTUdEUkFURTRONjllcmgxcTFiQ0E0T3hxT1BQb3BSbzBaQkNJSGc0R0FVRkJSZzZOQ2h1SHo1TXQ1KysyMjBhOWNPclZ1M1JzK2VQYkYwNlZKY3VuUUpVNlpNd2NzdnY0eU1qQXdFQndmajg4OC90L1RRbUJtTlJxU2xwU0V6TXhPYk5tMUNmSHc4VnF4WWdkRFFVRVJHUmtLdjF5TTlQUjFEaHc3RjBLRkRTOFRzNCtQajFNbEdhYXc1SzFaUVVCQm16SmlCb0tBZ3JGcTE2cTRURWJpNnVpSXBLUW0xYTljdXRmeXU2RVFFMWF0WEx6RVJ3Y0dEQndFQW4zNzZLYVpObXdhZzlFSHZSVXVncGs2ZGlqRmp4aUF5TWhJLy8vd3p1blhyaHQ5Kyt3MGJObXpBcDU5K0NoZVhCLy9UZHVMRUNjeVlNYVBVNTN4OWZVdmRmK1RJRVFEQW5qMTcwSzFiTjRTRWhLQjI3ZHE0ZVBFaVRDWVRybDI3Qm5kM2R3UUZCZUd4eHg2RFhxOUhTRWdJVHA0OGlmbno1eU13TUJCdDI3YkZsQ2xUNE8zdGpTNWR1dUQ4K2ZObzJMQWh6cDgvajZlZmZ2cUJYMWRSTE1VaUlpVTVkQktpVXFsYUFVeEN5UEhaTXdrQmdMcDE2eUlsSlVWMDZ0VEo0OVNwVTlmdmRYeU5Hald3WXNVS1Mzbkl0R25UTUhMa1NEejk5Tk40NjYyM0xDVlkvLzczdi9IZWUrL2h6VGZmeE9yVnEwdTBzM3YzYm56MDBVZVlOR21TWmVhaVAvLzgwL0pCMXp4OU1BQ28xV3BzMmJJRkRSbzB3TUdEQjdGZ3dRSjg4Y1VYcUZtekp1clVxWVArL2Z1WHU0U25DckhLckZqMm1vaEFTb25EaHcramR1M2FTRTlQTHpZT3BTeXVycTVZdUhBaFhuNzVaUmdNQnJ6NjZxdW9VYU1HUHYvOGMzejY2YWNsWnNFeW1VdzRmLzQ4REFZRHBreVpVcTVyZE9uU3haSlVtQm1OUnB3NmRRcmUzdDUzUFM4bEpRVUxGeTdFMnJWckxlTzdUcDgrRFZkWFYwUkZSV0hFaUJHV3lSWmNYVjNSb1VNSFRKOCtIVXVYTHNVNzc3eURuajE3b2t1WExxaFZxeGErL2ZaYkhEcDBDRTg4OFVTWlNkSDlLRnFLWlRRYXY3WmF3MFJFNWVUUVNZaVVzcmtRQXA2ZW5rcUhRdlJBekdNYzdLVkdqUm9BQUxWYVhRZkFQWk1RQUpnN2R5N216SmxqU1RpNmR1MWE0Z2FBUnFQQmdnVUxrSldWVmVMODVzMmJJeWtwQ1crOTlSYjY5dTFyMlQ5Ly9ueUVoWVVWVy9GOHhJZ1JBSUFHRFJwWXJyVnk1VW84K3VpakFBb1hMYnlYb25mdXF4Q3JMVkJvajRrSWZ2cnBKM1RvMEFGLy92a241c3laZzhXTEY1Yzd2a2NlZVFRK1BqNjRlUEdpcFJkdC92ejVHRDE2TlByMzc0K0hIbm9JUU9IYU1zOC8venc4UER3Z2hNQmJiNzJGOGVQSEY1dHE5MTVUN3hZOWJzS0VDVmkxYWhVNmRPaFE2aXhlNjlldmg3Ky9mN0VKSnZidTNZc0pFeVlnTEN3TUFRRUJsdjlEUWdpc1hMa1NuMzMyR2E1Y3VZSWpSNDVZRXJGMTY5YWhaOCtlR0RseUpGcTBhSUdtVFp0YTlZWmJrVktzNVBqNCtJTldhNWlJcUp3Y09na0IwQXo0KzRNS2xjMWtNdUhHalJ2RjdqWlhSRjVlSHR6YzNLd2NGUUYvMTd2YjYvMTFkM2MzYjlZbzR6QVRnR0lMRkJRZGRGN1dCeUx6SVBHaXZ2bm1tMUtQVmF2VnhhYmhCVkNpaDhQZDNSMGRPblFvSTlTU2l0YjgzMFUrQ2wralU5RHBkRjRBMmxxakZNdGVFeEdFaFlWaDRjS0YyTEZqQnpRYURmNzFyMzloNzk2OTl4d1RBZ0RuenAzRHNXUEgwTFJwVSt6WnN3ZjkrdlZEbXpadHNHUEhEc3RBZEtEd1p5YzhQQndlSGg3dzlmVkZ5NVl0TGRjMjgvZjN0end1ejVpUUxWdTI0TGZmZnJQMGFwaVRvS1NrSk96ZXZidll6L3F4WThkdzhlSkZmUExKSjBoSVNNQlhYMzJGb0tBZ3kvTWJObXpBcUZHakVCNGVqb2NlZWdqLy9lOS9NWC8rZk5TdVhSc3FsUXJkdTNmSFJ4OTloR1hMbHQwenJvb3dUM2NzcGZ3ZUxNVWlJZ1U0OUdLRlFvaW1RTlZKUXNwenA2NHNDUWtKR0RkdTNGMVg0SDJRUmJQS21pMkd5dS9PY1JHMllrNUNWQ3BWeVd6aGIzb0FOK3dTa0RKdTRJNGt5NUZKS1FjQjFsbWc4Tml4WTVnNGNTSkdqUnFGY2VQR0lTTWpBOERmRXhIODMvLzlIM3g5ZlMyem1HVm5aeU1zTE13eUVjSHp6ejl2bVlqZzBxVkwrTi8vL29mRXhFUmN2MzRkcWFtcGx1dk1ueisvMUpzaTRlSGhKZjRWVGRBek1qTHd4aHR2SURnNEdJc1dMVUpJU0FpeXM3TUJBSTBhbFp4NTJzUEQ0NEhlanpzdFhyd1lxMWV2eHA5Ly9vbUJBd2RpelpvMXVIMzdOcFl0VzRZWFgzelJrcUFuSlNYaG5YZmV3UnR2dkFGWFYxZTgvdnJyV0w5K1BYNzU1UmRMVzluWjJlalVxUlBtejUrUDdkdTM0NjIzM3JLVU9KcE1Kc3Zyc3VhQ2hWSks3Tm16QndCTHNZaElPZXdKY1VBQkFRR1dXbXlqMFdqWmYrWEtGYlJvMFFLalJvMkN2NzgvaGc4Zlh1TGNHemR1b0gvLy9uQjFkUzN4M1BqeDQrOTcwYXg1OCtZaEtpb0tRNFlNZ2Nsa0t2WHVhSHA2K2oybnZxenFTdXRCc0FWekVpS2xyRm5HWWZrQUVsRzRJR2hEQU5Wc0g1bGQ1S013QVVuOGE5dFpXSzBVeTE0VEVkeFBlVkY2ZWpxbVRadUdKNTU0QXYzNzl3Y0F6Smd4QTdkdjM0YWJteHNLQ2dyZzV1YUdQLy84MDZZOWkyM2J0c1hTcFVzUkZ4ZUhrSkFRUFBmY2MwaExTOE1iYjd3QkFJaUxpOE9jT1hNd2ZQaHcrUG41QVFCYXRHaUJkOTk5RjIrODhRWm16cHlKbDE1NkNVMmJOc1dDQlF1d2ZQbHlMRjI2Rkc1dWJqaHo1Z3c2ZGVxRWhRc1hJajA5SFV1WExzWGJiNzlkb2FtTXk4SlNMQ0txREJ3OUNha0QyTytEVzJXeWVmTm1BSVVKeVd1dnZRWnZiMjhFQmdZV0t6RUlEUTB0Vm1lL2JOa3lOR25TcEVUcHk2MWJ0MUMvZm4xSUthMnlhTmFHRFJ0UXQyN0oyVjhmZE9yTHFxQkltWlJObVpOSktXVlppVVVCQ2orc1p3SndoWVAzbkJaaFF1RnJ5Ly9ycThPelppa1dvTXhFQkVXWms0dWl6RDI0S3BVS1R6enhCSUtEZ3kzUFBmZmNjd0NBeE1SRXkzb2ZycTZ1R0RkdUhBQlllbCtLenBwbFBzN2NadEhIRmVIdDdXMFp4N0YyN1ZvQWhhOTc4ZUxGcGE3cDRlZm5oMFdMRnVIZGQ5OUZxMWF0c0hQblRrUkhSNk5Iang3WXNXTUgwdExTOE1zdnYyRGF0R2x3ZDNmSHA1OSthcG4yMXp3bTY4NnByQ3VLcFZoRVZCazRkQklpcFhRVFFxQmFOV2U1UVZ1NlRaczJZZHUyYlVoS1NySWtFRVVUaVhYcjFtSFpzbVhGRnJ3RGdOV3JWME9qMFdEMjdOazRkT2dRTGw2OGlGZGVlUVhyMXExRFNrb0szbnp6VFp3NmRRcXpaczNDdkhuenNIejVjZ0FWV3pUcnE2KytRbnA2T25KeWN1RHY3NCs2ZGV0aS9QanhYTGZsUGxsamF0SHlNSDkvaEJCM3ZhQVFRcUx3ZzdvejlSWTRKU25sSUNHRVZVcXh6T3c1RWNHY09YT0tiWmYySVh2Nzl1MEFDa3NXNzV6OXF1ZzFmLzMxVjVoTUpsU3JWczBTKzlpeFk1R1dsbFlzMGJqYm1DRnIzQ3pwMmJNbnZMeThMT05QN3RTalJ3OTgvLzMzcUY2OU9uSnljakIzN2x4THIwMzkrdlhScGswYmRPclVDVnF0MXZMOTdOcTFLOExDd2xDdlhyblhHQzBWUzdHSWlLeEFwOU5sNm5RNm1aMmRMWjNkRHovOElJY05HeWFsbEphdjV1M0F3RUFwcFpULytNYy9pcDJUbjU4dng0NGRLNDhmUHk2ZmZ2cHBPV0xFQ0RseTVFalpyMTgvbVppWUtDOWV2Q2o5L2YzbHZuMzdMT2RjdW5SSlRwdzRVVDcxMUZNeUpDUkU1dVRreUkwYk4wcWRUaWRUVWxLa2xGS3VYcjFhZnZ6eHg4V3U5ZXl6ejFwaVNFdExzK3hmdEdpUlpmdWRkOTZ4eGx2aGxEWnQyaVIxT3AyY1BIbXlYYTczMWx0dlNaMU9KN1ZhN2NoNy8wK2p5azZyMWY2cDArbmtzV1BIN1BMelE0N3J6Smt6VXFmVFNaMU9kdzJBZFRKV0lxTDc0TkE5SVFEY0FUaDlUd2hRMkgyZWtwS0M5ZXZYbDNoT0NBR1R5VlRpRHFoR28wRklTQWpPbmoyTGJkdTI0ZkRodzlpNGNTUG16SmtEZzhHQVJvMGFZY21TSmVqU3BZdk5GczNhdjM4LzVzNmRDNkJ3ZFdRcW03MTdRZ0M0Nm5RNms1UlNDaUZNVWtxVEVNSUV3TEl0cFRRQk1KWDFmQm43NUYvYnhpTGJwYlpaMGV1Z3NJekUrTmM1VWtwcEJDRHYxYWJKWkRJSklZbzlEeUFoTmpiMk83dTgrVlptN1ZJc2NtNHN4U0tpeXNMUms1QXFJU1VsQlZsWldmRHc4RUJ5Y2pJTUJrT3hjaXlEd1lEQmd3Y2pJeU1EQVFFQkdEaHdJRWFQSG8zVTFGUXNXYklFR1JrWjZOdTNMeUlpSXJCMjdWb2NPWElFd2NIQm1EdDNMaFl0V2dRL1B6OU1temJ0dmhiTk1oZ01PSHYyTFBMejh4RVVGSVRrNUdTTUdUUEdraEJsWldVVks0RjQ5OTEzb2RWcTdmc0cwcjBJVWZnTlV4Vk5aTTNicGUyNzEvUDJPdWVPRjFHdWM0cE9tbERrZVFNQWgweENwQTFLc2NnNVNaWmlFVkVsNHRCSmlKUXlUd2hSVTYvWDIrME9zaEkyYmRxRVBuMzZJRFEwRkhQbnprVkFRQUEyYjk2TWhJUUVGQlFVUUtmVElUdzhISkdSa1ZpeFlnV0F3aFc0eDQ4Zmo2Q2dJR2kxV2t5Y09CRU5HemJFMUtsVDRlN3VEamMzTit6ZXZSdGJ0bXhCU0VnSWdvT0RrWktTVXFGRnN3d0dBNFlNR1lMMjdkdkR4Y1VGNzczM0hpWk5tb1J0MjdaWjdyVDcrL3VYWjcwRytvdkJZTERMZGN5enFra3BEYkd4c1FLRmc4NVZIVHQyVk9YazVLZzhQRHhVZVhsNXF2ejhmRlhObWpWVkJRVUZxb0tDQXBXYm01dkthRFNxTkJxTnltZzBxb3hHbzhyVjFiWFlWeW1sY0hGeFVSa01CcldycTZzd21Vd3FrOG1rVXF2VnFxTGJVc3BpKzFVcWxVcEtXZUtyeVdTeVBBWWdUQ2FUK3EvbmhCQkNqY0lrcXRnNTVuOUZIOTk1alBteEVHSWhIUHQzb2RWbXhTTG54bG14aUtneWNlUS92QkJDM0FaUU16OC92OVNWYTUxRnExYXQwTGR2WDh1Yy9HYW5UNTlHV2xvYWREb2Q5dTNiWjFsMVcwb0pUMDlQZlB2dHQ1YVp3Nktpb2dBQVBqNCtpSTZPaHNGZ1FHNXVMalFhRFdiTW1JR2NuQndZamNZS0xacmw0dUppV2NTc1I0OGVhTjY4T2ZSNlBkUnF0V1ZOazZJckVUZHIxc3pxQzI0NW00SUMrMHpXVkdScVovTUZUUUJNcDArZkJsQzRLblpWb2RQcEZpb2R3LzFpS1JaVkJFdXhpS2d5Y2Vna0JFQWVBT1RuTy9ma1BYZk9GR013R0xCOCtYSkVSRVNnVFpzMjJMcDFLenAxNm9SRGh3NEJLSnpkcWxldlhsaXpaazJwN2QzdGp1bmF0V3N0aTJZTkhqd1kvL25QZnpCLy92eHlMNXFWbkp4c21mSG01czJieGRZRVNVOVB0MHlYU1hkbjc1NFFsVXBsbnd1U1RiQVVpOHFMcFZoRVZOazRlaEtTQWFDRitjTnhWV0EwR3BHV2xvYk16RXhzMnJRSjhmSHhXTEZpQlVKRFF4RVpHUW05WG8vMDlIUU1IVG9VUTRjT0xYRytqNDhQOXU3ZGU5ZjJIMlRSckxpNE9MUnAwOGJxcjdrcXVkdHE5dFptN25FeG1Vek9uY0U3UDVaaVVibXdGSXVJS2h0SFQwS3VBdWgwOCtaTlBQTElJMHJIWWhkcXRScGJ0bXhCZ3dZTmNQRGdRU3hZc0FCZmZQRUZhdGFzaVRwMTZxQi8vLzczdGFKdWRuWTJQdnJvb3dvdm10VzllM2NVRkJSQW85RWdJaUlDUFhyMEFGQzhEQXNvdnJJNzNWMXA2eTNZd3UzYnR3RUFRb2lxazhFN0daWmlVVVVVS2NYYUE1WmlFVkVsNE9oSlNCSlFXUHBURll3WU1RSUEwS0JCQXdDRmkxZXRYTGtTano3NktJRENBZVQzMHJ4NTgxTDMxNnhaRTcxNjlhcndvbGxqeDQ3RjFhdFhNWHo0Y0JnTUJzdENYN1ZxMVNxMmVqdkxzY29uTXpQVEx0Y3hKeUZHbzVGSmlJTmlLUmFWbDVRUzMzLy9QUURBYURSdVVqZ2NJaUlBRHA2RW1FeW1xeXFWcXNva0lYZjJjTGk3dTZORGh3NFZhcU9zbWFxZWZmYlpVdmZyZExvUyt4bzNiZ3dBK1BycnYwdUxwWlNXRDBORng0TUFRTjI2ZFJFZUhsNmhXS3NTODFvMzV1VEExdGdUNGhSWWlrWGxjdmJzV1NRbUpnSXN4U0tpU3NTaGt4QWhST0Z2MWVSa3BVTWhsTDUyQTVWUHZYcjE3SHE5bkp3Y0FJQmVyN2RQL1JkWkZVdXhxQ0pZaWtWRWxaSHEzb2RVWGlhVDZTSUFKQ1VsS1IwSzBRTnAwcVNKWGErWG5wNE9BUEsvLy8xdjFlaEdkREpTeWtFQVdJcEY5OFJTTENLcXJCdzZDVkdyMWVjQkppSGsrRHc5UGUxMkxiMWVqL3o4ZkVncGMvSDNPaUhrV0ZpS1JlWENVaXdpcXF3Y09na1JRbHdHWUxoNjlTcE1KcFBTNFJEZHQ3cDE2MXEyYmIxZ29ia1VDMEM2VFM5RU5xSFQ2YnlFRUN6Rm9uSmhLUllSVlZZT25ZUkVSMGNYU0NuUEZCUVU0TUtGQzBxSFEzVGZpcGJVMkhxMThpSXpjREVKY1VBc3hhTHlLbHFLSllSZ0tSWVJWU29PbllUODVXY0FPSG55cE5KeEVGbkY2ZE9uYmRwK1dsb2FBRUFJY2QybUZ5SmJZU2tXbFV2UlVxeVltQmlXWWhGUnBlTHdTWWdRNGxjQWlJK1BWem9Vb2dkaVh2L0YxcjE2NWlSRVNza2t4TUd3RklzcWdxVllSRlNaT1h3U1lqUWFZd0hnenovL1ZEb1VvZ2ZpNWVVRkFEWWYzNVNhbWdxQVBTR09pS1ZZVkY0c3hTS2l5czZoMXdrQmdMaTR1RDkwT2wzRytmUG42MlJtWnFKMjdkcEtoMFIwWHg1NzdERWNPSEFBVXRyMmh1WDE2NFc1aDVUeWlrMHZSTFlRQ0JRdU9scld3cU5FUmJBVWk0Z3FKWWZ2Q1FGZ2xGTHVOSmxNaUlxS1Vqb1dvdnRtWGpYOXloWGI1Z2JtOW9VUTdENTBQR2xLQjBDT1F4WmFENVppRVZFbDVQQTlJUUFncGR3bGhBZzhmUGd3Qmd3WW9IUTRSUGZGbklRa0pDVFk5RHJtSk1Sb05ESUpjVEN4c2JGUEtSMkRJOUxwZEJJQVltSmlXTU5HUkZSSk9FTlBDSVFRa1ZKS1UweE1ETmNMSVlmVnNXTkhBTVdtMExVNkthVTVDVEhFeGNWeFhtc2lJaUpTaEZNa0liR3hzVGNBSEVwTlRjV1JJMGVVRG9mb3ZyUnQyOWF5cmRmcmJYS050TFEwWkdkblEwcVpDTUJnazRzUUVSRVIzWU5USkNFQUlJUllBd0E3ZCs1VU9oU2krNkpXcXkzYnYvNzZxMDJ1OGRlYUFSd1BRa1JFUklweW1pUWtQVDE5RjREYnYvNzZLMjdmdnExME9FVDN4YnoydzRrVEoyelN2bms4aUpTU1NRZ1JFUkVweG1tU2tBc1hMbVFBK0RZM054ZTdkdTFTT2h5aSs5SzllM2NBZ05Gb3RFbjc1b1VRcFpSeE5ya0FFUkVSVVRrNFRSSUNBQWFEWVJVQWZQUE5OeHlnVGc3SnpjME5BSEQ4K0hHYnRCOGZIdzhBTUpsTVIyMXlBU0lpSXFKeWNLb2tKRDQrL2pjcDVjK1hMMS9Hd1lOY200a2NUN2R1M1FBQUZ5OWV0SHJiUnFNUnAwK2ZCb0RNK1BqNDAxYS9BQkVSRVZFNU9WVVNBZ0JHby9FREFBZ05EYlg1eXRORTF0YTBhVlBMZGxKU2tsWGIvdC8vL29mOC9Id0FpQU1YTHlNaUlpSUZPVjBTRWg4ZnZ3OUEvS2xUcDdCLy8zNmx3eUdxTUoxT0J3RDQ3cnZ2ck5ydXFWT256SnZSVm0yWWlJaUlxSUtjTGdrQklBMEd3MHdBK095enoxQlFVS0IwUEVRVjR1Zm5Cd0M0Y2VPR1Zkc3RNdU5XaEZVYkppSWlJcW9nWjB4Q0VCOGZmd0RBOXFTa0pJU0doaW9kRGxHRlBQNzQ0d0NBbjM3NnlXcHRTaWx4OU9oUkFMaWRtWmtaYWJXR2lZaUlpTzZEVXlZaEFHQXltZDRBb0YrN2RxMU5CdmtTMllxWGx4ZUF3bFhUTDErK2JKVTJ6NTgvajVzM2IwSktlZnpjdVhQNVZtbVVpSWlJNkQ0NWJSSnk4dVRKczFMS3QvTHo4ekZ2M2p3WURBYWxReUlxdHdFREJnQUF0bXpaWXBYMmpodzVZdDdjYTVVR2lZaUlpQjZBMHlZaEFCQWJHN3RNU2hsMTVzd1pmUGJaWjBxSFExUnU1cFhUangwN1pwWDJmdnp4UjBncFRRVUZCWnVzMGlBUkVSSFJBM0RxSkFTQVNhVlNqUUdRL3RWWFgySG56cDFLeDBOVUxuMzc5Z1ZRV0VhVmtwTHlRRzFkdm56WlBETld6S2xUcDY0OGVIUkVSRVJFRDhiWmt4QkVSMGYvVDBvNURFREIrKysvYjdVN3kwUzI1T3JxaWhkZmZCRUFzR0hEaGdkcWE5KytmUUFBSVFSN1FZaUlpS2hTY1Bva0JBQmlZMk4vQkREWllERGc5ZGRmUjJ4c3JOSWhFZDFUbno1OUFBQS8vUEREZlMrOG1aK2ZqKysrK3c1U3l1ejgvUHcxMW95UGlJaUk2SDVWaVNRRUFHSmlZdFlEZURjbkp3ZlRwazNEb1VPSGxBNkpxRXpkdTNkSG8wYU5rSmFXaHZEdzhQdHFZOSsrZmJoMTZ4WUFiRDE5K25TMlZRTWtxcVMwV3UwWXJWWjd5dnl2eUg3THZzNmRPODlXTWtZaW9xcXV5aVFoQUJBVEUvUC9BTHlSbjU4dlgzdnROZk1kWXFYRElycXJWMTU1QlFEdzlkZGZWL2huTlQ4L0gydlhyb1dVVW04d0dCYllJajZpeXNoZ01NUUtJVHFhLzVuM0Y5MG5oRGlzWkl4RVJGVmRsVXBDQUNBbUp1WWpLZVU0bzlGbytPQ0REekJyMWl5a3BxWXFIUlpScVo1Ly9uazBiTmdRbHk1ZHF2RENtOTk4OHcwU0V4TUJZSE5DUXNJRm13UklWQWtsSkNRa0FEaDN0K2VsbElteHNiRkg3dlk4RVJIWlhwVkxRZ0RnNU1tVEc2U1V2UUJjL3Zubm56RjgrSERzMmJNSFJxTlI2ZENJaWhGQ1lONjhlUUNBRlN0V21KT0tlN3AwNlJKV3JWb0ZLV1dxWHE5LzA1WXhFbFZTZDUySVFRaXh4NTZCRUJGUlNWVXlDUUdBMk5qWW45UFQwNzBCYkVsTlRjVTc3N3lENGNPSDQrZWZmNGJKWkZJNlBDS0xaNTU1Qms4Ly9UUUE0TFhYWGtOQlFVR1p4MmRrWk9EVlYxK0ZYcStIbEhMTzZkT25rKzBSSjFFbHMrdHVUeGlOeG0vc0dRZ1JFWlVrbEE2Z010QnF0UU9GRU84QmVCd0FHamR1ak1HREIrTzU1NTVENjlhdEZZNk9xREN4Q0F3TVJGSlNFdHEzYjQ4VksxYWdRWU1HSlk2N2V2VXFaczZjaVhQbnpnSEF4cGlZbUVDN0IrdGdkRHFkQklDWW1CaitQblF1UXFmVFhRTFFzdWhPS2VYMTJOaFlUd0FjRUVoRXBDRCswZjJiMEdxMWdVS0l0d0MwTis5czJiSWx1bmJ0aWc0ZE9xQmx5NVpvMEtBQjZ0YXRpMnJWcXNIRnhRVkM4QzBrKzdodzRRSUNBd09SbDVjSEFKZzhlVEw2OU9tREZpMWE0UHIxNjlpelp3OUNRME9SazVNREtlWCsyTmpZRndDd3h2QWVtSVE0TDYxV3UwZ0lNZmVPM1J0aVltTCtxVWhBUkVSa3dUKzZwZEJxdGIya2xQOFVRdlFSUWpSVU9oNmk4cEpTbW9RUW44YkV4TXdDd0xyQ2NtQVM0cngwT2wxWEFIY09RSDhoSmlZbVFvbDRpSWpvYi95ald6Ymg1ZVdsVmF2VnZRRjRDU0hhU0NtYkNDSHFBNmdHUUtOd2ZFUUFBQ2xsR29DOVVzcVBUcDQ4ZVZMcGVCd0preENucHRMcGRFa0FtdnoxK0ZaTVRFeGpzSWVRaUVoeExrb0hVTW5KK1BqNEdBQXhTZ2RDUkVRVlpqS1pUSnRWS3RWTUFKQlM3Z01URUNLaVNxSEt6bzVGUkVUT1Q2VlNiVE52U3luRGxJeUZpSWoreGlTRWlJaWNWa3hNekJFQXR3QmtuRHg1a3V1REVCRlZFaXpISWlJaVoyWUE4STJVc2pHQXNoZlpJU0lpdTJFU1FrUkUwT2wwUHdId1Z6b09XekpQUXVCc3BKVEhZbU5qbjFJNkRpS2lpbUE1RmhFUkFVNmVnRGp6bWs1Q2lDZVZqb0dJcUtMWUUwSkVSQmJSMGRGS2gwQVY0T1BqbzNRSVJFVDNoVDBoUkVSRVJFUmtWMHhDaUlpSWlJaklycGlFRUJFUkVSR1JYVEVKSVNJaUlpSWl1MklTUWtSRVJFUkVkc1VraElpSWlJaUk3SXBKQ0JFUlZVa21rd25YcjE5WE9nd2lvaXFKU1FnUkVWblY3dDI3SzN6TzRjT0hLM3hPUUVCQWhjOHBLaUVoQWVQR2pVTmVYbDY1anI5OCtUSU9IRGhRYk4vS2xTdExQZGJmMzZuWGZpUWllbUJjckpDSWlLenE0NDgvUnYvKy9TMlB1M1RwZ2laTm1oUTdKamMzdDlnSCtubno1aUVxS2dwRGhneUJ5V1NDU2xYeUhsbDZlbnFKSkFBb1RFYlVhalVBd0dnMFd2WmZ1WElGTFZxMHdLaFJvK0R2NzQvaHc0ZVhPUGZHalJ2bzM3OC9YRjFkU3p5M2QrOWVQUDMwMDZoUm93Ynk4dkx3OHNzdlkrUEdqZkR6ODhPSUVTTmdNcG1Rbkp5TXlNaElBSUNibXh0Q1EwTkx0R015bWRDdFc3Y1MrNDhjT1ZKaUh4RlJWY0VraElpSWJLcEdqUm9sZWtmSzZpbllzR0VENnRhdFcySi9XZWRzM3J3WlFHRkM4dHBycjhIYjJ4dUJnWUVJQ3d1ekhCTWFHb3FHRFJ0YUhpOWJ0Z3hObWpUQnlKRWppN1YxNjlZdDFLOWYzeEw3L3YzN0VSZ1lpQzVkdW1ESGpoMDRmdnc0d3NMQ0VCd2NqTm16WitPcHA1NHE0OVVEVWtybzlYckxhdlJHb3hGUFB2bGttZWNRRVRrN0ppRkVSR1FWR3pkdVJIaDRPREl5TWpCa3lCQUFRSGg0T0hKemN6Rm8wS0JTenhreVpBalMwOU9SazVNRGYzOS8xSzFiRitQSGo3ZjBiSlJtMDZaTjJMWnRHNUtTa2l3SlJORkVZdDI2ZFZpMmJCbWtsTVhPVzcxNk5UUWFEV2JQbm8xRGh3N2g0c1dMZU9XVlY3QnUzVHFrcEtUZ3pUZmZ4S2xUcHpCcjFpek1temNQUFhyMEFGRFlhNU9lbm80MmJkcGd3WUlGYU4yNk5RNGZQb3lqUjQ5aThlTEZ4YTd4NFljZjRwZGZma0ZHUm9ibE5ZZUhoMWZ3blNRaUlpSWlwNmJUNmFST3A1UDNQdEs1bWQrSEIzWGh3Z1dwMCtta1hxKzM3SHYyMldkTEhOZXpaODlpajgzSC9PTWYvNUJwYVdtVy9Zc1dMYkpzdi9QT081YnRIMzc0UVE0Yk5reEtLUzFmemR1QmdZR1d0b3JLejgrWFk4ZU9sY2VQSDVkUFAvMjBIREZpaEJ3NWNxVHMxNitmVEV4TWxCY3ZYcFQrL3Y1eTM3NTlsbk9lZSs0NWVlalFJYmxnd1FMTHZsdTNic25ldlh2TEo1OThVZzRiTmt3T0d6Wk0rdnI2V3A0L2UvWnNzZmZTWURDVStmaEI4T2VYaUJ3VkI2WVRFWkhWL1BMTEwxQ3BWQmd5WkFoKy8vMzNCMjV2Ly83OWx1MEZDeFpZdGlNakk1R1Nrb0wxNjllWE9FY0lBWlBKQkNGRXNmMGFqUVloSVNGd2QzZkh0bTNiTUd6WU1PVGw1V0hPbkRrd0dBeG8xS2dSbGl4WmdqNTkraFE3THlFaEFXM2F0TUdZTVdQd3hCTlBZT2ZPblhCemN3TUFxTlhxRXIwMlAvNzRJNERDRXJHc3JLd0hld09JaUp3VXk3R0lpTWhxZnYvOWQ5U3FWUXNUSjA3RXRHblRzSDc5ZXVUazVLQi8vLzdJeU1oQW5UcDFpaDF2TUJodzl1eFo1T2ZuSXlnb0NNbkp5Umd6Wm93bGdjakt5aXBXeXZYdXUrK2lXYk5teU1yS2dvZUhCNUtUazJFd0dJcVZZeGtNQmd3ZVBCZ1pHUmtJQ0FqQXdJRURNWHIwYUtTbXBtTEpraVhJeU1oQTM3NTlFUkVSZ2JWcjErTElrU01JRGc3RzNMbHpzV2pSSXZqNStXSDY5T25RYURRQWdCRWpSbURTcEVsWXUzWXRoZzhmanVIRGgyUGt5SkVZT25Tb1pTeUtPY2FDZ2dJY08zWU10V3ZYaHRGb3hKZ3hZN0JtelpveXk4dUlpS29pSmlGRVJHUVZ2Ly8rdTJYZzk4Q0JBNkZTcWRDOGVYUEx3UFNnb0NDOC8vNzdhTjY4T2Y3em4vL2c1czJiR0RkdUhOcTNidzhYRnhlODk5NTdtRFJwRXJadDIyYjUwTzd2NzQ4ZE8zWVV1ODZ5WmN2UXAwOGZoSWFHWXU3Y3VRZ0lDTURtelp1UmtKQ0Fnb0lDNkhRNmhJZUhJekl5RWl0V3JBQUFYTHQyRGVQSGowZFFVQkMwV2kwbVRweUloZzBiWXVyVXFYQjNkNGVibXh0Mjc5Nk5MVnUySUNRa0JLKzg4Z3BXclZvRkFLaFhyeDc4L1B4dzZOQWhBSUM3dXp1QXdwbTF6TW5QalJzM0FBQmJ0MjdGazA4K2lVdVhMbUgwNk5GNDl0bG5JWVJBelpvMWJmenVFeEU1RmlZaFJFUmtGZnYyN1VPL2Z2MndhOWN1QUNnMlRTOVFtSmpzMnJVTFhidDJ4ZGF0VytIaDRZR2RPM2NDQUhyMDZJSG16WnREcjlkRHJWWmIxZ0RKeXNxeWJEZHIxZ3pMbGkxRHExYXQwTGR2M3hMVDRaNCtmUnBwYVduUTZYVFl0MjhmMHRMU0FCVE9UdVhwNllsdnYvMFd0V3JWQWdCRVJVVUJBSHg4ZkJBZEhRMkR3WURjM0Z4b05Cck1tREVET1RrNWxuYU5SaVAwZWoxTUpsT3g2elZzMkxCRVQ4akZpeGN4YmRvMHk2eGNMVnUyeExGang5Q3laY3RTMzdPb3FDaTBiZHNXVFpzMkxmZjdURVRrREppRUVCR1JWWXdZTVFLZW5wNTNmWDdBZ0FFWU5Xb1VqaDA3aGc4Ly9CQ1BQdnBvc2VlVGs1TXRQU2szYjk0c3RpWkllbm82eG8wYkJ3QVlQSGh3c2ZNTUJnT1dMMStPaUlnSXRHblRCbHUzYmtXblRwMHNQUmZUcDA5SHIxNjlzR2JObWxMamV1R0ZGMHJkdjNmdlhnREFzR0hEVUs5ZVRDbU5UZ0FBSUFCSlJFRlVQWXdmUDc3RTRvUlNTaGdNQnN1Q2gyKzg4VWFwWTBSOGZIeEt2Y1lQUC93QW85SElKSVNJcWh3bUlVUkVaQlZsSlNBbWt3a0hEaHpBdUhIajhQWFhYNk5SbzBZbGpvbUxpME9iTm0wcWRFMmowWWkwdERSa1ptWmkwNlpOaUkrUHg0b1ZLeEFhR29ySXlFam85WHFrcDZkajZOQ2hHRHAwYUluemZYeDhMTW5HM1ppbjJOMjllemR1M3J5Si9mdjNvMGVQSHFoUm93WWlJaUx3OGNjZld4WWp2RE1CdVhEaEFyNy8vbnQ4L2ZYWGxuMUNDQWdoa0oyZGpmUG56MlBNbURFVmVzMUVSTTZBU1FnUkVkbk10V3ZYa0plWGg4R0RCNk5ObXphWVAzOCs4dkx5TUhyMGFNeWNPUk5hclJZRkJRWFFhRFNJaUlpd3JNMVJ0QXdMS0w0U2VsRnF0UnBidG14Qmd3WU5jUERnUVN4WXNBQmZmUEVGYXRhc2lUcDE2cUIvLy82V05Vc2V4S2xUcC9ESko1OWd3NGIvejk2OXg4V2MvWDhBZjUzUFZDaUpVR3V6WWJlOUlzMk1FTEZZa2Z1eVJCZVhYTlp0M1ltMTFtM1p6ZjIydTEvcmZpdXhTSXBZdEZuYWR0R0ZXQlpyYStVZTNTOHp6Y3o1L1pINS9HWnFvbENqZWo4Zmp4N05uTTlsM3ArTW1YblBPZTl6dHVQQWdRTllzMllOY25OenNYTGxTZ0FGdzZvR0R4Nk1QWHYyNkJYVlQ1NDhHUU1HREVDalJvM0Vjd21DZ0xadDI2Smp4NDVvM3J3NTNuMzMzWmVPanhCQ0NDR0VWQ0MwemtLQlY3Vk9DT2Y2YTRDY09YT0dlM3A2OHZqNGVMMTlUcDgrelFNREE3bW5weWYvK09PUCtZOC8vc2pYclZ2SDA5TFNpcHlEYzg1VFUxT0xyUHR4NE1BQnZmczVPVG44cjcvK0tsV3NmZnIwZWVaMmYzOS96bm5CR2lOLy9QRkhrZTBLaFlMbjVPVHduSndjdmJWUmpoMDd4am5uUERJeWtxdlY2bExGVkJyMC9DV0VWRlRzK2JzUVFramxwZjBBRnhzYlc2VmZEN1YvaDVpWW1GZCticzU1a1RVN1htWS84diswdFNaVi9mbExDS2w0YUxGQ1FnZ2haYXFraVFVbElJUVFVblZRRWtJSUlhVE1wS1dsbGNsNWk2c1JlWmFVbEpReWlJUVFRc2lMb0NTRUVFTElTOW0rZlR2T25Uc24zbytPanNiTm16Y0JBSjk4OGtteHgvM3l5eTh2OUhoaFlXR1lObTFhcVk2NWZQa3lSb3dZQWFWUytVS1ArU3o1K2ZtWU8zZXVPRk1YSVlTUTU2UFpzUWdocEJKeGRIU1VxZFhxeEN0WHJqd3ByOGQwY0hEQWwxOStpY0RBUU5qYTJpSXdNQkJqeDQ1OTduR0xGaTFDMTY1ZGtaQ1FnREZqeHNEYzNCelZxMWNYdCtmbjUrUHg0OGU0Y09HQzJIYnIxaTBzVzdZTWpMRWk2M3U0dTd0ajh1VEpSUjVIb1ZCZzBhSkZTRTFORlJjVjFMSzF0Y1gyN2R1TGpYSGl4SWx3ZG5iRzBLRkQ0ZS92THk1eXFDczBOQlNuVHAzQ3NHSERNR3ZXTEhoN2U0dlRBYXZWYXJSdDJ4WnZ2LzAyQUNBeE1SSFIwZEhvMnJVcjZ0YXRLNTRqS1NrSnYvLysrelArV29RUVFnZ2hwTktvYkxNTFNhWFNGVEtaVENtVHlhS2RuSnptTkczYTlJMlNIUGV5czJOOTlkVlhmT1hLbFZ5bFV2SDI3ZHZ6SGoxNjhKNDllM0taVE1aNzl1d3AvaHcvZmx3OHBsMjdkdUx0NE9CZ1BtWEtGSzdSYU1TMlJZc1dpYk5UY2M1NWNuSXk3OTI3Tnc4UEQ5ZDc3RjI3ZG5FUER3K2VtSmhZSkM2TlJzUG56cDNMVjYxYXBkZCsrL1p0M3JGalI3NXIxNjVpcnlrcEtZbTNhOWVPcDZlblAvZjZXN2R1elRubi9QNzkrM3pJa0NIODVzMmJuSFBPVlNvVjc5bXpwN2lmdTd1NzNtOHQzWDFLbzdJOWZ3a2hWUWRWQVJKQ3FyVEtOanVXVkNwZHdSaWJydE9rQXZDSFJxTTV6RGtQdkhqeDRoMUR4NzNzN0ZnNU9UbW9YcjA2b3FLaThNY2ZmMkRtekprQUNtWnZLbnhPYlEvR28wZVBVTDkrZlN4ZHVoU09qbzZZTzNjdUpCSUpwaytmam5YcjF1SGV2WHRZdlhvMXpNek1jT1hLRmN5Y09STXBLU21vV2JPbWVDN09PVEl5TW1CaFlRRVRrLy92M0krSWlBRG5IQ3RXckVCQ1FnSzJiTmtDVTFOVEFBWHJkd3dmUGh6dDJyVjc1ckN1NWN1WFE2bFU0cXV2dm5ydTliZHYzeDRSRVJFd05UWFZtK1dyckh0Q2FIWXNRa2hGUmNPeENDRUVRTE5temQ0eWRneXZBbVBNc2xDVENRQlhRUkJjQVh3bmxVcGpPT2ZoR28wbVhLRlEvUFgzMzM5bnZvckhOVGMzQndDY09YTUdQWHYyZk9hKzJoWEtYVjFkOVZZcm56RmpCa2FQSG8wdVhicmdyYmZld2s4Ly9RUXpNelB0ZFdIOCtQR1lQMzgrSWlJaXhHTU1KVG5hRCtaLy92a25MbDY4aUt0WHI2SmJ0MjdpOXZUMGRGaFpXU0VzTEF4aFlXRmltKzU1Y25KeUVCb2FpbTNidGdFQURoMDZoSjkrK3NuZzlXZzBHdVRsNWFGUG56NUZycE14QnFsVWlnMGJOZ0FBdnY3NmF3UUhCNk4xNjlibzJiTW5mdjc1WjB5ZVBCay8vUERETS85bWhCQlMyZEEzSjRTUUtxMHFEMlhoblA4TFlMZEdvOWt0a1VqK0JrcmZFN0pseXhiczNMa1RTcVVTaHc0ZHdvZ1JJL1NtMnIxMzd4NGFOR2lnZDR6Mmc3K3JxeXZPbmoyTHFLZ283TjI3RjlldlgwZkhqaDNScVZNblJFUkVJQ0lpQXZYcTFjUFFvVVBGM3BQQ1NVZHhTWWkyVGFWU29YWHIxczg4UnExV28xV3JWbnB0UVVGQmlJeU1GSk1IUXo3Ly9ITnMzTGdSMmRuWjZOV3JGMzc5OWRjaSt4aGFyZjMrL2Z0NDQ0MkNVWElwS1NrUUJBSFcxdGFvVjY4ZU5tN2NXT3pqR1VJOUlZU1Fpb3A2UWdnaFZScm5mQmRqcktPeDQzaUZhZ01vM0J0aUVHT3NDZWQ4QW1QTStrVWZiT1RJa1JnNWNpUmNYRnhnYTJ1TEkwZU9BQ2lZRlNzME5CVG01dVp3ZG5iRytmUG54V015TWpLUWxKUUVsVXFGNzc3N0RsS3BGTDYrdm5CMGRJUkVJaEdUazFtelp1SG16WnQ0ODgwM0FSUU12UUpRcENDOThQMUMxMWpxYStLY1k5KytmWmcwYVZLUmJaMDdkeFo3WXJRemdGbFlXQ0F2THc5cXRSb1NpVVJ2LzRNSER3SW9tS3I0NU1tVENBd014UHIxNi9Iamp6K2llL2Z1Nk42OU95d3NMRW9kSXlHRVZIU1VoQkJDcXJTNHVMaWh4bzdoVlRKUUUxSUU1L3dCWXl4SW85RWNpWStQL3hXQVNpYVRUWGhWTWFqVmFpZ1VDcjJacm9DQ1lVdC8vUEVIRmk1Y0NFZEhSekRHNE9YbGhhdFhyOExQejAvY0x5OHZEMjV1YnVMOUV5ZE9BQ2lZNVVvaWtlZ040WkxMNVhyM3RXMkZkZTdjK1puM2RVVkhSeU0vUHg4ZE9uUjQ1blZtWm1hS0NaQlNxY1NqUjQvRUhnNEF1SGJ0R25iczJJRWJOMjRnSXlNRGJtNXUyTEJoQTJ4c2JQRGpqejhpT0RnWUV5ZE9SRzV1THVyVnF3Y3JLeXZNbXpkUEhJSkdDQ0dWR1NVaGhCQlNOZHptbkFjQU9Cd1hGL2NuQUUxWlBkQzVjK2Z3L3Z2dlF4RDBsNkpLVDAvSE45OThnK1BIandNb0dJN1ZxRkVqTkdyVUNPN3U3dUorcnE2dVl1S2g2K0hEaDZoUm84WUx4YVJiUjFLWVJxUEJ2SG56a0pPVEEzTnpjd1FGQmNIRHc2TkkvSVZaV2xxS0NkQ2tTWk9RbEpRa0ppRlpXVmxvM0xneFB2bmtFL3oyMjI5NDY2MjNFQnNiaTlqWVdPelpzd2ZUcGszRGt5Y0ZzeWdyRkFxY08zY09XN2R1cFFTRUVGSmxVQkpDQ0NHVjF6K2M4d0RHMk9IWTJOaFlBR1ZlLzNMMzdsMzQrL3RqM3J4NVlwdXBxU2t5TWpKdzQ4WU52UFZXMGZyL3dyMFN1Ym01ZW0xT1RrNVl0V29WTGwrK0RJVkNVYXJoV0NVaENBSVdMMTZNOGVQSG8zUG56b2lMaThPU0pVdEtkWTdtelpzakxpNE9yVnUzUm5wNk9ucjA2SUV6Wjg2Z1M1Y3VXTGx5SllLQ2d2Uml2WFhybGw0UFR2ZnUzZEcwYWRPWHVnNUNDS2xJS0FraGhKREs1VC9PdVQrQUEzRnhjUmVldS9kTHlzM054ZTdkdTZIUmFCQVZGWVdRa0JENCtmbnBEWWthUG53NGhnOGZEak16TTROMUZvVjdLVnhkWFEzMlhCdytmQmlmZnZvcFpzK2VMYlpwaDJOcE5Cb0lnb0NjbkJ4MDZ0UkozQzRJQWt4TVRKQ1Nrb0o2OWVvVmV4MXBhV2xJU0VpQWpZME51bmZ2RGt2TG9tVTErZm41NEp6ait2WHJTRTFOaFZLcHhPYk5tL0hmZi8vaGd3OCtRRUJBQUlZT0hZb2JOMjZnYnQyNnorMUpJWVNRcW95U0VFSUlxVVRpNHVMV2xlZmpoWVNFSURFeEVRY09ITUNtVFp0dzZkSWxuRDkvSGhLSlJHK3RETFZhRFpWS2hVV0xGbUgzN3QwQUlLN2JVUkpYcjE3RmxTdFg4UFhYWCt1MWE0ZG56Wmd4QTFGUlVlQ2NvMWV2WHVKMmJkMUp2Mzc5eE1KMlF4aGo2TkdqQjQ0ZE80YXRXN2NXMlg3OCtIR3NXclVLZG5aMitOLy8vZ2NiR3h1TUdERUN0cmEya0VxbGVQZmRkL0hvMFNPTUhUc1duSE8wYWROR1BQYkpreWZ3OVBRVWIydHAyd3EzRTBJSUlZUVFVaVc4NklycFNxVlNiNVZ6emd0V0NjL0p5ZUZaV1ZrOE16T1RaMmRuODl6Y1hLNVFLTGhLcGVJREJ3N2tIMy84TVYrelpvM0JjeGEzZXZpOWUvZUtqVU90Vm92bk42WXpaODd3b0tBZ25wMmRMYmJkdm4xYnZIM256aDI5MzRiMktRMWFNWjBRVWxIUnZPS0VFRUplZXNWMFloeTBUZ2docEtLaUFhdUVFRUlJSVlTUWNrVkpDQ0dFRUVJSUlhUmNVV0U2SVlTUUtvTnpEclZhRGFWU2lieThQT1RsNVNFckt3dVptWm5JeU1oQVNrb0tURXhNMEs5ZlAyT0hTZ2dobFJvbElZUVFRaW9rdVZ3T0d4dWJZcmMvZlBoUXI4YkYyZGtaTmpZMk1ERXhnYW1wS2N6TXpGQzllblZVcjE0ZE5XclVnSVdGQlN3dExWRzdkbTF4eWw5Q0NDRmxnNUlRUWdnaEZWWllXQmdrRWttUmRyVmFqVmF0V3VtMWFUUWFIRDU4V0c5L2pVYURDUk1tWU9YS2xXVWVLeUdFa1A5SFNRZ2hoSkFxWTgrZVBRZ0lDTkJyZS9qd1laRlYxM1ZYTXllRUVQTHFVUkpDQ0NHa3d0SmRtTEFrUEQwOTRlUGpJOTdYOXBoUTBrRUlJZVdMa2hCQ0NDRVZWbW1HWXdFUVYzRW5oQkJpWEpTRUVFSUlxWkNpbzZNTkppQUFJSkZJRUIwZExkN1hhRFFBQUVFUTRPenNqSHIxNm9uYmJHeHN4T0ZZaFl2WkNTR0VsQTFLUWdnaGhGUTRoV2ZHU2t0TFEzUjBORnhjWEZDN2RtMnhYWnRVNU9YbG9YcjE2bUs3N3ZDcjNidDNpME8wdEN1UUUwSUlLVnVVaEJCQ0NLbHd6TXpNOUJJSkZ4Y1g4YmFoOWlkUG5zRGEycnJJZVRRYURkYXVYYXRYSjBJSUlhVHMwU1RvaEJCQ0tyMy8vdnNQRFJzMkxOS2VrcEtpMTNOQ0NDR2tmRkFTUWdnaHBFSlNLcFhpei9QRXhNU2dhZE9tQUlBdnZ2aENiQThNRElSQ29jQzRjZU53NGNJRlRKdzRzY3ppSllRUTh2OW9PQlloaEpBS0p6OC9INE1IRHphNHpjUERRMjgvcFZLSjhQQndMRisrSEFEUXZYdDNIRDU4R01IQndaQklKRGg4K0REaTQrT3hiTmt5V0ZsWndkSFJFVEtackZ5dWd4QkNxaXBLUWdnaGhGUTQ5dmIyT0hqd29IaS9mLy8rQUlBR0RScGczNzU5ZXUzSnljbHdjSEJBbzBhTjBLZFBIK1RtNXNMWjJSa2pSNDVFdTNidHdCaER4NDRkMGFGREJ4dzRjQUJmZi8wMWR1L2VqVHAxNnBUN2RSRkNTRlZCRTZZVFFnaUJUQ2JqQUNydDlMUWFqUWFDSUNBckt3czFhOVlzMGI0VmdYWTJyOWpZV0hvL0o0UlVLQlhqVlpZUVFnaDVDZHFrNG5rSmlPNitoQkJDeWc2OTBoSkNDQ0dFRUVMS0ZTVWhoQkJDQ0NHRWtISkZTUWdoaEJCQ0NDR2tYRkVTUWdnaGhCQkNDQ2xYTkVVdklZUVFrWGEySlVJSUlhUXNVVThJSVlRUWNNN1BHVHNHOHNJdUd6c0FRZ2doaEJCQ2lBNlpUTWExNjZBUVFnaDVQVkJQQ0NHRUVFSUlJYVJjVVJKQ0NDR0VFRUlJS1ZlVWhCQkNDQ0dFRUVMS0ZTVWhoQkJDQ0NHRWtISkZTUWdoaEJCQ0NDR2tYRkVTUWdnaGhCQkNDQ2xYbElRUVFnZ2hoQkJDeWhVbElZUVFRZ2doaEpCeVJVa0lJWVFRUWdnaHBGeFJFa0lJSVlRUVFnZ3BWNVNFRUVJSUlZUVFRc29WSlNHRUVFSUlJWVNRY2tWSkNDR0VFRUlJSWFSY1VSSkNDQ0dFRUVJSUtWZVVoQkJDQ0NHRUVFTEtGU1VoaEJCQ0NDR0VrSEpGU1FnaGhCQkNDQ0drWERGakIwQUlJWVM4U2xLcGRDZ0FQKzE5eGxoVEFPQ2NYOUcyY2M1M3hNZkhMemRDZUlRUVFnQ1lHRHNBUWdnaDVGVlNxVlJ4cHFhbVRRdTNhNU9ScDg2V1kwaUVFRUlLb1o0UVFnZ2hsWTVNSnJzQndNSFFOczU1Y2x4YzNGdmxIQkloaEJBZFZCTkNDQ0drTWdvb2JnTmo3R2g1QmtJSUlhUW9Ta0lJSVlSVVJxSEZiVkNyMVVIbEdRZ2hoSkNpYURnV0lZU1F5b2pKWkxKRUFQYTZqWnp6QjNGeGNRMEFjS05FUlFnaEJBRDFoQkJDQ0ttY09PZTh5SkFzeGxnNEtBRWhoQkNqb3lTRUVFSklwY1FZTzJ5Z2VXKzVCMElJSWFRSUdvNUZDQ0drc2hKa010a2RBRzg4dmY4NE5qYldGb0RhaURFUlFnZ0I5WVFRUWdpcHZEUWFqV2FQOWc3bi9EZ29BU0dFa05jQ0pTR0VFRUlxTFVFUWdyVzNPZWY3akJrTElZUVFRZ2docEdvd2tjbGtLVEtaTEEyQXFiR0RJWVFRVXNERTJBRVFRZ2doWlVnRklJaHpiZ3NnMzlqQkVFSUlLVUJKQ0NHRWtFcU5jeDdNT2JjMmRoeUVFRUwrSDgyT1JRZ2hwRktTeStXbUdvM0drekcyR01CYkdvM0dOejQrUGdEVUkwSUlJVVpIU1FnaGhKQktwV25UcG0rWW1abU5CdURIR0t0WmFITXVnR1dNc1o5aVltTHVHU0U4UWdnaG9DU0VFRUpJSmVIbzZDZ3pNVEg1Z25NK2pERW1BRURUcGsweGVQQmdDSUtBb0tBZ0pDUWs2QjZ5aTNPK0xpNHU3b0p4SWlhRWtLcUxraEJDQ0NFVm1rd202ODA1bndHZ1BXT01BVURIamgweGJOZ3dORy9lSEUrYkFBQlhybHpCamgwN2NPclVLYkdOYy80NzUzeDVmSHo4b1hJUG5oQkNxaWhLUWdnaGhGUTRqbzZPRm9JZ0RHT016V0dNMlFHQXViazVldmZ1alpFalI2SnUzYnJQUEQ0MU5SVmJ0MjdGb1VPSGtKT1RvMjIrenpuL1ZxMVdiNzEwNlZKMkdWOENJWVJVYVpTRUVGS0ZjYzRaQURNQTFWQ3doa0pGV2NCVWc0TGlZZ1VBSldPTUd6a2VVazZjbkp3YUF4akhHSnZDR0RNREFIdDdld3dZTUFDREJnMkNpVW5wSm4zVWFEVFl1M2N2OXUvZmo4VEVSRzJ6bW5PK2xqSDJ2OWpZMkp1dk1uNUNDQ0VGS0FraHBBcmpuSnNCc0FIUUVFQjlGQ1FrRllFU3dDTUF5UUFlTXNhVVJvNkhsREVuSjZlMmdpQk1CdkFaQUFrQXlPVnllSHQ3bzBPSERucERybDdVMmJObkVSQVFnSFBuenVrMkh3Q3dOalkyOXN4TFB3QWhoQkFSSlNHRVZHR2NjMHNBVFFGRUd6dVdGK1FDNEFwakxOUFlnWkF5SVhGeWN1b3ZDTUlzQURJQVRCQUVkT3ZXRGI2K3Zuajc3YmRmU2ZKUldHSmlJclp1M1lwang0NUJyVllEQU9lY1h3U3dOQzR1N21jQTZsZitvSVFRVXNWUUVrSklGY1k1cnd1Z0xZRER4bzdsQmZVQjhEdGo3TEd4QXlHdlR0T21UYTNOek14OEdXT3pBZFFEZ05xMWE2TnYzNzRZUG53NGF0V3FWUzV4NU9YbFlmUG16VGgwNkJCU1UxTzF6YWtBL0hOeWNyWmN1M2FObm5lRUVQS0NLQWtocEFyam5OY0gwQUhBZm1QSDhvSUdBampOR0h0azdFREl5NU5LcFI5eHpzY0xndkE1Q21xVTRPRGdBQThQRC9UdDI3ZlU5UjZ2aWthandlSERoN0YzNzE1Y3YzNWQyNnptbkc4U0JPSEhtSmlZaEdjZFQ4cFhCYTUxSTVVTDFTNCtCeVVoaEZSaGxJU1ExNEdUazVPYklBalRPT2ZkdEZQc3RtM2JGajQrUG1qVnFsV1pETGw2RVp4enhNVEVZTmV1WFRoNzlxeTJqUU00eVJoYkZSc2JlOHk0RVJLZ1F0ZTZrY3FGYWhlZjQvVjRaU2VFR01XTEppRzNiOTlHLy83OXNXelpNblRxMUVsc2o0eU14Tnk1Y3hFYUdvbzZkZXE4NG1nTm9pU2tnbkp3Y0toV3ExWXRMODc1bDR5eGR3SEF6TXdNUFhyMHdJZ1JJMkJuWjJmc0VKL3AvdjM3MkxKbEM0NGNPUUtGUXFGdHZxWFJhTDVMUzB2Ym5aaVltR2ZNK0txeVNsRHJSaW9YcWwwc0JpVWhoRlJoTDlNVE1uLytmTnk2ZFF1N2R1M1NuZ3ZlM3Q1bzI3WXR2dmppaTFjY2FiRW9DYWxnM24vLy9UZk56YzFIQXBqT0dMTUNnRGZlZUFQOSt2V0R0N2MzYXRTb1llUUlTMGVwVkNJZ0lBQUhEeDdFM2J0M3RjMTVBSmFxVktyTmx5NWRTalppZUZWU0phaDFJNVVMMVM0V2c1SVFRcXF3bDBsQy92dnZQM3oyMldkWXYzNDkyclJwZzhqSVNNeWZQeCtob2FIbFZqZ01Ta0lxRExsY0xsT3IxVjhJZ3VDRHAvVWV6WnMzaDZlbko5emMzQ0FJRlh2WVB1Y2NKMCtleEo0OWUzRHg0a1Z0czVwekhzZzVYeDhmSDMvZW1QRlZKWlZnbUNtcFhPaDlxaGdWKzFXZkVHSTA5dmIyY0hkM3g5YXRXOEU1eDhhTkcrSHQ3WTFhdFdwQnFWU0tRN1ZjWFYweFo4NGNaR1ZsaWNjR0JRV2hhOWV1Y0hGeHdZb1ZLNHg0RmFTTU1abE0xbHNtazUzV2FEUVhCRUh3Wll5WmR1ellFVnUzYnNXMmJkdlFyVnUzQ3ArQUFBQmpERzV1YnRpeVpRc0NBZ0xRdVhObk1NWWtqTEVoakxFL3BWSnBsSk9UMDZlZ0wvOElJUVFBSlNHRWtKY3dhdFFveE1YRjRYLy8reC91M2JzSGIyOXZBTURpeFl0eDdkbzFCQVVGSVN3c0RLbXBxVmk1Y2lVQUlEazVHY3VYTDhmaXhZdHg2dFFwZE8vZTNaaVhRTXJBKysrL2Irbms1RFJCS3BYK2g0SWhNUjBzTFMzWm9FR0RFQjRlanBVclY2SkZpeGF2VGNINXE4UVl3d2NmZklEbHk1ZmpsMTkrZ1plWEYyclZxc1VZWTIwRlFRaVd5V1IzcFZMcFJBY0hoM0xyTGlTa3NJU0VCTWpsY2t5YU5LblliVW9sMVZHVHNrVkpDQ0hraFRWcTFBaGR1M2JGbGkxYk1HellNRmhZV0NBMU5SVkhqeDdGN05tellXdHJpOXExYThQSHh3ZW5UcDBDQUppYW1vSXhodnYzNzhQYzNCeE5telkxOGxXUVY2VlpzMmJ2eUdTeVpSWVdGZzhGUWZpZU1kYlEzdDRlMDZaTnd5Ky8vQUkvUHovVXIxL2YyR0dXRzJ0cmEweWZQaDBuVHB6QXpKa3owYmh4WXdCNGd6RzJ6dExTOHBHVGs5TXFKeWVuZDQwY0pxbkM0dUxpRUJZV1p1d3dTQlZsbkVuWENTR1ZSdi8rL1hIczJESDA2OWNQUU1Hc1FaeHplSHA2RnRrM1B6OGZ0cmEyK09hYmI3QjI3VnJzM3IwYlgzNzVKYVJTYVhtSFRWNGhtVXpXbm5NK2hUSFdGNEFFQU9SeU9ieTl2ZEcrZmZ0S01kenFaWmlhbW1MdzRNRVlOR2dRb3FLaUVCQVFnSFBuenBreHhxWnl6aWRMcGRKUXp2bWErUGo0U0dQSFNxb1dYMTlmckZ5NUVtM2J0b1cxdGJXeHd5RlZEQ1VoaEpDWFltWldNQVcvcWFrcEFJaHZaRWVPSE1FYmI3eGg4Smp1M2J1alM1Y3VXTGR1SGZ6OC9IRGl4SW55Q1phOFNpWXltYXcvQUQ4QWNzWVlURXhNNE9ibUJsOWZYN3p6emp2R2p1KzF3eGlEcTZzclhGMWRrWmlZaUsxYnQrTDQ4ZU9DU3FYcXl4anJLNVBKTG5QT3Y3V3lzdm81TWpKU1pleDRTZVUzYU5BZ25EMTdGdjcrL2xpMmJKbkJmZkx6ODdGcDB5WWNQWG9Vang0OVF0MjZkZEd2WHorTUhEbXl5bi9CUUY0T1BYc0lJYStVcmEwdFpESVpWcXhZZ1FjUEhrQ3RWdVA2OWVzNGQrNGNBT0Rldlh1SWo0OEhZd3h2dmZVV2xFb2xDdFo3SXhYQmUrKzlWMDh1bDgrUVNxVjNBT3dGSUs5YnR5NUdqQmlCa3lkUFl2SGl4WlNBbEVEanhvMnhhTkVpUkVSRVlOU29VZHBoYXMwWVk0SHA2ZWtQcEZMcExLbFVXblhHcmhHallJeGgvdno1T0hQbWpEaGt0ckFsUzVZZ01qSVNxMWF0UWxSVUZQejkvUkVjSEl5ZmZ2cXBuS01sbFEwbElZU1FWMjdwMHFVUUJBRURCZ3hBdTNidHNHREJBakhSVUt2VldMUm9FZHExYTRlZ29DQXNYcnk0VWhZb1Z6WlNxZlFqbVV6MlE4MmFOVzl6enBjenhtd2NIQnd3Wjg0Y0hEMTZGQk1tVElDbHBhV3h3Nnh3TEN3c01HN2NPQnc1Y2dRTEZpekFlKys5QjhhWU5XUE1IMEN5VkNyZDBMeDU4K2JHanBOVVhvMGFOY0w0OGVQaDcrK1BqSXdNdlcxcGFXa0lDd3ZEVjE5OWhmZmVldzhtSmlad2RIVEUyTEZqY2ZEZ1FTTkZUQ29MR281RkNIa3B6WnMzUjB4TWpGNmJ0YlYxc1YzN0RSczJwRGV2Q3NUSnljbE5FSVJwblBOdWVEcTliTnUyYmVIajQ0TldyVnBSQXZtS1NDUVM5TzdkRzcxNjlVSk1UQXgyN2RxRnMyZlBtZ0VZWTJKaThybFVLajNGR0ZzWkd4dDd6Tml4a3NySDI5c2JwMDZkd29vVkt6Qnc0RUN4L2Q2OWUrQ2M0KzIzMzliYjM5N2VIaytlUElGR282RWhXZVNGVVJKQ0NDRkVUOE9HRFd2VXIxL2ZFOEJzeHRpN0FGQ2pSZzI0dTd2RDE5Y1hEUnMyTkhLRWxSZGpEQzFidGtUTGxpMXg3OTQ5Yk51MkRVZVBIbVc1dWJsZEFIU1J5V1MzTkJxTnYwUWlDWWlKaWNreGRyeWtjaEFFQVFzV0xJQ25wNmZlLzIvdGJIWkpTVWxvMXF5WjJKNmNuQXhiVzF0S1FNaExvV2NQSVlRUUFFQ3paczNla2txbEMyMXNiTzR6eHJZd3h0NXQwS0FCeG84Zmp4TW5UdURycjcrbUJLUWNOV2pRQUhQbXpNSEpreWN4Y2VKRTJOblpBY0RiZ2lCczFHZzBEMlV5MldLcFZOckkySEdTeXFGeDQ4WVlNMllNdG0vZkxyYlZxMWNQbjN6eUNaWXNXWUliTjI1QXJWYmo4dVhMMkxCaEE0WU9IV3E4WUVtbFFQM29oRlJoblBQNkFEb0EyRy9zV0Y3UVFBQ25HV09QakIxSVJlYm82Q2d6TVRHWkNNQUhUM3ZJbXpkdkRrOVBUM1RwMGdVU2ljUzRBUklBQmZWVUVSRVIyTE5uRHk1ZXZLaHRWbkhPOTNETzE4Zkh4NTgzWm55dmkwcnd1bGJtRWhJU01IejRjSnc1Y3dibTV1Wml1MGFqd2ZEaHczSGx5aFZFUjBmRHpNd01lWGw1K1A3NzcvSExMNzhnTFMwTkRSczJoSmVYRndZTUdHREVLNmhRNkgycUdKU0VFRktGVllJM2EzcHhmM0dDVENicnlUbWZ3UmpyQUJRTXllallzU09HRFJ1R3BrMmJVcjNIYTRwempyLy8vaHZidG0xRFJFUUVOQnFOdHYxM3p2bnkrUGo0d3dBMHhvM1NlQ3JCNnhxcFhPaDlxaGowRGtOSUZmYXEzcXc1NTFDcjFWQXFsY2pMeTBOZVhoNnlzcktRbVptSmpJd01wS1Nrd01URVJGelE4QldpRi9kU2tzdmxWcHh6SHhTczcyRVBBSmFXbHVqWnN5ZDhmWDFScjE0OTR3WklTaVUxTlJWYnQyN0ZrU05Ia0o2ZURnRGduTjhGc0pSenZqTStQajdOdUJHV1AwcEN5R3VHM3FlS1FVa0lJVldZb1RkcnVWd09HeHViWW85NStQQ2gzbXhZenM3T3NMR3hnWW1KQ1V4TlRXRm1ab2JxMWF1amV2WHFxRkdqQml3c0xHQnBhWW5hdFd1WGVuR3JCdzhlNFB2dnYwZDBkRFRTMDlOaGJtNE9UMDlQakIwN1Zyc0x2YmlYa0V3bWN3QXdobk0rampGbUFSVE1jRE5nd0FCODl0bG5xRjY5dXBFakpDOURvVkFnT0RnWSsvZnZ4Ny8vL3F0dHpnV3dRYTFXYjdoNDhlSjFJNFpYcmlnSklhOFplcDhxQnMyT1JRZ3BJaXdzekdBZGdGcXRScXRXcmZUYU5Cb05EaDgrckxlL1JxUEJoQWtUc0hMbHloZU9RYVZTWWZUbzBlalVxUlAyN3QwTEt5c3IzTDU5RzNmdjNuM2hjMVpGam82TzdTVVN5UlFBZlFGSUdHT1F5K1h3OHZKQ2h3NGRhSGFiU3FKYXRXb1lQSGd3UER3OEVCVVZoY0RBUUp3N2Q2NEdnS21DSUV5V1NxV2huUE0xOGZIeGtjYU9sUkJDQUVwQ0NDR3Z3SjQ5ZXhBUUVLRFg5dkRoUTNUdjNsMnZMVHc4dk1Ubi9PZWZmM0RuemgwTUd6WU0xdGJXQUlBbVRacWdTWk1tTHg5d0pkZTBhVk16TXpPenp3RDRNY2FjQU1ETXpBeWZmUElKaGc4ZkRnY0hCeU5IU01xS0lBaG8zNzQ5MnJkdmozLy8vUmZidDIvSEw3LzhJaWlWeXI2TXNiNHltZXl5V3ExZW1wMmQvZlBObXpjVnhvNlhFR05TcTlVMDhZWVIwWEFzUXFxd1Z6RWNTeTZYNDl5NWMzb3Y1Tm9lazhLTEdKWkdSa1lHdW5mdkRqYzNOL2o1K2VuTjRLS0R1cmwxU0tYUytwenpZWUlnekFKUUR5aVlZck5Qbno3dzhmR0JsWldWa1NNa3hwQ1ptWW1BZ0FDRWhJVGc0Y09IQUFET2VTcUFwV3ExZXR1bFM1Y2VHamZDVjZzUzFMcFZPU0VoSWVqYnQyK3B0d0VGWDI0dFdiSUVDeGN1eENlZmZQTE14M0YxZGNYWnMyY0JGS3dHNytucGlkRFFVSmlZbE9sMzh2UStWUXpxQ1NHRUZGR2E0VmdBU2oyTDB2NzkrL0dVaVBxV0FBQWdBRWxFUVZUZGQ5OFozQllaR1FsTFMwdlVxbFVMUzVjdXhieDU4M0QyN0ZsNGVYbGg4T0RCeFNValZacFVLdjJJTVRZQndBakdXSFVBZVAvOTkrSGg0WUdlUFh2QzFOVFV5QkVTWTdLMHRNVFlzV014YXRRb2hJZUhZKy9ldmJoNjlXb2RBUDRTaVdTaFZDcmRybEtwZmtoSVNFZ3dkcXhscFN4cjNVcXphcmgyYXR4MjdkcGgzYnAxQnJkcHA4WXRyYkk4dDlicTFhdHg2TkFoQkFVRm9VR0RCbUw3bVRObk1HWEtGRXlmUGgxZVhsNmxQdS9peFl1TFRUU2V0ZTNTcFV0WXVYSWxKaytlREg5L2Y5U3VYUnR5dWJ6SWZtdlhyaTB5cGZDeFk4Zmc0dUx5ekFTa05NK2J5TWhJZlB2dHR4Z3paZ3crKyt5ellvOGgvNCtTRUVLSW51am82R0s3cHlVU0NhS2pvOFg3MnFsQkJVR0FzN096M3N4S05qWTI0bkNzd20vd0F3WU1LTkVjODY2dXJnZ0pDVUZBUUFCMjd0eUovZnYzWTgyYU5YanZ2ZmRlNk5vcUdlYms1TlNGTVRZTlFEY0FqREVHRnhjWERCczJESEs1bktiWUpYcE1URXpRdTNkdjlPclZDL0h4OGRpK2ZUdWlvcUtxY2M3SG1KaVlmQzZWU2s4eXhsYkZ4c1llQjhDTkhlK3I5anJVdW1uRnhjVWhMQ3dNdlhyMWV1bHpsZGU1azVLU3NIdjNibnovL2ZkNkNRZ0FoSWFHb21IRGhnZ05EUzFWRXVMbTVnYWc0RytydlYyWWRwdUppWW5la040Ly8vd1RjK2ZPeFpJbFM5QzZkV3MwYnR3WU0yYk13Smd4WXpCbzBDQzkxNyt6WjgvQ3g4ZEh2TTg1eDc1OSs1Q1Nrb0l6Wjg0VWVjejkrL2VMUGNjbGZkNTA2TkFCeWNuSldMRmlCZnIxNjBmMWRpVkFTUWdoUkZUNFc1KzB0RFJFUjBmRHhjVUZ0V3ZYRnR1MVNVVmVYcDdlckVxNmJ4QzdkKzhXWC9RTmZUTlZVdHB2Y2IyOHZEQjc5bXpNbVRNSCsvZFgzVWx2NUhLNXVVYWpHUXhnRm1Qc1BRQXdOemRIdDI3ZE1HellNTHoxMWx0R2pwQzg3aGhqa0VxbGtFcWx1SHYzTHJadjM0N3c4SENXazVQakJzQk5KcFA5QTJDcFFxSFljK1hLbFN4angyc3NaVkhycHVYcjY0dVZLMWVpYmR1MllzM2JxMUthY3g4N2Rndy8vL3d6SGoxNkJNNDVPTmZQUFhmczJJRzZkZXNDS0JnaUN3QXRXclRRMnljakl3Ty8vZlliVnE5ZWpVbVRKdUh2di8vRysrKy9YNkpZVDV3NEFhQ2c1MGw3dTdEQzI5UnFOYlp0MjRiZzRHQ3NXYk1HVFpzMkZmZmJzbVVMcGsrZmp1UEhqMlBhdEdsbzNydzU4dlB6a1p5Y2pOR2pSeU12THcvOSsvZEgrL2J0MGJCaFE2eGV2UnF6WnMxQ1VGQVEycmR2ajE5Ly9SVnVibTR2TkZ1Z0lBaG8wYUtGT0h5UGV1MmZqNUlRUW9qSXpNeE03dzNWeGNWRnZHMm8vY21USndiZjVEUWFEZGF1WGF2M3paT3VrZ3pIS3F4V3JWcnc5ZlhGdUhIalNqWDhvYkpvMXF6Wlc2YW1wcU00NTVNWVk3VUJvRUdEQnVqWHJ4OEdEUnFFbWpWckdqdEVVZ0c5K2VhYm1ETm5EcVpNbVlKOSsvYmg0TUdEdUhQbnpqc0FObGFyVm0ybFRDWmJ6em5mR0JjWGwyVHNXRjlXYVhzR1BEMDk5VjdEdE45OHYwalNVZGlnUVlOdzl1eForUHY3WTlteVpTOTl2aGM1OStiTm01R1Nrb0pseTVhSmljYXphQk9Vd2oyczRlSGhhTktrQ1Z4Y1hPRHM3SXpRME5BU0p5RmFHbzJtU0hKbnlELy8vSU01YythZ2R1M2FlUHo0TWNhTUdWTmtIN1ZhalRadDJtRFVxRkZ3ZEhURTZOR2pJWmZMOGYzMzM4UFYxUlY3OSs3Rm9FR0RzSERoUWx5L2ZoMGZmdmdoVWxOVFVhZE9IWmlZbUNBdkx3L1ZxbFVUejFlYTV3MzFQcGNPSlNHRWtCZjIzMy8vb1dIRGhrWGFVMUpTOUhwT0NpdkpjS3diTjI0Z01qSVMzYnAxZzUyZEhkTFMwaEFjSEl4V3JWcFZxUVRFeWNuSkdjQWtRUkFHQVRBRmdPYk5tMlB3NE1Gd2MzT2ptVjNJSzJGdWJvN2h3NGRqeUpBaGlJaUl3SjQ5ZTNEeDRrVkxBSE1ZWTM1U3FmUm50VnE5N3RLbFMzOFlPOVlYOVRyVXV1bWVlLzc4K1JnOGVEQk9uVHIxM0lMcTBpakp1Yk96czNIMjdGbHMzNzY5Uk9ma25DTStQaDdXMXRhb1VhT0czcmJRMEZEMDdOa1RBTkN6WjArc1hyMGFVNlpNS1ZXeHR5QUl4U1ozenM3TzR1MDZkZXFnYTlldThQWDExWHNma012bFJlcGRoZ3daZ212WHJ1SEJnd2R3ZFhVVjIxVXFGVDcvL0hNMGI5NGNCdzhlUk92V3JYSGp4ZzI4OTk1N1VDcVZlZ2tJVUxybnpSdHZ2QUdKUklMWTJGaTl4eVNHVVJKQ0NOR2pWQ3BMdkc5TVRJellGZjdGRjErSTdZR0JnVkFvRkJnM2JoeEdqaHlKaVJNbmxqcU9XclZxSVNZbUJvR0JnY2pLeWtMZHVuWFJ2bjE3ekpvMXE5VG5xb0FrTXBtc0IrZDhCbU9zQTFCUWo5T3hZMGNNSFRvVXpabzFNM1o4cEpLU1NDUndjM09EbTVzYnJsNjlpaDA3ZHVEWFgzODFVYWxVbmlZbUpwNVNxZlFjNS95NytQajRNQUFxWThkYlVxOVRyWnRXbzBhTk1INzhlUGo3Kyt0OTBINFZubmZ1bXpkdjR1Yk5tOC85bGw4N0hDczZPaHJyMTYvSDh1WEw5YmIvODg4LytQdnZ2N0ZtelJvQVFPZk9uZkhkZDkvaDdObXo2Tml4WTRuakxXbFBpTFcxTlVhT0hGbWljNzc1NXB0NDg4MDN4Zk1yRkFxb1ZDb3NXTEFBUFhyMFFHcHFLcUtqb3pGejVrenMyTEVEVGs1T3lNcktnb1dGaFhpTzBqeHZnSUxaQ0NkTW1JREpreWNqTkRSVWZIeGlHQ1VoaEJCUmZuNCtCZzhlYkhDYmg0ZUgzbjVLcFJMaDRlSGltMUwzN3QxeCtQQmhCQWNIUXlLUjRQRGh3NGlQajhleVpjdGdaV1VGUjBkSHlHU3lFc2RpYTJ1TERSczJ2TndGVlRCeXVkeUtjKzdET1o4Sm9CRmpERlpXVnVqVnF4ZUdEQm1DK3ZYckd6dEVVb1Y4K09HSDhQZjN4NU1uVDdCejUwNkVoWVVoTlRXMUZXTXNXQ3FWSmdOWXJsS3BkaVVrSktRYU85Wm5lUjFyM2JTOHZiMXg2dFFwckZpeEFnTUhEbnpwODVYMDNOcTZvUFhyMTVmb1hHM2F0TUhvMGFPeGF0VXF2ZVRpOE9IRDRKenJ6UWFsVUNnUUdocGFxaVNrcEQwaEFJcnRZZWpjdVhPUnRnNGRPbURreUpIWXZIa3ovdnp6VDNETzBhMWJON2k0dU9EcnI3K0d0N2MzcWxldmp1UEhqMlBkdW5YSXpNd1VrNURTUG0rQWd2cVlEUnMyWU9uU3BaU0FsQUFsSVlRUWtiMjlQUTRlUENqZTc5Ky9QNENDMm9OOSsvYnB0U2NuSjhQQndRR05HalZDbno1OWtKdWJDMmRuWjR3Y09STHQyclVEWXd3ZE8zWkVodzRkY09EQUFYejk5ZGZZdlhzMzZ0U3BVKzdYOWJxVHkrWHZjTTdIYWpTYXNZeXhtb3d4Mk52Ylk4Q0FBZmpzczg5ZXFFaVNGUFVpQzVPbHBLVG9mUk5lV2txbEVvOGVQWUtkblIxeWMzT0xER1dwQ0t5dHJURmx5aFNNSHo4ZUlTRWhDQW9LUW1KaVlrTUFhMDFOVGI5MWNuTGF5RG5mY1BIaXhldkdqdFdRMTduV1RSQUVMRml3QUo2ZW5nYUh0cjZNWjUzYndjRUJWNjVjUVhwNmVvbldEeElFQWExYnQ4WlBQLzBFaFVLQmF0V3FRYTFXSXp3OEhOT25UOGZISDM4czdudnAwaVhNbno5ZnJMTjQxYlRyZkNRa0pLQjU4K1lBQ2hLR2lJZ0lLSlZLUEhqd0FPKzg4NDY0Lzk5Ly93MlpUSVl2di93U1BYcjBRS2RPbmJCcTFTcGtaMmZEMjlzYkJ3OGVoTDI5UGV6dDdaR1FrQ0RXMTVYMmVRTUF0Mi9maGxLcFJKczJiVjc1ZFZkR1ZXZGdOU0hFRUEwQWNmeVZiZ0tpZTk5USs5dHZ2NDAxYTlhZ1pzMmFDQXdNeElrVEovRHR0OS9DMWRWVmJ5eTFJQWdZT0hBZ1FrTkR5K0lOU2ZIMEdpb2tSMGZIOWxLcDlJQkdvN2tPWUFaanJLYURnd1A4L2YxeDhPQkI4VnM2WFdGaFllTHQ1T1JrOGZhdFc3ZUtmUnpPT1I0L2Z2eks0eStOek14TStQbjV2ZlI1WW1KaXNIdjM3bElmRnhZV2htblRwcFhxbU11WEwyUEVpQkdsR3FKWVdGSlNFaVpQbm96MDlIVDQrUGpnNU1tVGV0czU1OWk3ZDIrUldZbEtLaTR1RGhjdVhIam1QbXExR2w1ZVh1THNSb1VaR3Q2U201c0wzV1ZEdnZubUcxeTllaFVEQnc3RWwxOStpZkhqeDJ2SHcxc0lnakJWRUlTclVxbjBrSk9UVThjWHVwRFh5TXZVdXNYRXhCajhNWlNBYURWdTNCaGp4b3g1Ym4yR1dxM0dvVU9Ia0plWFYrSnJLZTdjNXVibUdEUm9FS1pNbVlKLy92bW5ST2ZTMW1DbzFXb0F3TysvLzQ3MDlIVDA2dFZMSFByMDVwdHZ3czNORFphV2xzOHQ0TisyYlJzNmQrNk16cDA3dzlMU1VyeGQrRWQzbTlicDA2Y3hiZG8wWkdYcFQ5NFdFeE9ERVNORzRPalJvMkxiKysrL2o0RURCNkpXclZvQUNsNkxzckt5c0d6Wk1seTdkZzBiTm16QTlPblRBUUNwcWFrdk5jbUg3bEErOG56VUUwSkkxYVlFOE1LcnVHcGZhRXZ5b2wxR0w4cVBvSk5FVlFRT0RnN1ZMQzB0K3dQd1k0dzVBWUNwcVNrNmRPaUF6ei8vSEY5ODhRV2tVaWtZWTRpTWpFVDc5dTMxdnIxZnVIQ2hPSTU3OU9qUkdEbHlKQVlNR0lBSkV5WWdQRHdjWVdGaCtPQ0REN0JxMVNweFpXZUZRZ0ZyYTJ1c1diTkdIRjdRc21WTDJOblpHWXp4enAwN2VoOXNEUTF6eU1yS2dwbVpXWkdGei9yMTY0ZUpFeWRDcVZUcWJWTXFsVGgxNnBUZXZvWDNlZkRnQWI3Ly9udEVSMGNqUFQwZDV1Ym04UFQweE5peFl3RVV2TUd2WExrU0V5ZE9GS2ZjZlBqd29kNlFpWlNVRkd6ZXZGbHZHdEZidDI1aDJiSmxZSXdWR1hmdTd1Nk95Wk1uRjdrK2hVS0JSWXNXSVRVMXRjaENhYmEydGlVdTZLMVJvd2J5OC9OaFpXV0ZIMy84RVQvKytDTTZkZW9rL3B2KzlkZGZDQThQeDZCQmc5Q3laVXZZMjlzWE9jZC8vLzFYYktLUm5wNk83Nzc3RHNIQndjVk9DWHIwNkZFa0ppWmkvUGp4QUlCNTgrYnByYlZ6OSs3ZElzZWNQSGtTWVdGaCtPbW5ud0FVZkpPdlhmK2haczJhQ0EwTlJldldyVEZseWhUdGx4Q0NRcUhveXhqcks1UEpMcXZWNnFYcDZlbjdFeE1UUy82SnVReTlMclZ1eFJrNmRDZ2lJaUp3NWNxVll2ZTVkdTBhTm03Y2lFOC8vZlNWbkh2TW1ER3dzN1BENHNXTDhlalJJekRHbmpsRmIrRkNmZTF6b0hDQ0paRkkwS1ZMRjRTR2hzTGQzUjNkdTNkSGVIaDRrZDRsWDE5ZitQcjZBaWo0OEw5NzkyNDBiTmhRWElGKzQ4YU55TTdPaG9lSGg5NXIxWjA3ZDdCa3lSSjg4ODAzUmQ1N1B2NzRZNnhjdVJJelo4N0UxYXRYTVhYcTFDTHZQYlZxMWNMOCtmTVJHeHNMUHo4L3pKdzVFdzBhTklCR28wRlVWSlJlQWxyYUx5QzBTUWpOa2xVeWxJUVFVclVwQUNRRGNBRlFIMEMxWisvKzJsQ2dJQUZKZm5yN3RkZXNXVE5iVTFOVFg4YllWQUEyUUVFUlk5KytmVkc5ZW5YRXg4ZkR3Y0ZCbkg0NE1qSVNQL3p3QTlxMmJRdFhWOWNpQlpCYTU4K2ZGNmZEek1qSXdLcFZxN0I5KzNiODlkZGZDQWdJUVAzNjlRMnVrR3hxYW9xUWtCQ0Q1OVFkWGdBQUVSRVJldmNQSGp5SWdJQUFiTnEwcWRoMUNGeGNYSERxMUtsbmZuT3N1NDlLcGNMbzBhUFJxVk1uN04yN0YxWldWcmg5KzdiZUIrVGR1M2ZEMGRFUkxWcTBRSEJ3TUVKRFErSGk0aUorNDNydDJqWDQrZm5od3c4L0ZJKzVjK2NPcGt5WmdqbHo1c0RkM1YzdlhLR2hvUVkvMEhIT3NYanhZcmk0dUdEcTFLbGllM0p5TW9ZTUdZSXVYYnJvN1I4ZEhZM1pzMmNidkViT09YSnpjL1dHcTBSR1J1TDA2ZE1BZ0ZPblRxRlBuejRBQ3Y1TkN2YzZhdjlPV25LNXZNaENjYWFtcG5vMVc5cjlGaTVjaUp5Y0hQejg4ODg0Y3VRSWJ0KytqZFdyVjZOUm8wWUdZOVYxNE1BQkRCMDZGQUJ3Ly81OUtKVktOR25TQkFEd3dRY2ZZTmV1WGRpMGFSTWFOV3FFaFFzWFl2cjA2UWdNREVSSVNBZ2VQbnpZVENLUjdMSzJ0bDVqYlcyOU9qYzNkK3ZWcTFmdlBmZEJ5OGpyVk92V3ZIbHp2V0oyTFVFUXNIUG56bWNlZS9IaVJYVHExT21WbnJ0WHIxNGxub0xXeHNZR2pESEV4Y1doWGJ0Mno1eitWL3YvNGZqeDQyamR1bld4cnhNWEwxNUVTRWdJVHB3NGdjNmRPK3ZWbHZUcTFRcy8vL3d6aGc4ZkRwbE1obUhEaHNIQndRRVRKMDZFajQ4UHBGSXA4dkx5OE9EQkE1aVptY0hVMUJSQXdSY3NXN2R1RlJOSWJTK0hydnYzNzJQMjdObFl1SEFoYXRTb2diWnQyd0lBM243N2JheGV2UnBBNlo0M1FFRUNjdUhDQlZoWldWWElZWmZHUUVrSUlWVmJQZ28rekdlZ1lQclhpdEtIckVGQjdJcW52MTliVXFuMEk4YlllTTc1S01aWU5hQmdlSUNIaHdkNjl1d0pVMU5UYURRYURCczJETkhSMGRCb05FaExTOE9TSlV1d2Z2MTZnd21FcnI1OSs0ckp4UGJ0MjlHOWUzZlkyOXRERUlSaWV6cUFnamZPd2g5Y2RiY1pvbEFvc0dyVktpUWtKQ0F4TVJHaG9hRzRjdVVLUm8wYTlkS3IyUC96enorNGMrY09oZzBiSm41Z2FkS2tpZmpCOStMRmk5aS9meitXTEZrQ2YzOS9XRnRiaTR1clpXVmxvV2JObWxpMWFoVW1UNTRzL3MydVhMbUNtVE5uaW1zaGFEODBjYzZSa1pFQkN3c0w4WnRZb0NEWjRweGp4WW9WU0VwS3dyeDU4OFJ0bVptWm1EeDVNbnIzN2wya0pzREZ4VVZNS2dyTHljbEIzNzU5RFM3RXBsYXJjZkxrU2IxNnE1SUlDUW1CUkNLQlJxT0JTcVZDWGw0ZWNuTnprWldWaGZUMGREeDU4a1JNZW43NDRRYzhlUEJBN0QycVZhc1dacytlamRXclY2Tk5temF3dDdmSDQ4ZVA0ZUhoZ2FTa0pQejU1NThBQ3NiYkwxaXdBQXNYTG9SR28wRmVYcDdCRDhBaElTR3dzN05EWUdBZ3hvNGRpMUdqUmlFOFBCeDc5KzdGMWF0WDZ3SllYTDE2OVhsU3FYU1hTcVZhbTZBN3hxdWNWSlphdDRzWEx4YjdmN1k4Mk5qWVlNS0VDWmc3ZHk0Q0F3T0xKTU9HbkR0M0RqMTY5REM0TFM0dURsT25Ua1dQSGowUUZCUlU1UFhxelRmZnhPVEprekZtekJnY1BIZ1FpeGN2UmtCQUFPYk5td2NuSnlkY3VIQUJVNmRPaFptWkdVYU5HcVhYKzlDa1NSTnMyN1pOVEV5MHRMMmViN3p4QmtKQ1FzUms0Y0tGQzBYV255ck44d1lBZnZ2dE4remZ2eDl6NXN4NTd0K0ZFRUlJS1N1Q2s1T1RtMVFxRFpmSlpGd21rL0dXTFZ2eVNaTW04ZlBuejNPTlJzTUxlL3o0TWVlYzh3NGRPdkNzckN5ZWxKUWtibXZUcG8xNHUyWExsdUp0ZDNkM3JsYXJlVjVlSG5kM2QrZTV1Yms4T3p1YmM4NTVwMDZkaWp5R0x0MXpsbVRiSDMvOHdmdjE2OGZuenAzTGMzSnl1RXdtNHdxRmdoODRjSUM3dTd0elB6OC92WmhsTWhsUFRVMFY3NmVrcEhDWlRLWjNUdDE5MHRQVGVkdTJiZm44K2ZQRmE5RDE1NTkvOG0rLy9aYVBIajJhZTNsNWNhVlN5Yk95c3JoTUp1T2hvYUU4TFMyTnkyUXkzcVZMRjk2bFN4ZWVucDdPcjF5NXdrTkRRdzArYm1IYXR1am9hTzd0N2MxbE1obnYxS21UK0ZQNHZyYnRlVFFhRGUvUW9ZUEJiWWNQSDliN2Q1TEw1YnhmdjM1RmZ1Unl1VjZjS3BXS3krVnkzcTVkTzk2cFV5ZnU3dTdPWlRJWjkvSHg0ZVBIaitkejU4N2xkKy9lNVp4em5wT1R3L3YwNmNNNTUzemd3SUY2djdYdDd1N3VuSFBPZS9ic2FURE9CUXNXOEkwYk56NzNXZ3RmZDJ4c0xKOHlaUXB2MmJJbDEvNC9rRXFsdjhoa01uZVU0UmNlblBPNm5QUGVwUXBZaDFxdDVweHpucG1aV2VKOXlZdFJxVlRHRHFFODlPYWNQMzgxeUNxSWVrSUlLUWRPVGs0REdXTnRXTUZYTlF3QTQ1eUx0N1h0dW0xNHVxRndPK2VjQ1lJZ3RySC8vL3BIZU5vRzNYTVdmcnpueEFBRGNUREdtS0hqd1RrWENzZGF3bXZUTzQvdStaOFZyKzVqUGcyM1ZJK25jMDZVNExHWXp0OVRNUFQzS1h6Tk9vLzlGMlBzSTZDZ0FMUmJ0Mjd3OWZVdHRtZGk5ZXJWWXIxRVZsWVdCZzBhSkc3VExVUTNaTUNBQWNqSnljR2pSNC9FNDBKQ1FwQ1ptU2tPczNqdzRBRnNiVzJ4Y09GQ2NWclIvUHo4SXJVT1dybzlJZi8rK3krV0wxK09mLzc1QnpObXpJQ2JtNXU0VFNLUm9ILy8vdWpSb3dlMmJOa0NMeTh2ZlBiWlorSzNqWWJtL1M4ODFFdXJWcTFhV0xwMEtlYk5tNGV6WjgvQ3k4c0xnd2NQRnVzY1dyVnFCUWNIQjR3Y09STHIxcTJEcWFrcG5qeDVBbk56Y3h3NmRBaTlldlZDVEV3TTd0eTVnMUdqUnFGbXpacjQ2S09QOE5GSEgySCsvUG5QL0J2cWF0T21EVnEyYkluV3JWdnJEVVBUenI2alpXaWhNbWRuWjlqYTJnSW8rSnVmUDM4ZWpER1ltWmtoUHo4ZnBxYW1tREZqQnViTW1ZT2FOV3RpMjdadGVzZnJmdlBhdVhObjhmRkdqeDVkSkU3T3VUaExrUGF4dDIvZlhtVDJyNWNkRnFKV3EzSG16SmxTcitxdG5RSldLcFhpL3YzNzJMRmpCNDRjT1lMczdHdzNBRzVTcWZROFk4d1pBSDk2UFp3eHhwL2U1NXlMeFFsNjdicmJ0TzFQNzJ0LzBLRkRCLzd1dSs5S3Rtelo4a0xYL0JyVXVsVVpWV1N4MVFwWHUxaGVLQWtocEJ3SWdoQ0lRdi9mREJXdUZWZk1wdHV1dlYyYTQxL204Y3J5ZUMxdVlHYWdzb2l0Tk9kOG1SZ1lZK0tVVmhLSkJIWHIxbjNtc0txcFU2ZGk2dFNweU1uSlFlZk9uWitiZU9nNmVQQWcxcTlmajEyN2RzSFB6dy90MnJVREFGaGFXb3JuTVhUT3RXdlhpdnNXRmhVVkpkNjJzcktDVENiRGloVXI5QXFmTzNic0tGNXo5ZXJWTVdIQ0JERVJFQVNoeU5qMHg0OGZvMnZYcm5xMUxZWFhXWEIxZFVWSVNBZ0NBZ0t3YytkTzdOKy9IMnZXckJGWE1wNHhZd1phdFdxRm1KZ1l4TVhGNFoxMzNrR2pSbzFRbzBZTnhNWEZRU3FWWXQrK2ZlamR1N2Y0NFZENzNDcWNFRDFyWWJRWExTcXRYYnUyK0hmV1RkWnNiVzJSa3BLQ0owK2VJQ2twQ2RiVzFnZ09EdGFyWndHS3prS250V25UcHVmR1oyVmxoY3pNVElNMU9BOGZQb1NQanc5dTM3NE5IeCtmVXMydUZCVVZoYlMwTkh6eHhSZEZ4dlUvZnZ3WU0yYk0wQnZIYjRpcHFTbnExYXRYK0FPbjlzbWsreVdHcURTdlpZWHZLNVZLM0x0M0Q4T0hEMGVkT25XZU82U1JWRDY5ZS9lZTdlcnFXckpwdjhwT2hhdGRMRytVaEJCU1ByVC8xNlpwTkJvT25XLzN0TCtmdG9NeHBubmFCcDEyZy9zWGFnTmpUS05XcTZIYnJsYXJPV09zdU1makFDQUlnZ1lBTDN5c29mTTgzVTk4ektmSFFyZTk4RGxVS3BWNFcvYzRsVW9sZnFPcCs1T2ZuODhaWTF3UUJMMzcybU1sRW9rR0FKUktwZGl1M1ZjUUJLNVFLUFR1QzRMQUFVQ2hVR2kwdDNOeWNzUnRFb2xFL0oyUmtTSGVOakV4NFJLSmhBT0FoWVdGNXZidDJ6QXhNZUVtSmlhOFdyVnF2SHIxNmp3bUprYnZXOXFuUDRKVUtoM0VHSnVZbVpucHNubnpabXpidGcwOWV2VEFvRUdEOE1FSEgraDljTkwyV0tqVmFxalZhcjFDMFIwN2RqenppWldabVlucjE2K2pidDI2K09tbm4vRDQ4V080dTd2RHhLVG95L3VOR3pjd2FkSWtnK2NwUE11VVZuaDRPRWFOR2dWblorY2lzK0RvRm1oblptWWlLaXBLSEI5ZGVPWXJRMkppWW9yTVBtTnBhWW14WThmQ3k4c0xzMmZQeHB3NWM3Qi8vMzZvVkNxWW01dkR4TVFFdWJtNStQREREL0h2di8raVNaTW0rUFRUVDdGOCtYSjg5OTEzT0hMa2lONTRiWVZDQVlsRW92ZGhYeTZYRjVrKzFORENjNFZuQlRNMFMxaEpOR3JVQ01uSnlUaDA2SkJZN08zczdJeHUzYm9oUER3Y1Y2OWUxU3RzdjNmdkh0UnFOZHExYTZlM1JzbVdMVnRnWm1ZbUpsaTY4V1JuWjZOUG56N2l2M3ZQbmozRmdsd2JHeHZzM3IwYkhoNGU0bStnb0xmR3c4TkRyQWt4Tkx2V25qMTdNR3pZTUVSRVJDQW9LQWpWcWhYTVhaR2Ftb3IrL2Z1TEJiMkZjYzV4NDhZTjdOMjdGNkdob2VLMHJwenpjNHl4OVhGeGNYc0FxS0hUeTRtQ0lWcE1McGNqTHkrUEtSUUtwbEtwV0lNR0RaaFNxV1Q1K2ZsTXJWWXpsVXJGMUdvMTAyZzByRTZkT2xBcWxRSUE1T2ZuQ3hZV0Zzek16SXpaMmRsVmE5U29VYlhhdFd1Yk1zWWthcldhcWRWcUpnZ0MwOTZXU0NRTUFOUnF0Zmc3UHo5ZkFBQ05SaU0raGthallZSWdpTGUxMjdXM0dXUGlNU3FWU2pBeE1RSG5YTnlmYzg0a0VvbllwdnNiQUxROTI5bzJuWjV1YU51MFA3cmIxR3ExOExRMlNIajZ0OVgyRnV2dHEvMHAxT09zZDV3Z0NOcmo5WTRwM1BaMGYwRm5meFIrTEJUcWVkWTlWdmZ2VmR5K3VzYzhmYTZMajZ1ekx3cnZ6eGhqMmRuWlhwenpPbGxaV1JkZFhWMkxWdW1YcndwVHUwZ0lxY1MwNDZHTkhRY3BmeTFhdEdnbGxVcC9sc2xrQ3UzellPVElrVHd5TXBMbjUrZnJEUnorMy8vK3g1Y3RXMVprUVBHemFrTG16WnZIejU0OXk5M2QzWGxxYWlvZk4yNGN2MzM3dGpqdW4zUEQ5U0hCd2NIODlPblRuUE9DY2RuUHEyL1Exb0NVZEh0SmFrSlNVMU9mK2JqbnpwM2pjcm04eUxqN2pJd01mdnYyYmY3bGwxL3k0T0JnempubmZuNSt2SDM3OW56WHJsMTYreVlsSlJXcHlYaFdUUWpuSmZ0N3FOVnEvdFZYWCtuVnI3UnMyWks3dTd0emQzZDN2WCtublR0MzhqbHo1dkNCQXdjV3VaYkMvemJoNGVGOHlaSWx2Rk9uVG56R2pCbjgyclZyNHJhVWxCVGVwVXNYZzlmdzdiZmZpbjhMWFJxTmhyZHAwNFo3ZTN1THYzdjNMaWlYV0w5K1BlZjgvMnRDQ3NjV0V4UERYVjFkZVZwYUd0KzZkU3RmdVhLbGVNN3AwNmVMeCt0U3FWVDh0OTkrNDU5Ly9ybFlCeUtUeVpSU3FUUkVLcFVhSG90SHlDc2lrOG1pWlRJWmQzUjBwTlVDS3dEcUNTR0VrREowOGVMRmN3QUdObXZXN0Mwek03UHBuUE9oY1hGeGRlTGk0dENnUVFNTUdUSUVQWHIwZ0tXbEpTSWlJZ3l1V2FHNzVvVXVsVW9GcFZJcERxdXFYYnMyZnZ6eFI1dzhlUkx2dnZ0dXNURTllZklFNjlldng2SkZpL1RhQzllSWVIaDR3TnZidTVSWC9HSnUzTGlCeU1oSWRPdldEWFoyZGtoTFMwTndjREJhdFdvRlFSQncvZnAxSER0MkRCY3VYRUJPVGc1NjkrNHRUbzM3dEFjUHVibTV1SHYzcnQ0c041Y3ZYNFpDb1NqVmNLeVNFQVFCaXhjdnh2ang0K0hoNFlHT0hUdWljK2ZPV0xwMEtRQWdPRGhZM0xkRml4Wll1M1l0Tm0zYUJFRVFjT3pZTWJpNnVoYXBPZmp0dDk4UUdCaUlEUnMyNE9USms1ZzllelltVFpxRWFkT21RUzZYSXlrcFNad3RURXVqMGVDUFAvNUF1M2J0Y09EQUFYSEs0WjA3ZDJMbzBLSEl6YzFGa3laTkRQYUU2SzZCY2ZMa1NhU21wbUxnd0lFQUN1cUNsaTVkaXM4Ly94eFdWbFlZT25Rb3hvNGRpMDJiTmlFbEpRWFoyZGtZTjI2Y2VIeDJkamJDdzhPeGE5Y3UzVVUwMHpubnV3Q3NpSXVMUzNxcFB6Z2hwTktoSklRUVFzckI1Y3VYYndPWTByQmh3eTl0Ykd6R2NzN0gzcnQzNzcxbHk1WmgzYnAxYU51MkxkTFQwdzBXYm0vWXNNSGdPVTFNVExCdzRjSWk3VWVPSENuMlEzWkdSZ2FtVDU4T1oyZG5yRjY5R284ZlA0YXJxeXNBRkx0dVNIbW9WYXNXWW1KaUVCZ1lpS3lzTE5TdFd4ZnQyN2ZIckZtekFCUU03MnJRb0FIOC9mM1JvRUVEVEpzMkRmMzY5VU4rZmo0bVRKZ0FwVktKZmZ2MndjL1BEMlBIanNXOGVmUFFzR0ZESEQ1OEdKOSsrcW5lY0NmdGNDeHRzcEtUazZNMy9hd2dDREF4TVVGS1NvcmVjS2pDMHRMU2tKQ1FnQWtUSnVEUFAvOUV1M2J0c0duVEp0eTdkdzhQSHo1RVZGUVVQdnZzTTZ4WXNRTDI5dmJpVUtsdDI3YUpmM1B0dFczZXZCbW5UNS9HOTk5L0x3NkxxbHUzTHBZdFc0YkpreWZEMGRFUjF0YldhTjY4dVZqbmN1alFJZXpjdVJOdnZQRUcxcTFiaHpWcjFpQStQaDcyOXZiaTBLOTc5KzZoZnYzNlJXSi84dVFKSGoxNmhMUzBOT1RsNWVIbXpaczRlZktrbUlTc1hyMWFYQ3dTS0todEdqZHVITWFPSFF1SlJJS3RXN2RDSXBIZzd0MjdPSERnQVBidTNZdmMzRnp0NmYvUmFEUWJKQkxKajdHeHNUbWxmQ29RUXFvSVNrSUlJYVFjSlNjbjV5WW5KNjhHc0ZvcWxmWmhqRTNKemMzOU9DSWlRZ0NBV2JObXdkUFRVMXcxSFNpb3Q3Q3dzTUQxNjlkUnZicFk4dzR6TXpQeFE2T1ptUm42OXUyTGpoMDdJaWtweVdEOXdwVXJWK0RuNXdkWFYxZk1talVMdDIvZnh1Yk5tN0Zod3dhWW1CUDFscFFBQUNBQVNVUkJWSmlnYytmT2VEcldXMXlESWpnNFdQd2dYdHhzV3NVcHpleFl0cmEyeFNaYkFOQ3NXVE0wYTlZTUFIRDY5R25jdVhNSGt5Wk53c0NCQTlHcFV5ZjQrZm1oV3JWcTJMNTlPeFl2WG94dnZ2a0dreWRQeHBVclYvRDExMS9yblVzN1k5U01HVE1RRlJVRnpybGVIUTVqREY1ZVh1alhyNS9CU1JOMDk5UFdZY1RHeHNMT3pnNXl1UngyZG5aUXE5VllzR0FCdG0zYmh1WExsNk4yN2RwWXZudzVQdjMwVTlqYTJ1cjFnbHk3ZGcyUEhqM0NsaTFiaXZTTzJOblpZZGV1WFFnTEM4UG16WnV4ZnYxNkpDVVZkQ3FFaFlYaHE2Kyt3cVpObTNEKy9Ibk1uejhmZm41K2FObXlwYmhnNDdsejUvRFJSeDhCQUNaT25JaU1qQXdBd0pvMWEzRGt5QkhVcTFjUGJkcTBRZDI2ZFdGblo0ZUVoQVRjdkhrVHYvNzZLN1p2MzQ2TWpBejg5dHR2T0hyMEtPN2Z2NDlGaXhZaE56Y1hFeVpNZ0ttcEtWSlNVZ0FBbkhNTlkrd3NnTFd4c2JHR0srd0pJWVFRVXI2b0pvUThTNHNXTGZ4bE1sbVNUQ2JMMWo1WFBEMDkrZEdqUjdsQ29lQyt2cjVjTHBkekZ4Y1gvc01QUHhRWmg2OXIrL2J0UENFaFFhOXR6cHc1bkhQT3M3T3orWmt6WjRvOVZxUFJjTFZhemZQejgzbCtmcjdlSFA3VHBrMHJVc09pYS9iczJjL2Nic2p6YWtLZVJidUdnKzdhSkxxMDlTbjM3dDByOWh4cXRab3JGSW95VzZ2ZzVzMmJldmMxR2cxUFRFemtlWGw1WXR2V3JWc05IcnR1M1RxOSs5bloyWHpEaGcyYzg0SzRJeUlpeEcySmlZbjhxNisrNG1xMW1sKytmSm5QbnorZjM3cDFpM1BPK1pJbFMzaGlZaUxublBOdDI3WnhUMDlQdm0vZlB2N1hYMy94Zi8vOVYrOHhqaDQ5eXNQQ3d2aC8vLzNILy8zM1gvNzMzMy96dG0zYjhva1RKL0tUSjAveTNOeGNmdUxFQ2U3ajQ2TmI3NkdSeVdTWG5KeWNuSXo5LzRnUXFnbXBXRjVzSGtKQ1NLbG9FNURZMkZqNlAwY01FUUJVZSsrOTl5eHExcXc1QmNBSUFBMkFnaUU1UGo0KzZOT25qOEhwVndrcFN3cUZBZ3FGQW9jUEg4YnUzYnZ4Nk5FakFBRG4vQ0dBcldxMWV2V2xTNWNlR2pkS1FncklaTEpvQUcxVUtwWExwVXVYL2pCMlBPVFo2QU1SSWVXQWtoQlNTaVpTcVhRWVkyd0NBQ2xRVVAvUnIxOC9lSGg0NE8yMzN6WnllS1FxU0V4TXhNOC8vNHdEQnc2SUMxaHl6cTh3eHRZenhyYkd4TVRRdEtQa3RVSkpTTVZDSDRnSUtRZVVoSkFYSlpWS3V3Q1l4aGh6dzlNNnZyWnQyOExiMnh2T3pzNVZaY1ZoVWs0MEdnMHVYTGlBd01CQW5EbHpSdHVzQm5BS3dPclkyTmhqeG91T2tHZWpKS1Jpb2NKMFFnaDVqY1hGeFowRWNOTEp5ZWxkUVJCbUFQRDgvZmZmTFgvLy9YYzBidHdZUTRZTVFkZXVYUTB1TkVkSVNlWGw1ZUhFaVJQWXVYTW5idDI2QlFEZ25HY0RDQklFWVVWTVRNdzE0MFpJQ0tsczZGdFpRc29COVlTUVY4WEJ3YUZXclZxMUpnTDRISUE5QU5Tc1dST2VucDdvMTY4ZmJHMXRqUnNncVZCU1VsSVFIQnlNZ0lBQVpHWm1BZ0E0NThrQU5nbUNzRFltSmliZHVCRVNVbkxVRTFLeDBBY2lRc29CSlNHa0REQ3BWRG9Zd0VRQWJWZ0JkTy9lSFY1ZVh2amdndy9FS1g0SjBjVTV4NDBiTnhBWUdJaXdzREJ3enNFNTV3RE9NOGJXL3g5N2R4NFdaZFgrQWZ6N0FBSkt1YjVxK2pOTjAwcHpZMEFOdFFUU29sUkVVdHdBVFMxTlV5c1ZpeFRMUFJPWHpGNU56VDFTRXhmY3l2MTFRVkZCVUZKejVRMDBGWlVkWmoyL1AyaWVsMkdHVFdGbWdPL251cml1bWZOczU4SGltWHZPZmU0VEhSMjlDUUNyK1ZHNXd5Q2tmR0U2RmhGUitTUmlZbUxDQUlTMWE5ZXVvNDJOeldRaFJPKzllL2M2N04yN0Z3cUZBdjcrL3VqU3BZdThTQjVWYmxxdEZxZE9uY0xHalJ0eDd0dzVmYk1Ld0I0aHhJSUxGeTZjc21EM2lLaVM0Wk9KaUtpY2k0Mk5qUUxRMzluWnVhRVFZcUlrU2NPam82TnJSa2RIbzBHREJnZ0lDRURQbmoyTkZzS2p5aUVyS3d0NzkrN0ZoZzBia0ppWXFHOU9BN0JHbzlFc2lJdUxTeXprY0NLaU1zR3hlaUl6WURvV21kTUxMN3pnV0x0MjdZK0VFQjlKa3RRQ0FCd2NIT0RuNTRkKy9mcWhVYU5HbHU0aW1jR2RPM2V3YmRzMi9QTExMOGpKeWRFMzM5VHBkUDlPU1VuNS92YnQyem1GSFU5VTNqQWRxM3poQnlJaU0yQVFRcGJpN096c0xVblNKMEtJYnBJazJRQ0FwNmNuQmcwYWhQYnQyOFBHeHNiU1hhUlNKSVJBWEZ3Y3dzTENjT0RBQVgyYlRwS2tFd0NXUkVkSGgxdTJoMFJsaDBGSStjSjBMQ0tpQ2l3bUptWVhnRjB1TGk1dGhCQ1RBZlE3ZlBodzFjT0hEK1BsbDE5R1FFQUFQRDA5NGVEZ1lPbXUwbE5RcTlVNGN1UUlObXpZZ0QvKytBTUFJSVJRQXRnbWhQZzJKaWJtZ21WN1NFUmtpTi9LRXBrQlIwTElXcnp5eWl0MXFsV3I5aW1BRVFDZUE0QmF0V3BoeUpBaDhQWDFSWTBhTlN6YlFTcVI5UFIwYk4rK0hSczJiTUNqUjQ4QUFFS0lCd0IrQWhBYUV4UHp3S0lkSkRJampvU1VML3hBUkdRR0RFTElDdGs2T3pzUGt5UnBMQUJuQUxDMXRZV3ZyeS84L1B6UXRHbFRsdmkxVWtJSUpDUWtZT3ZXcmRpNmRTdTBXcTErVTV4V3EvMGhOaloyRlhKWE9TZXFWQmlFbEM5OHdoQ1pBWU1Rc21idDI3ZDN0N0d4bVFqQUMvK2s2YnE1dVdISWtDSG8yTEVqYkcxdExkdEJBZ0RvZERxY08zY09telp0d29rVEovVE5XaUhFN3dBV3hzVEVITFJnOTRnc2prRkkrY0k1SVVSRWxkeUZDeGVPQWppcVVDaWFBNWdzaEJnU0dSbnBGQmtaaVJkZWVBR0JnWUY0KysyMzRlam9hT0dlVms1S3BSSy8vLzQ3MXE5Zmo1czNiK3FiczRVUVAydTEybS9qNHVLdVdySi9SRVJQZ3QvS0Vwa0JSMEtvUEhuMTFWZWZjWEJ3bUFEZ1F3Q05BY0RKeVFtREJ3K0dyNjh2NnRXclo5a09WaExKeWNuWXZuMDdObTdjaUl5TURBQ0FFQ0pKa3FTVm1abVpDNjlldlpwdTRTNFNXUldPaEpRdi9FQkVaQVlNUXFpOGNuWjJIZ2hnQW9CTzBqK1RSTjU5OTEwTUhEZ1FyVnExNHJ5UlVpYUV3SlVyVjdCNTgyWkVSRVRvMndTQXN6cWRibWxzYk94R3kvYVF5SG94Q0NsZm1JNUZSRVFGaW9tSitRWEFMKzNhdGV0b2EyczdTUWpSWisvZXZmWjc5KzVGMjdadEVSQVFnRzdkdW5IZXlGUFM2WFE0ZGVvVTFxNWRpNWlZR0gyekdrQ0VFQ0wwd29VTHB5ellQU0tpVXNjZ2hJaUlpaFFiR3hzRndNL0Z4YVdCVHFlYkJPRDl1TGk0V3BNblQwYURCZzBRR0JpSW5qMTd3c25KeWRKZExWZXlzN094Wjg4ZXJGKy9Ia2xKU2ZybU5DSEVXcDFPTno4Mk5qYXBzT09KaU1vcmpxTVRtUUhUc2FpaWNYRnhxYUxUNlVaTGtqUUd3Q3NBVUtWS0ZRd2NPQkQ5K3ZWRG8wYU5MTnhENjNibnpoMXMyN1lOUC8vOE0xUXFsYjc1Qm9CbFNxVnlXWHg4dktxUXc0bklCS1pqbFMvOFFFUmtCZ3hDcUNKemRuYjJsaVRwRXlGRU4wbVNiQURBdzhNRGd3Y1BSdnYyN1dGalkyUHBMbG9GSVFUaTR1SVFGaGFHQXdjTzZOdDBBRTdvZExvbHNiR3g0WmJ0SVZINXhpQ2tmR0U2RmhFUlBaV1ltSmhkQUhhMWFkT21qWjJkM1dRQWZrZU9ISEU0Y3VRSVhuNzVaUVFHQnVMTk45OUVsU3BWTE4xVmk5Qm9ORGg4K0REV3IxK1B5NWN2NjV2VlFvaXRRb2h2TDF5NGNNR1MvU01pc2dSK0swdGtCaHdKb2Nxa1RaczJ0YXBVcVRKSkNERkNrcVQ2QUZDalJnMEVCZ2JDeDhjSE5Xdld0SFFYelNJdExRMDdkdXpBdW5YcmtKS1NvbTlPRmtLc1ZxbFU4K1BqNHg5WnNuOUVGUTFIUXNvWGZpQWlNZ01HSVZSSlNjN096c01sU1JvcmhHZ3Y1WUt2cnkvNjkrK1A1czJiVjdnU3YwSUlKQ1FrNEpkZmZzR3Z2LzRLSVFTRUVFS1NwSXNBbGtWSFI2OEVJQ3pkVDZLS2lFRkkrVkt4L3ZvVFdTa0dJVlRadFcvZjN0M0d4bVlpQUMvOGt3cnM1dVlHZjM5L2RPellzZHpQR3hGQzRPelpzOWkwYVJOT25EaWhiOVlLSVg0SHNEQW1KdWFnQmJ0SFZDa3dDQ2xmT0NlRWlJakszSVVMRjQ0Q09OcTJiZHVtdHJhMlFRRDhJeU1qbjRtTWpFU1RKazB3ZE9oUWVIbDV3Y0hCd2NJOUxSbTFXbzM5Ky9kajNicDF1SFhyRmdCQUNLR1VKR205U3FYNjV0S2xTemNzM0VVaUlxdkViMldKeklBaklVU0dHalZxVkxWdTNib1RKVW42RU1EekFPRG82SWlBZ0FDODk5NTdxRnUzcm9WN1dMaUhEeDhpUER3YzY5YXRRM1oydHI3NWprNm5XMmxyYXp2Ly9QbnpXWmJzSDFGbHhKR1E4b1VmaUlqTWdFRUlVY0djblowSFNwSTBRUWpSU2ZwbmtzaTc3NzZMZ1FNSG9sV3JWbFl6YjBRSWdTdFhybUR6NXMySWlJalF0d2tBWnlWSldob2RIYjNSc2owa3F0d1loSlF2VE1jaUlpS0xpb21KK1FYQUwrM2F0ZXRvWTJNeldaSWtuNzE3OTlydDNic1hiZHUyUlVCQUFMcDE2d1piVzF1TDlFK24wK0g0OGVQWXNHRURZbUppQU9TdTd5RkowZzRBQzJKaVlpSXQwakVpb25LTVFRZ1JFVm1GMk5qWUtBRDlXN2R1WGQvZTNuNEtnT0Z4Y1hFMUprK2VqTHAxNjJMbzBLSHc5dmFHazVPVFdmcWpWQ3F4YytkT3JGbXpCdmZ2MzljM3B3c2gxcXBVcWpueDhmRi9tNlVqUkVRVmtIV01jUk5WY0V6SElub2l0czdPem1NbFNmb0l3TXNBSkZ0Yld3d1pNZ1Q5K3ZWRHc0WU55eVJWNis3ZHUvajExMSt4WWNNR2FMVmFJRGZyNmhxQUZUVnExUGp1Nk5Ham1sSy9LQkU5TmFaamxTLzhRRVJrQmd4Q2lKNU8rL2J0MzVVazZWTUFucElrMlFDQXA2Y25CZzBhQkdkbjUxSUpSbUpqWXhFV0ZvWURCdzdrYlQ0aWhGajh6NnJ3UkdURkdJU1VMMHpISWlJaXEzZmh3b1c5QVBhMmJ0MjZwWjJkWGJDTmpjMkF3NGNQVnpsOCtEQmVldWtsREIwNkZOMjdkNGVkWGNrZWF6cWREZ2NQSHNUNjlldHgrZkpsQUxuelBRQnNsaVJwWG5SMGRGenAzdzBSRWZGYldTSXo0RWdJVWVscTNyeDU5V2VlZVdhS0pFa2ZTSkpVRndDZWZmWlpEQnMyREQ0K1BxaFpzMmFoeDZlbnAyUEhqaDM0NmFlZmtKYVdCZ0FRUWp3U1FxeEtTMHViYy9QbXpkU3l2d3NpS2swY0NTbGYrSUdJeUF3WWhCQ1ZIV2RuNXhHU0pJMFZRclRYbC9oOTc3MzMwTDkvZnpSdjN0d2dWZXZtelp2WXVuVXJ0bXpaa3ZjVWNRQ1dSVWRILzJqZW5oTlJhV0lRVXI3d0F4R1JHVEFJSVNwNzdkdTNkd2N3VVpLa2QvWHpSanAyN0FoL2YzL1kydHBpNDhhTmlJejhYelZkSWNRK0FLRXhNVEdITE5OaklpcE5ERUxLRjg0SklTS2lDdUhDaFF0SEFSeDk5ZFZYR3pzNE9BUURDSWlLaXFvV0ZSVWw3eU9FVUFMWUlJU1lmZUhDaGR1VzZTa1JFVEVJSVNLaUNpVStQdjYvQUVhLyt1cXI0KzN0N1Q4RE1FcVNKRnNoeEk4cWxXcCtmSHk4eXRKOUpDS3E3QmlFRUJGUmhmUlBzREh2bng4aUlySWlOcGJ1QUJFUkVSRVJWUzRNUW9pSWlJaUl5S3dZaEJBUkVSRVJrVmt4Q0NFaUlpSWlJck5pRUVKRVJFUkVSR2JGSUlTSWlJaUlpTXlLUVFnUkVSRVJFWmtWMXdraEtnUE96czV2QW5qSFJQdUNQRzhqWTJKaXRwbXZWMFJFUkVUV2dVRUlVZG5RU0pJME1YOWozamF0VnV0cjNpNFJFUkVSV1FlbVl4R1ZnWmlZbUpOQ2lFZUY3SkttMFdqMm1LMURSRVJFUkZhRVFRaFIyZEFBMkZ6STlvUHg4ZkVxYzNXR2lJaUl5Sm93SFl1bzdJUUQrTWpVQmlIRVZqUDNoWWlJcUVKcDE2NmRoNDJOVFVpZXBsWUFZR2RudDh6WjJUbnRuN1pMTVRFeDQ4emZPeW9LZ3hDaU1wS2VubjY4ZXZYcWFRQ3E1MjBYUW1RK2Z2eDRoNFc2UlVSRVZDRThlUERnekhQUFBmY2FBTWQ4bXhTU0pBRUFoQkNIemQ0eEtoYW1ZeEdWa2V2WHJ5dUZFTC9tYjVjazZmRHQyN2R6TE5FbklpS2lpdUxPblR0WlFvalRSZXpHS3BSV2lrRUlVUmtTUWhqOThkUHBkUHlEU0VSRVZEckNDOWtXRnhNVDg0Zlpla0lsd2lDRXFBemR2My8vS0lETVBFM1phcldhUVFnUkVWRXAwR2cwR3dHb1RXM1Q2WFMvbUxrN1ZBSU1Rb2pLMEowN2Q3SUE1SjMvY1N3K1BqN0RVdjBoSWlLcVNDNWV2UGhZQ0hITzFEYXRWcnZiM1AyaDRtTVFRbFRHZERwZDNua2huSkJPUkVSVXVuYVphTHQyOGVMRmkyYnZDUlViZ3hDaU1wYWRuWDBJUUk0UVFxVldxN2RZdWo5RVJFUVZpVmFyL1FtQU5sL3pKa3YwaFlxUFFRaFJHYnQ2OVdxNkVHSzNKRWtuTGw2OCtOalMvU0VpSXFwSTR1TGk3Z3NoWXZLMlNaSVVZYW4rVVBGd25SQWlNeEJDYkFId25LWDdRVVJFVkJIOTgyV2Y2eit2RTZLam8yT0tPb1lzUzdKMEI4aDZLUlNLUXdBOExkMFBvcnlFRUZFeE1UR2RMTjBQSWlLeUhxKysrbXBqQndlSGhIL2VmaHNkSFIxazBRNVJrWmlPUllWaEFFSldSNUtranBidUF4RVJXWmY0K1BqL0NpRXVBSUFRWW8rbCswTkZZem9XRmVuOCtmT1c3Z0lSQU1ERnhjWFNYU0FpSXV1MVRRalJJQ1ltNW9TbE8wSkZZeEJDUkVSRVJPV2VFR0tqalkxTmJSaFh5aUlyeENDRWlJaUl5QXB4YnVhVFVTZ1VuMXE2RCtXQnBlZFljazRJRVJFUmtYVmlBRUpseHRKekxEa1NRa1JFUkdURk9EZVRTcHMxekxIa1NBZ1JFUkVSRVprVmd4QWlJaUlpSWpJckJpRkVSRVJFUkdSV0RFS0lpSWlJaU1pc0dJUVFFUkVSRVpGWk1RZ2hJaUlpb2pJbGhNQ2RPM2NzM1EybzFXb0lJWjc0K0p5Y25GTHNUZVhHSUlTSWlJaUlaSjZlcGI4OGlWcXRSdS9ldlEzYVB2M1U5SnFDa3lkUEx0WTUwOVBUNGVmblYrRDJ0TFEwbzZCaDY5YXRtREZqUm9ISDNMdDNEMGxKU1FDQWJ0MjZBUUJ1M0xpQjVPUmtaR1Zsd2QzZEhTcVZxbGo5bzhKeG5SQWlJaUlpTXFsSGp4Nm9WcTJhVVh0cWFpcU9IajM2Vk9jK2ZmcTB5ZmJpcm91aTFXcHg0OGFOQXJkdjNyd1pNVEV4V0x4NE1lenQ3UUVBQnc4ZXhPREJnd3M4NXZqeDR6aHc0QUJXckZnQklIY0VaL2JzMlJnN2RpdzBHZzBhTjI0c24rdEo2SFE2eE1YRjRkQ2hRNWd3WVFMczdDcnZSL0hLZStkRVJFUkVWS2lNakF3Y09IREFxTDFyMTY0QWNqOVVkK25TeFdDYlNxVXFOSkRRNlhSeVNwUldxNFd0cmUxVDlWSGZsN3htelpxRkVTTkc0TFBQUHNQMDZkTXhaODRjM0x4NUU3R3hzVWhNVEVSb2FLakIvczJhTmNPeVpjdmc2K3VMbzBlUDR1N2R1d0NBUC83NEEwMmJOb1dMaXd0Q1EwUFJ0bTNicCtxcmw1Y1hKRWxDY25JeXhvMGI5MVRuS3U4WWhCQVJFUkVSUWtKQ2NPblNKYVNscGNIWDE3ZFl4OWpZMkdENTh1VjQrZVdYNGVqb2lIdjM3bUhvMEtFWU9YSWtybHk1WXJSLzE2NWRVYTllUGFoVUtxaFVLdlRwMHdkS3BkSmd0Q1U5UFIxOSt2U1JYeDgrZkxqUVBwdzRjYUxBYlhQbXpFRklTQWpTMDlPeGR1MWFqQm8xQ2g5KytDRjI3TmlCUG4zNlFKSWtyRnExU3A2djBxOWZQd0RBMkxGamtaV1ZoV25UcGdFQVRwMDZoYjE3OThMZTNoNjlldlZDWm1ZbTFHbzFKazZjaUw1OSt4YnJkd1VBMzMzM0hkUnFOWVlORzFic1k0Z3FIWVZDSVJRS2hTQ3lGdnIvSmkzOS93WVJrVGxZNGptY21KaG9jTTNYWG50TjlPM2IxK2pIeGNWRjNtZkpraVZpNXN5WlFnZ2hqaHc1SWo3NzdET2o4eXFWU3FON2VlMjExNFFRUW5UdjN0MmczY1BEdytUci9CNC9mbHpzMzgrMWE5ZUV1N3U3U0UxTkZkbloyY0xWMVZYdTE5dHZ2eTNpNCtQbGZXL2Z2aTArK09BRDBhbFRKN0ZpeFFxUm1aa3BObTdjS0JRS2hiaC8vNzRRUW9nZmYveFJMRnk0ME9TMTR1TGloRUtoRUptWm1ZVnVWeXFWeGVwN1diQ0c1eWxIUW9pSWlJZ0lBSERreUJFQXdOS2xTekZtekJnQVFIaDR1TkYrZVZPZ1B2cm9Jd1FHQnVMbzBhUDR6My8rZ3k1ZHV1RE1tVE5ZdTNZdGxpNWRXaXJ6SHM2ZE8xZGcrcEtibTV2SjlzaklTQURBM3IxNzBhVkxGNnhZc1FMVnExZkhyVnUzb05QcGNQZnVYVlN0V2hWRGh3NUZxMWF0b0ZLcHNHTEZDbHk0Y0FIVHAwOUhRRUFBV3JSb2dkR2pSNk5kdTNad2RYWEZqUnMzVUxkdVhkeTRjUU9kTzNkKzZ2dXF6QmlFRUJFUkVSR0VFRGh4NGdTcVY2K09sSlFVL1BEREQ4VTZya3FWS3BnNWN5WSsvdmhqYURRYWZQTEpKM0J5Y3NLeVpjdXdkT2xTb3lwWU9wME9OMjdjZ0VhandlalJvNHQxRFZkWFZ6bW8wTk5xdGJoMDZSTGF0V3RYNEhIMzc5L0h6Smt6c1hyMWFyUnExUW9BRUI4Zmp5cFZxdURZc1dNWU9IQWdCZzBhSk45SHk1WXRNWGJzV0lTR2htTGF0R253OFBDQXE2c3JubjMyV1d6ZXZCbkhqeDlIaHc0ZFRBWkZibTV1QnBXelhuLzlkUUJBeTVZdHNYSGp4bUxkWjJYQ0lJUXFIU0VFN3Q2OWk0WU5HMXEwSDJxMUduWjJkcEFrNlltT3o4bkpnYU9qWTRtT09YUG1ERHAxNnZSRTF5TWlvb3J0MEtGRGFObXlKZjc4ODA5TW1USUY4K2JOSy9heHpaczNoNHVMQzI3ZHVvWHExYXNEQUtaUG53NS9mMy8wNnRVTFRabzBBUUJrWjJmRHk4c0xkZXJVZ1NSSkNBNE94b2dSSXd4SzdSWlZlamZ2ZmlOSGpzVHk1Y3ZSc21WTGsxVzgxcXhaQTA5UFR6a0FBWUI5Ky9aaDVNaVIyTEpsQy96OC9HQmprN3RpaFNSSitPR0hIL0Q5OTkvanI3LytRbVJrcEJ5SS9mVFRUL0R3OE1DZ1FZUHcvUFBQbzJIRGh2aS8vL3MvZzJ2cGc2U0xGeTlpMkxCaE9INzh1TWsrVVM2dUUwSldqYlhLUzFhclhLMVdJeVFrQlBmdTNUTjV6azgrK2FSWTkwTkVSSlhQbGkxYk1IRGdRQUNBdmIwOVFrSkNBQUMrdnI1R1AvbWZhZGV2WDBkVVZCU3FWS21Ddlh2M0FnQmVmUEZGN055NUV5MWF0SkQzcTFxMUtzTER3eEVlSGc1YlcxczBidHhZdnJiKzU5bG5uNVZmRjhmV3JWdlJzMmRQckZpeEFtbHBhWEo3VWxJU2R1L2VMYWVWQVVCVVZCUnUzYnFGb1VPSDR2bm5uOGVHRFJzTXpyVjI3VnBvTkJxNWo3Tm56NGFkblIycVY2K09ldlhxb1d2WHJ2ajIyMjh4Y3VUSTR2NWFxUUFjQ2FGeWc3WEtpNjVWYm1kbmg2cFZxOHJmREUyYU5NbGd1MXF0bG9lZEFVQ2hVR0R5NU1rNGZ2dzRsaTVkYXJEdnpaczMwYXhaTTZOK0ZmZWhRRVJFNWN2MDZkTlJ2MzU5by9haTVvU2twcVlpS0NnSUV5Wk1nTE96TThhTUdZTTMzbmdEenp6ekRPclZxMmQwYkowNmRVcTEzL1BtemNPMWE5ZXdmUGx5ZUh0N3c5L2ZIME9HRE1HaVJZdlFzMmRQZWNRaUtTa0owNlpOd3hkZmZJRXFWYXBnMHFSSkNBZ0lRUFBtemVVeXd4a1pHV2pkdWpXbVQ1OE9IeDhmckZ1M0R0T25UNGVOalExME9oMHlNaklBZ0FzV2xnSUdJVlJ1c0ZaNTBiWEtKVW5DRjE5OGdibHo1eUl1TGc1aFlXRUcyOTNjM0l6YUFCZ0ZJRVJFVlBua1R5OHFqcFNVRkl3Wk13WWRPblJBcjE2OUFBRGp4bzFEZG5ZMkhCMGRvVmFyNGVqb2lELy8vTFBFS2NRbDBhSkZDNFNHaGlJMk5oWXJWcXhBOSs3ZDhmanhZd1FGQlFFQVltTmpNV1hLRkF3WU1BRHU3dTRBZ09lZmZ4NWZmZlVWZ29LQzhPbW5uNkpmdjM1bzJMQWhac3lZZ1NWTGxpQTBOQlNPam82NGV2VXFXcmR1alprelp5SWxKUVdob2FHWU9uVnFnYVdNMjdScFUrQm5EeGNYRi9sMTNnbjF4ZjNTc3lKaEVFSldpYlhLbjZ4VytWdHZ2U1VISWdEdzRZY2ZJajA5WGU1RC9wRVFmVUJ5Nzk0OUhEdDJ6S0MvYm01dVJxTWUrclF3SWlLcVBQVEJSVjc2ZEN3Ykd4dDA2TkFCRXlaTWtMZDE3OTRkQUpDWW1DZy9RNnRVcVlMaHc0Y0RBQjQ5ZWdRQUJsV3o5UHZwejVuM2ZVbTBhOWRPbnNleGV2VnFBTUR1M2JzeGI5NDhrMnQ2dUx1N1k4NmNPZmpxcTYvUXRHbFQ3TnExQytmUG4wZTNidDJ3YytkT1BINzhHQ2RQbnNTWU1XTlF0V3BWTEYyNkZOV3FWY09DQlFzd1pjb1UyTmpZd01mSHA5ajlxNHpCUmtFWWhKQlZtakZqQnBLU2t1RHQ3UzBQQTd1NXVaa01TUExtcFI0N2Rnd1JFUkdZT25VcUxsKytqRmRmZmRWb3BFR2xVc0hOemMwZ1lIQnpjOFB1M2J2Um8wY1A3Tnk1VTI3MzlQU1Uzei90L0JUOUg2M3IxNi9qeElrVDJMbHpKM0p5Y2pCNzltejQrUGhBcFZMaDExOS94Y0tGQ3dIa0RuOG5KQ1JnOXV6WnVIUG5Ecnk4dk9Edjc0L3QyN2NqSlNVRisvZnZSOTI2ZGJGeTVVcGtaR1NnYjkrK09IdjJMTDc2NmlzTUdEQUFMN3p3Z2tFQVlzcWdRWU1RRmhhR2dRTUhJam82R2t1V0xBR1FHekRwZmZycHAzajA2QkU2ZE9nZzV3b1RFVkhGTldYS0ZJUFhwajVrNzlpeEF3QlF2WHIxQXVkVk5tclVDS2RPbllKT3A0T0RnNE04QVh6WXNHRjQvUGl4UWFDUjk5bWJWMm5NRGZYdzhFRGJ0bTNsK1NmNWRldldEWHYyN0VHMWF0V1FtWm1KTDc3NFFoNjFxVjI3Tmw1ODhVVzBidDBhenM3T2NqR1oxMTU3RFZ1MmJFR3RXcldldW4rVkZZTVFzbHFzVlY3eVd1VWRPblRBM0xsejhmMzMzOFBmM3g5dnZQRkdzZTdwbzQ4K3dxNWR1K1FjMTZ0WHI4TGUzaDVuejU2VlI0cisrOS8vWXY3OCtTWDlkUkVSVVRuejl0dHZ5NjhMK3BhL3VOLytPemc0R0xYdDJyWEw0TDJwVkd1OXdqSVFhdGFzaWJObnp4YlpCeWNuSnpnNU9SVzZqejRMb3FEbnBrS2hNR296TlgrR2lvOUJDRmtsMWlwLzhscmxiZHUyeFlvVksrUnZhOTU3N3oyVGMxMjBXaTIyYmRzbXYvZjI5b2EzdHpmMjdObUQ3Ny8vSHRPbVRjT0NCUXN3Wk1nUWVIdDdGK3QzUTBSRVJGUWNERUxJS3JGVytaUFhLdGZwZEFnUEQ0ZXZyeTlzYkd4dzU4NGRvNkFKTUo1RUh4c2JpMy8vKzkrb1dyVXFwa3laZ2wyN2R1SGYvLzQzdnZubUc0U0hoOFBmM3gvZHVuVkRsU3BWaXZ4OUVCRVJXWXNuS1R5VG5KeU1mLzNyWDJYVUl5SXFsRUtoRUFxRlFsakNCeDk4SVA3KysyL2g0ZUVodDczMjJtdWliOSsrUmo4dUxpNEd4MTY3ZGsxMDc5NWRCQVlHaWoxNzlzanQ5KzdkRTBJSW9WUXE1ZnRLVGs2V3p5MkVFTjI3ZHpjNFY5N3I1MzJkMytQSGo0V3JxNnVZTW1XS2NIZDNGOHVYTHhlcHFhbnk5c1RFUk5HMWExZVJtSmdvdDUwNWMwYTg4ODQ3UXFWU2lmSGp4NHUxYTljYW5ETTFOVlgwN05sVDNMNTlXd2doeEI5Ly9DSDY5Kzh2dEZxdEVFS0lrSkFRb1ZBb3hMRmp4d3lPdTNMbGluQjNkeGM2blU0SUlZU0xpNHNZT0hDZzBZK3JxNnNRUW9oang0NEpmMzkvTVdqUUlISGl4QW41UE1IQndTSW1Ka1lJSWNUcDA2ZkZ5SkVqUlpjdVhjVE9uVHNML0QyVU5mMS9rNWIrZjRPSXlCeks0amw4Ky9adGNlalFJWU8yWmN1V21keTNzT2RlWWFaTW1TSS9xL1MrK09JTG83YVNPSGZ1bk5pd1lVT0pqNHVJaUJEang0OHYwVEVYTDE0VXZYdjNGa3Fsc3NUWHkyL0hqaDFQdEUwSUlmYnUzU3U2ZE9raURoNDgrTlQ5eU04YW5xY2NDU0dyeEZybFQxNnJQRFkyMW1EeVhGR2VlKzQ1ZlB6eHgralVxUlA4L1B6a3llbEE3Z1IxblU2SDI3ZHZvMWV2WHBnNmRXcXAvODZJaUtoc2RlN2NHVTVPVHNqSnljSEhIMytNalJzM3d0M2RIUU1IRG9ST3A4UGZmLzh0cjdmbDZPaUk5ZXZYRzUzRFZCbDhBQ1pIMmc4Y09JQzVjK2NhdEIwOGVCQ3paczBxc0kvSGp4L0hKNTk4Z29rVEp4cXRvYVhUNlJBYUdvcHg0OFloTVRFUkgzendBZTdmdjIvd1hFOU9Uc2FxVmFzTTBxSnYzcnlKK2ZQblE1SWt2UFBPT3dibjlQTHlNcWpvcGFkVUtqRmp4Z3lqaWZOQTdoeVF0V3ZYRm5nUDQ4YU5RNGNPSFJBWUdDaTN6Wm8xcThCS1g0VnRpNHVMUTJob0tDWk1tSUI1OCthaFpzMmFCdVY5aVNvMFM0NkU2T1VmQ1RHbFM1Y3VRb2pjMFloQmd3YUpPWFBteU5zT0hEZ2c3dCsvTDlScXRjakt5aEk2blU1Y3ZIaFJkTzdjMmVBY3BUVVNrdGVGQ3hmRVJ4OTlKRzdkdWlXR0R4OHVqOFJjdUhCQnZQMzIyMkwxNnRVRyt4ODVja1IwN3R4WmJOMjZWVzVUR0xCUmRnQUFJQUJKUkVGVUtwVmkvdno1b212WHJxSjc5KzdpbDE5K0VXcTFXb1NFaElqaHc0ZUxJMGVPaUM1ZHVvaHQyN2JKeHdRRkJZbjE2OWNiM1Z0Kyt0OWJYams1T1dMejVzM2k0Y09IUW9qY2I1NENBZ0xFN05tejVUWkxzb1p2Ym9pSXpLVzBuc1A2WjV1L3Y3KzRmdjI2R0RSb2tEaDkrclFRUW9qeDQ4ZkxyL1BMKzl6VGFEUUdmY24vWGsrcjFSbzlEM1U2blZIV1FuNlRKMDhXM3Q3ZVl1REFnVWJiMXExYkorYk9uU3N5TXpQRnhvMGJoVnF0TnJqRzVjdVhqVVl1RWhNVFJlL2V2Y1crZmZzTXpyVmh3d2JoNStjblp4bms3K2ZVcVZQRndvVUxEZHIvK3VzdjRlN3VYdWhJVEVKQ2d1alNwWXVjQmRHOWUzZlJ2WHQzb1ZBbzVOZjVmL1Ridkx5OERNNTErdlJwMGIxN2QvbmZKU29xU3JpN3U0dXdzREE1eStGcFdjUHpsQ01oVks2d1Zubmh0Y3E5dmIwUkZSVUZmMzkvazMxU3FWU1FKQWtwS1NuUWFyVkcyelVhRFhKeWN2REpKNTlBclZiajc3Ly94b0lGQy9qdEN4RlJPWmVWbFlXVWxCUzgrT0tMbURGakJwbzFhNFlUSjA3ZzlPblRSdk11NTgrZmo1TW5UeUkxTlZWK0JwcktSREJGcVZRYVZjUlNLcFdRSkFsQ0NKT2o5R2xwYWZqUGYvNkRSWXNXWWZ6NDhiaDY5U3BlZnZsbEFMbWorNy8rK2l0bXo1Nk5lZlBtb1hidDJoQkNRQWlCakl3TVBQUE1NMWk0Y0NFbVRKZ0FlM3Q3QUxsRlh5WlBub3prNUdUTW56OWZydXdvaEVCYVdocWNuSnp3L3Z2dnk5Yy9mUGd3aEJCWXNHQUJFaElTRUJJU0ltOUxUMC9IaEFrVDBMdDM3d0tmclFDd2VmTm12UFBPTy9KY1ZIM0ZydzRkT2hSWS9Tdi9OcTFXaXpWcjFtRDc5dTFZdkhneFhuMzFWWG0vMWF0WFkrTEVpZmp0dDkvdzJXZWZvVTJiTmdYMnBieGdFRUpXamJYS1MxYXIvTUdEQjZoZnZ6NWF0bXhwOHZ4bnpwekJuRGx6SUVtU3lUVlhuSnljRUJnWWlNREFRTnkrZlJ1N2QrL0c5T25Uc1hUcFVqUnQydlNwNzUrSWlDd2pPam9hSFR0MkJKQmJ3T1hSbzBlWU1XTUdBR0RvMEtFQWNyK3dPM1hxRklLQ2duRDkrblVNR0RCQWZpYWErdUxLbE96c2JLTWdKRDA5SFRxZERuZnUzREc1S3Z1K2ZmdlF0R2xUdUxtNW9VT0hEb2lJaUpDREVLVlNDVGMzTnl4ZHVoU1ptWm1ZTm0wYVZDb1ZoQkE0ZXZRb1huLzlkWncvZng2M2J0M0N2SG56c0czYk5raVNoREZqeG1ENjlPa0dKWDVkWEZ5TUZndlVmOGwyNXN3WnhNYkc0dkxseXdZbGlsTlRVMUdqUmczczNyMGJ1M2Z2bHR2eW5pY3JLd3NSRVJGWXMyYU4wYjNwZERxalZEQlRidHk0Z2VEZ1lOU3NXUk1QSHo3RXFGR2pqUGJSYXJWNDdiWFhNSExrU0xSdDJ4YkxsaTJUQXkraUNzVWEwckhJOGtwcjZMYzBXTVB3TVJHUnVaUm1PdFlQUC93Z05tM2FKQUlDQW9TcnE2dFlzMmFONk4yN3QrallzYU5jc01UTnpVMCs1dC8vL3JkUUtCVGk1NTkvRm1scGFjVk94N3A1ODZaUUtCUml4WW9WY3R1bFM1ZUVRcUVRKy9mdk45bS9JVU9HeUtsT3UzZnZGbSsrK2FaUXE5WHk5b2NQSHdvZkh4L3gzLy8rVndnaHhOOS8veTI2ZHUwcVJvd1lJZStUbUpnb3ZMeThEQ2EvNSsrZnFmN21iVk9yMVVVZVkrcSt3OExDeEtoUm8wemVXLzdVdElLMlBYejRVS3hhdGNwbzhyNUNvVENhSUorVWxHUlVYS0Nrck9GNXlwRVFJaXBVY1NlNEV4R1I5Um80Y0NBKy9QQkRyRjY5R2dNR0RNQ0FBUU13YU5BZ3ZQZmVld2dMQ3dQd3YzUmt0VnFOcUtnb1ZLOWVIVnF0Rm9HQmdWaTFhbFd4eXR6ZXZYc1g3ZHExdzIrLy9ZWi8vZXRmOFBYMXhSOS8vSUdHRFJ2aTlPblRCcU1NUU80SXdOV3JWN0Y0OFdJQXVWa0hjK2ZPeFlrVEorRHU3ZzZWU29WSmt5YWhZOGVPT0gvK1BHSmlZdkRpaXkraVNaTW1xRnExS21KaVl1RHM3SXd0VzdhZ2QrL2VjcWFERUxtZnIvT1BRaFEyS3ZFa3p6c2hCTFpzMllMeDQ4ZWIzRjdja1pEYXRXdGp4SWdSeGJwbXc0WU4wYkJod3hMMTB4b3hDS0ZLTFNzcnkrU2FIcVdsb3RZbVQwOVB4elBQUE1NQWhZaW9uS2hWcXhiYzNkMXgvUGh4QUVEVnFsVUJBQThlUEpBWHluM3c0QUVBWU51MmJlallzU051Mzc0TmYzOS92UEhHRzVBa0NjODg4MHlSMTRtTGkwUDc5dTNoNit1TFljT0dvWDc5K2poeTVBZysrT0FEZlAvOTk4akp5WkhUaklIYzFkT0ZFSGp2dmZma05xVlNpWWlJQ0xpN3UwT2owYUJhdFdxd3M3TkRkblkyV3Jac2lWdTNicUZwMDZidzhmSEJ0OTkraTdsejUyTFBuajNZc21XTHdUbHNiVzJ4Yjk4K3VjM0Z4Y1hndmI0dHYvenAxNFdsWTBkR1JrS3RWaGU0MHJxTmpZM1JOZlU2ZE9oZzhENy8rbDJGWGYrTk45N0FuRGx6Q3V3WFVibjJ0TVBBMWw2TFBDb3FTdmo0K0lpY25Kd251blpSekYyYlBEazV1VmovWHBjdVhUSjRyOVBweExsejV3cjhuWTBlUGRxb1B3cUZRcVNscFJWNm5jVEVSQkVkSFYzb1BoRVJFVVgyTi85MUxUMThURVJrTHFXWmpxWFJhTVRDaFF2RnJsMjdES294OWV6WlUzN3Q3ZTB0aEJCaXpwdzVJaVVseGVEWmZPYk1HVEYwNkZENWZkNjBwS05IajRxa3BDUWhSRzVxMVprelo0UVFRcHc4ZVZLc1dMRkNlSHA2aXB5Y0hQSDU1NThiVkpqU2FEU2lSNDhlNHVlZmZ4WkpTVW55ejc1OSswVEhqaDNGbzBlUERPNGpMUzFOL1BYWFgrS0xMNzRRMjdkdkYwTGtWb1I4L2ZYWGpTcFhKU1FraURmZWVNT2dyYWgwcklKU3pQTFNhclhpeXkrL0ZKbVptVUlJSWNhTkcyZFFrVEsvNHFaajVSVVhGMmZRUDZWU0tkTFQwOFgxNjljTDdWdEpXTVB6bENNaFZLcktReTF5dlE0ZE9xQldyVnBZdVhJbFB2NzQ0d0wzYzNOelE4MmFOUXM5VjBwS2lrSC96RjJidkNSR2poeHAwRmNoQkZhdFdvVTMzbmhEL2pZc3I2aW9LR2cwbWtJbnYrWGs1Q0FwS1FrdnZ2aWkzTFpyMXk0OCsreXpDQTRPUmxwYUdod2NIT0RnNElCYXRXcmg1NTkvQmdBc1hMalFaTVV6SWlJcVhmMzc5MGV0V3JVd1lzUUl1WEtqbmhCQ3JvNElBRUZCUVVhaitBY1BIaXl3VXVMdnYvOE9yVmFMeDQ4Zkl6azVHYTZ1cmdCeUM2ZXNXYk1HQVFFQmNIQnd3TkNoUS9IUlJ4K2hlL2Z1ZU82NTUzRHExQ21rcHFhaVY2OWVlUGJaWitYejFhOWZId3NXTE1DK2Zmdmc2dXFLL2Z2MzQ5eTVjOGpLeWtMdjNyMFJHUm1KenovL0hGcXRGcElrSVRzN0czZnUzSUZPcDVQVHNTNWR1Z1NsVWxtaWRLemlzTEd4d2F4WnN6Qm16Qmg0ZW5vaUppWUdzMmZQTnRobnpabzEyTEJoQXdEZzJXZWZMWEFrSmU4Mi9RVDZZOGVPWWRhc1dkaStmYnZCeU5QNTgrY1JFaEtDS1ZPbTROMTMzMzJxZTdBV0RFS29WRGs1T2VIQWdRTUlDQWlBcTZzcmR1N2NpYk5uejJMTGxpMllNR0VDSmsrZWpFNmRPaFY2RGlFRVZDcVZYSGxDcTlYS0ZUM3kwdit4eVpzU0pJUXcrQ05VbEVtVEp1SGh3NGRGN2xmUVVLcWVtNXViL0RvcEtRbWZmUElKZ29PRDRlWGxKYmR2M0xnUkVSRVJKaXQ4Q1NFd2E5WXN1TG01R1ZUNFNreE1SRUJBZ0Z4cXVEVGwvYU9vVnF0eDVjb1ZyRnk1VW00N2VQQmdzWDZQYXJWYUxoRzhhTkVpdWYzbzBhTll0R2dSL1AzOU1YejRjRXlaTWtXdWR0S2pSNDhDU3hZU0VWSHAwNWZZM2IxN041S1RrM0hnd0FGMDY5WU5UazVPMkw5L1B4WXVYQ2gvQVpnL0FMbDU4eWIyN05ramY0RUU1TTZma0NRSkdSa1p1SEhqQmdJQ0FyQnc0VUlNR3paTWZuWXNYcndZU3FWU0xtMzd5aXV2NE8yMzM4YUVDUk93ZlBseVJFUkVvRk9uVGdZQmlQNzYzYnQzUjBSRUJOcTJiWXNHRFJwZzNyeDVhTkNnQVQ3NzdEUDA3ZHNYYXJVYVk4ZU9oVXFsd3BZdFd4QVVGSVRSbzBjakpDUUVqUm8xd3E1ZHUrRGo0NFBQUC85Y1BxOCtIVXYvT1NFckt3c2VIaDd5ZGhzYkc5aloyUldaRnAyU2tvS0xGeStpWHIxNmVPZWRkNHo2Ly83Nzc4c2xnQjgvZm95Tkd6ZWlVYU5HY21uK0gzLzhFWm1abWZEejh6T29GcGFVbElUWnMyZGo1c3laUnFsdjNicDFRMmhvS0NaUG5vekxseS9qMDA4L0xmWm5IV3ZGSUlSS25UWFdJajk0OEtCQnVkL2l5RnQrcjdqZjFwdXpOcm1MaTR2Qkh5bnh6eVM4YnQyNnlXMDZuUTYxYTlmR3pwMDcwYjkvZnp4OCtCQXFsUXFlbnA1SVRVMUZWRlFVc3JLeVlHOXZiL0M3ZEhGeGtjOVhtT3pzYkV5Wk1nVmFyUllMRnk2VTJ5OWZ2b3pzN0d3MGJOZ1FLcFVLdDI3ZE1oZ2xJU0lpODd0MDZSSVdMMTZNdFd2WFl0dTJiVmk4ZURHeXM3TVJHaG9LSVBkYitJRURCeUlzTEV4K2h1cWZSZjM2OVVPVEprM2tjOW5ZMktCejU4NXdkM2RIbXpadDhNY2ZmeUFqSTBPZTJ6Ri8vbnljT0hFQ3ExYXRNbGlMNjdQUFBzTzRjZU13ZHV4WWJOeTRzY0FQMG5tRGg5YXRXOHY5UzBwS3d2ang0OUcvZjM5NGVIZ2dLQ2dJRGc0T1dMdDJMV2JObW9XWk0yZGl3b1FKaUkrUHg3UnAwd3pPcVo4SE0yblNKSnc4ZVJKQ0NJUG51eVJKR0R4NE1QcjI3VnZvTTFDU0pMejc3cnZZdjM4L2Z2cnBKNVA3eE1iR1l1Zk9uVGh3NEFBOFBUME41cnowNnRVTFc3ZHV4YkJodzZCUUtEQjA2RkEwYjk0YzQ4YU5nNysvUDV5ZG5aR1RrNE43OSs3QjN0NGVWYXBVQVFDNHVycmlwNTkra3JNM0prNmNXR0FmaWNxMUo4bEY3ZDY5dXpoKy9MaVlNV09HM1BidzRVUFJvMGNQMGJGalI5Ry9mMy9SdjM5L2d6S0ExNjVkS3pRbnM2QWN6WWNQSHdwUFQwK0R0dnYzN3d1RlFpRVNFeE1OMm5VNm5kQm9OQ1g2MFN0b3hmRzg5UHZFeDhlTGlJaUlFcFVGakl5TUZFT0dEQkVLaFVKNGVIaklQL25mNjl2eUhxL1BTUlhDOUp5UUsxZXV5RG0rK2ZzYUV4TWpoTWpOL2MyN3luemViZnJyZE9uU1JmNlpQWHUyVUNnVTRzcVZLMkxRb0VGaTZ0U3BCcVVVaFJBaU9EaFl2dTUvL3ZNZjBiVnJWOUd6WjAvUnRXdFg4ZHR2djhtcjk1WjBMcEExNUxBU0VabExhYzBKbVRkdm5oQkNDS1ZTYVhKMWRLVlNLYkt5c2tSV1ZwWlFxVlJ5dTc2azd0R2pSNHVjYTVtYW1tcXdDdm0rZmZ2RS9mdjNUZTZyVkNyRmpSczNTbndmUWdpUm5wNHVoTWlkODFIUXVZVVE0dTdkdXdXZVE2dlZDcVZTYWZDc0wwM1IwZEdpVzdkdTRwdHZ2akg2UEpKWGRuYTIyTFJwa3hnMGFKRFE2WFR5cy9mczJiT2lhOWV1d3RQVFU2eGF0Y3JvdUh2Mzdobk5seWtwYTNpZWNpU0VTdDNGaXhmeDRvc3ZJakF3RUpjdlg4YllzV1BoNk9pSTFOUlVrNVdpRGg0OENBQUlDd3REcjE2OWlsMnRLalUxRlNrcEtmanh4eC94NFljZkFnRHUzNzhQSVBmYm5yeERuSklrR1Z6NzNMbHphTldxbFh5dG16ZHZvbW5UcGlhclBkV3NXUlBkdTNlWHY0a1FRdURCZ3dlb1Y2K2UwYjZ0V3JWQ3ExYXRNSDM2OUdMZEE1Q2JNK3ZxNm9wT25Ub1pMYXFVOTMxQmFXbFBxbjM3OXNqTXpNVCsvZnVONXVhMGI5L2U0UDN2di85dThPK3liZHMyakI0OUdzT0hEMGRBUUlEQnZyZHYzMFpzYkt6OCs5NjdkeThtVHB3SUh4OGZmUHp4eDZoVHAwNnAzUU1SRVJWTm53bGdiMjl2TWlXNm9EbC8rbks2ZVVmWUMxSzllblY1dFhBQUJ1bklwcTdYckZteklzOXBpajREb0tCRmYvWDM4dHh6enhWNERoc2JtekpkNU0vWjJSbUhEaDBxc2pxbW82TWpCZzhlak1HREJ3UDQzN1BYMWRWVnJtSm1pcW5QSCtVUmd4QXFkZFphaTF3dk9Ua1pFeVpNd015Wk0rSHA2UWtoQklLRGcvSG1tMi9pZ3c4K01OcS9iOSsrdUhUcEVyNzc3anNBL3dzRzhzNFRPWExraVB4YW1LazIrWk5JU2txQ1JxUEI0TUdEY2ZYcVZkamIyOFBPemc0alI0NEVrRHZCWEt2VndzbkpDZlBuejRlenMzT0I1MXF3WUlISlNZcTdkdTNDbURGanNHTEZDaVFsSmVIOCtmTVlNbVFJMUdvMTR1UGowYng1OHpLN1B5SWlJbXRRMHZMOGxSR0RFQ3AxMWxxTFhPKzc3NzVEbXpadDVJblpraVJoOXV6WkdEcDBLTnEyYld2d0xWRmlZaUxXcjErUEtsV3FvRWVQSGdibnlmOWVyVmJqcmJmZU1sdHRjc0F3c0JHRnpBbFJLcFVZTUdBQUhqMTZCRW1TOE9XWFg2SkZpeGJvMDZjUEZpOWVMRThZLy9MTEw5R3laVXVUYzFEeWUrbWxsMHkyRHhnd0FQWHIxOGVLRlN1d2VmTm1qQm8xQ3R1M2IwZDhmRHllZSs0NTFLaFJvOGh6RXhGUjZYbVNOYXVzVlVWZHB5b2xKYVhJU3B4RWxjYVR6Z214eGxya2VxZE9uUktkTzNjV2YvMzFsOUcyelpzM2l6ZmZmRk04ZVBCQUNDRkVabWFtNk4rL3Y5aTRjYVBCZmtYVkVUZFhiZkxBd0VDRE5VNU16UWxKU0VnUVFVRkJRZ2doamg4L0xsUXFsVHduSkN3c1RQVHYzMS9PbjAxS1NoS3Z2LzY2U0U1T051cG4zcmtuS3BYSzVEb2hjK2ZPRmZmdTNaUGZlM3Q3aTR5TURQbTluNStmV0xObWpSQkNjRTRJRVZFeFBPbWNrQzVkdXNpdkh6OStMTHk4dkl6bTdwV21pclJPVlZtdWNiWm16UnI1YzRzUXVaOUpybDI3Sm9Rdy9UbEI3N2ZmZml2UmRZckRHcDZuSEFtaFVtZU50Y2dCNE5HalI1ZytmVHJHalJ1SFJvMGFtZXoza1NOSEVCSVNnbVhMbHVIUm8wZm8wS0VESGo1OGFISkVJbitiZnY2R09XcVQrL241WWQyNmRVVWUwN2h4WTN6enpUY0FqRmRpZmYzMTEvSG5uMy9DeDhjSGd3Y1B4dUhEaHpGbzBLQUM1MnhjdkhnUjY5YXRLN0RLMWE1ZHU0eEdVSnljbkFEa3J2Rnk1ODRkdVR6aHFGR2ppdXc3RVJHVnpKSWxTOUN2WHorRHR2Mzc5OFBOemMyZ1FsVitMaTR1aGM0enVILy92a0hGeUNkbHJldFVtV3VOcytiTm0rT0xMNzdBenovL2pQcjE2K1BubjMvRzZOR2ppL2l0QVRObXpNQmJiNzJGaXhjdll0U29VYWhXclpwQnBvZGFyY2JEaHc5eDd0eTVJczlsVFJpRVVLbXp4bHJrVGs1T21EUnBFbHEyYkltQkF3ZWE3TGNrU1FnSkNZR2ZueDgyYk5pQXdNQkFUSjQ4R1FBd2Z2eDRlVC85bkpDOGs4YnpNa2R0OHVEZzRBTDNLYTcvKzcvL1EwaElDQzVjdUlCUm8wWkJvOUhnblhmZU1WaG41ZkhqeHdCeWc0YjA5SFFNR2pRSXZYdjN4dHExYTVHYW1pclhScjl4NHdZa1NVTERoZzJOcnBPUmtZRzVjK2RpMUtoUmNpcFcvb2NrRVJFOXZSTW5UaGg4R1NTRXdKWXRXNUNjbkd4eW92T3Z2LzRxLzEzZXZYdTN5WlN0MGk2S0FsamZPbFhtV3VPc2E5ZXVjSE56dzZaTm16Qmh3Z1RFeHNZaUtDaElUaTNMV3k1NC9QanhlT3V0dHd5T2I5T21EWUtDZ25EczJERXNYTGhRUG03bXpKbGxPdEcrckRBSW9USmhiYlhJbHl4WmdscTFhaFZadGFwQmd3YVlNbVVLNnRXcmg2U2tKS1BLVDNtWkdoMVp0bXhabWRjbTkvYjJOam1TVXhTbFVvbWNuQno1SVpPY25Jd2RPM1lnTEN3TS92NytjSGQzeDZKRmk3QjE2MVlFQlFYQjFkVVY2ZW5wYU5La0NRWVBIb3kzMzM1YmZpajA3dDBiZ3dZTmtpdUdhVFFhakJ3NTB1aWhvZEZvRUJ3Y2pPZWZmMTZ1L2dFQVY2OWVoWjJkSFZRcVZZbnZnNGlJaktuVmFpUW1KdUtERHo1QVRrNE9mSDE5OGZycnI2TlJvMFpZdEdnUnBreVpnbDkrK1FXdnYvNDZqaHc1Z2g0OWVwaWNOMWtjRlhHZEtuT3RjUlljSEF4SFIwZWNQSGtTdlh2M2xyL3NkSEZ4d2U3ZHV3MzIxV2RRNU9UazRKMTMzc0UzMzN3REh4OGZuRHQzRGw5OTlSVW1UcHlJNzc3N0RuLy8vYmRCRUVaVTdqMUpMbXBGcWtYK3BDeFZtendqSTBQTW5qMjd3TzFlWGw2aVk4ZU9ZczZjT2VMdnYvOFdiN3p4aHZqNjY2L0Z6WnMzNVgxME9wM1lzV09INk5Xcmx6d1BwS2gvajRKNGUzdUxXN2R1aVk4KytzaGdib2dRUWd3ZlBsejA3ZHUzMFA2YVlnMDVyRVJFNWxLUzUvRDU4K2ZGMkxGamhSQzVjMEpVS3BYbzI3ZXZpSXVMRTcvLy9ydjQ2cXV2eEtOSGowVHYzcjJGRUlacllDa1VDdUhsNVZYZ2o2bTFyeXJTT2xYbVhPTk1iL2JzMmVMQ2hRc0c5MXFRdkhOOGhNaWQ1OU92WHovUm9VTUg0ZXZySzg5bExRbHJlSjV5SklSS1ZVV3FSZjZrTEZXYjNNbkpxZEEwcmZ6VnVRNGNPR0RVRjBtUzBLZFBIL1RzMlZNZVZTck9rTGdwTzNmdUJBQ2plVUVBc0hyMTZpYzZKeEVSbVphVWxHUXc5MCtqMGVERER6OUVtelp0RUI0ZWprNmRPdUhhdFd0NDZhV1hvRktwREVZZkFQT21ZMW5qT2xWbHZjYlo2dFdyc1g3OWVxaFVLdXpZc1FNblQ1N0VxVk9uRFBiSm15RUJ3R2hrNU9USms5aThlVFArL1BOUHVMdTdZOUtrU2ZKOHpuLzk2MThJREF4ODZ2bW41c1FnaEtpU0tpd1lLbXdDSXhFUldaL2V2WHREcDlOQnFWUkNvOUhncTYrK3dydnZ2b3ZIang4ak1qSVNreWRQeHJwMTY5QytmWHRrWkdUSWhVT0EzTW5UQlpYd3RiVzFOWmhjL2FTc2ZaMnFzbDdqYk1TSUVSZ3hZZ1RjM054UXYzNTk3Tm16QndEdzVwdHZJaUlpQXRXcVZVT0hEaDF3OXV4WitaaTB0RFFrSkNSQW85Rmc3dHk1Y0haMnh2dnZ2NCsyYmR2QzF0WVdYYnQyeFlrVEp6Qmx5aFJjdjM3ZDVMeE1hOFpQR2tTRktPOTF1NStrTm54UmsrT0ppTWo2M0xoeEE2dFdyY0taTTJjZ2hNRGJiNzhOTnpjM1RKczJEVU9HRElHam95TisrKzAzZlBmZGQwaFBUNWVEa1B5VnNWSlNVaEFaR1FrM056ZUQ1MS8rQ2xrVmJaMHFjNjF4bHBkV3E0VlNxVFNhbTZQVDZYRDY5R2w4L2ZYWGFOdTJyVHh2OVBMbHl3Z0tDcEwzeThuSk1WaXpMUCtFZTJ2M1pIa1dSR2FXa0pCZ1ZJM0tWSm9QVVBRQ2YvbXRYYnNXVVZGUjh2dkl5RWhjdjM0ZFFPNDNGQVg1L2ZmZlMzU2RwNVdUazRORGh3NUJxOVVXYS8vZHUzZmpzODgrSzlFMUxsMjZoT0hEaDNQQ09CRlJPYVBSYUtCUUtMQmp4dzVVcVZJRkhoNGVXTHAwS1RJek16Rmt5QkNFaDRlamNlUEdhTnk0TWRMUzB1UVB6UGIyOXRpM2I1LzhrMWZlOXJ5ajU2MWJ0OGJ2di8rT1k4ZU80ZGl4WTlpK2ZUc0F5TytQSFR1R1RaczI0WlZYWG9HRGd3TW1UWnFFUTRjT3dkYldGcSsrK2lyQ3c4UHg3TFBQb21uVHBnQ0FPM2Z1NFBqeDQwV21FcW5WYXBQdDgrYk53LzM3OTFHL2ZuMjViZFNvVVhqdnZmY3diZG8wT1NncmpGYXJoVXFsZ2s2bk0yaXZXN2N1d3NMQ0VCWVdocnAxNndJQWJ0MjZaVkJTdUhIanhyaCsvVG9hTjI1czh0ekhqaDNEblR0M2pOcWpvcUx3OHNzdkc2VTlwNmFtWXViTW1manR0OS93N2JmZnd0YldGazJhTklHWGx4Y09IRGdnL3pnNk9ocThMMjg0RWtKV2kzVzdEZTlqNnRTcDBHZzB4UXF5YnQ2OGlmbno1ME9TSktNLzZsNWVYcGd3WVlMUk1VcWxFak5tek1Eang0L2xJV2U5K3ZYclkrM2F0VTkxRDBSRVZIWmVmdmxsZVZRQnlLMDRtWkdSZ2ZuejUrUEtsU3RZdm55NVBCL3Y4ZVBISmY3V1BxK0t1RTZWT2RZNHk1c3VkZWZPSGN5Yk53OGhJU0Z5VzVVcVZaQ1dsb1pyMTY3aCtlZWZOenBQL3VkL2RuYTJRVnY3OXUwTktvVlpPd1loWkxWWXR6dVhUcWZEMTE5L2pmUG56OFBKeVFtOWUvYzIySjZabVluMDlIUTUyRWxLU3NJbm4zeUM0T0JnZzBuN0d6ZHVSRVJFQkh4OGZJeXVJWVRBckZtejRPYm1oazgvL1ZSdVQweE1SRUJBQUxwMzcvN1U5MEZFUk9aVHZYcDFUSjgrSGRIUjBRZ0tDc0xreVpQUm9FRUQ2SFE2bkR4NTBxRFV1N2xIdjYxeG5hcXlYdU5zd0lBQldMbHlwZno3Mzdseko0S0NnZ3dDbDJIRGhtSFlzR0d3dDdjM1dKOU1MMzlHU05ldVhRdGNzNnc4WUJCQ1ZxMnkxKzNPeXNyQzFLbFRrWldWaGUzYnR4dk5UemwzN2h5bVRadUdTWk1tQVFEaTQrTXhlZkprSkNjblkvNzgrWmcvZno2QTNDQWpMUzBOVGs1T2VQLzk5K1hqRHg4K0RDRUVGaXhZZ0lTRUJJTnZaUFRydHZUdTNidFlPYnBFUkdSZC92NzdiM3orK2VmNCt1dXZVYlZxVlhUdTNCa0EwS3haTS9uNXBGYXJDMXpFMTgvUFQzNWRVQ3BVY1pTWGRhcktjbzJ6K1BoNDNMNTlHOXUyYmNQS2xTc1JGeGVIczJmUHd0YldWajZYVnF1RlZxdUZScVBCakJrenNISGpSZ0NRNzVXbzBuaVNkVUpLVTJXczI1M1hyVnUzaEkrUGo1ZzllN1pJVFUwVmZmdjJGVHQzN2hSQ0NKR2VuaTdtejU4dmV2WHFKYUtqbytWajR1UGpSVVJFaE1tYTd2bnAyeUlqSThXUUlVT0VRcUVRSGg0ZThrLys5L28yUzdLR3V1WkVST2J5cE0vaExWdTJ5Syt6c3JJTXR1VmYrNmx2Mzc0bTN4ZlVia3A1WDZmS0hHdWNxVlFxb2RQcERObzBHbzNJeXNvU0dSa1pJajA5WFdSbVpvcnM3R3g1UGJIKy9mdUxidDI2aWNXTEY1czhaOCtlUFF1OVptR3M0WGtxV2ZMaVpOMzAvM0htcllaaFRqMTY5SUN2cnk5cTFLaUIvZnYzeTNXN3c4UERjZS9lUFhuOWo0U0VCTG5XOXZMbHk3Rnk1VXBNbWpSSnJ0dmRzV05IbzNRcy9mdjhkYnVIRHg4dWZ5TUJBSGZ2M2tXREJnME0rcVVmR2RHWHhzdGZ0OXZEd3dPSER4L0c0Y09INWJyZFhicDBRWFoyZG9udXYwYU5HamgvL3J3OC9KdVFrSUJ4NDhhaFJZc1d1SFRwRXQ1NjZ5Mk1HalhLWkY2dmk0dUx3YjliL3ZmNTJ6UWFEVHAxNmxUb01mbC9kNWFnSDdhT2pvN20zeTRpcXZBcy9Sd3VLeXFWcXNCMFpZMUd3ekx4Wm1BTnoxUCtLNU5WcXloMXU3Lzk5bHVqdEs2aTVBMUFybDY5aXAwN2R5SW5Kd2QxNjliRjZ0V3JEZko1OHhML2xFck1QeUc5c0tvamVRTXZJaUtpc3NSMXFnaGdFRUpXcnFMVTdmNzY2Ni94OWRkZmw2Z2YxNjVkdy83OSszSDA2Rkhjdm4wYnRXdlhCZ0FjT25RSWh3NGRNdGczSXlORHJ2aWxWQ3BoYTJ0clVHclJ4Y1hGcVBTaXFTb2UrU3R2bExUY01SRVJrYlhnV2xuV2pVRUlXYldpNm5ZRC94c0p1WFhyRnNhTUdZTXRXN1lBeUMwUEdCVVZWV2pkN2hZdFdoaFYxQ2hPM1c0Z054MnJTWk1tY3UxdXZhNWR1NVpLdlc2MVdnMUprakJuemh3TUhqeTR3SE5tWldVWnJHZHkvLzU5T1ZncnFjS3FiT2gwT29TRWhDQXJLd3ZWcWxWN292TVRFUkU5aVp5Y0hKdzhlUkx1N3U3RkNpeDI3OTZOQXdjT1lNbVNKY1creHFWTGx4QWNISXhmZi8yMVZLcGJVdUVZaEpCVnE4eDF1MXUxYW9WV3JWb1ZlM0ZDdlV1WExrR3BWSllvSGFzNGJHeHNNR3ZXTEl3Wk13WitmbjV3ZDNkL3F2TVJFUkVWQjlmS3FwZ1loSkJWWTkzdWt0dTFheGQ4Zkh6dytlZWZ5MjM2ZEN4OURmYXNyQ3g0ZUhqSTIyMXNiR0JuWjFma01IUktTZ291WHJ5STRPRGdNcjBISWlJaWdHdGxWV1FNUXNqcXNXNTNyb0pHTXZRVDBRSGc4dVhMaUkrUHg3UnAwd3oyMGFkblRabzBDU2RQbm9RUXdtQVJSdjM4bHI1OSt4cWNMejlKa3VEdDdWM2dwSGdpSXFMU3dyV3lpQ29wUzY4VFVobnJkcHVpMVdwRllHQmdnZHR6Y25MRXlKRWo1ZmQzNzk0dDlGejYreWlQcktHdU9SR1J1Vmo2T1d4SlhDdXJiRm5EODVSMU9hbEFGYlUrT1pWZjFsRFhuSWpJWENyS2N6Z3RMWTFyWlZrWmEzaWVNaDJMaUlpSWlNcE1hR2dvMThvaUl3eENpSWlJaUtqTWNLMHNNb1ZCQ0JFUkVSRlpGYTZWVmZFeENDRWlJaUlpcThLMXNpbytCaUZFUkVSRVZDRndyYXp5ZzBFSUVSRVJFVmsxcnBWVjhUQUlJU0lpSWlLckpFa1NXcmR1alhYcjFwbmNybFFxOGZISEh3TUFXclpzaWExYnQrSzU1NTR6Mk9mRWlSTUFnQVVMRmtDajBjRFcxaGEydHJZRysweVlNQUVUSmt3b2d6dWdnakFJSVNJaUlpS3JaR05qVTJBQUFnQU9EZzVZdVhLbC9ENS9BSkwvWFBiMjlxWGFQM3B5TnBidUFCRVJFUkVSVlM0TVFvaUlpSWlJeUt3WWhCQVJFUkVSa1ZreENDRWlJaUlpSXJOaUVFSkVSRVJFUkdiRklJU0lpSWlJaU15S0pYcUppSWlJckppTGk0dWx1MEJVNmpnU1FrUkVSR1NGaEJCUmx1NERWV2lYTEhseGpvUVFFUkVSV2FHWW1KaE9sdTVEZWVMczdQeFFrcVRhU3FXeVRud0w5bFAvQUFBTzlFbEVRVlI4L0NOTDk0Y0t4eUNFaXNSaFlDSWlJaUlxVFV6SG9nSnhHSmlzbEVXSGo0bUlpT2pwY1NTRUNzUmg0TktqVUNnRUFFUkhSMHVXN2dzUkVSR1JwWEVraElpSWlJaUl6SXBCQ0JFUkVSRVJtUldERUNJaUlpSWlNaXNHSVVSRVJFUkVaRllNUW9pSWlJaUl5S3dZaEJBUkVSRVJrVmt4Q0NFaUlpSWlJck5pRUVKRVJFUkVSR2JGSUlTSWlJaUlpTXlLUVFnUkVSRVJFWmtWZ3hBaUlpSWlJaklyQmlGRVJFUkVSR1JXREVLSWlJaUlpTWlzR0lRUUVSRVJFWkZaTVFnaElpSWlJaUt6WWhCQ1JFUkVSRVJteFNDRWlJaUlpSWpNaWtFSUVSRVJFUkdaRllNUUlpSWlJaUl5S3dZaFJFUkVSRVJrVmd4Q2lJaUlpSWpJckJpRUVCRVJFUkdSV1RFSUlTSWlJaUlpczJJUVFrUkVSRVJFWm1WbjZRNFFFVkhsbzFBb1Jna2hmcEFraVYrR2xZQVFJaW9tSnFhVHBmdEJSUFMwK01lZmlJZ3NZUklEa0pLVEpFbGg2VDRRRVpVR2pvUVFFWkZaT1RzN3R3UFF2RTZkT3ZqdHQ5OGdTWktsdTJUMVZxNWNpZVhMbDBNSXNjN1NmU0VpS2czOEZvcUlpTXl0RHdCMDdkcVZBVWd4Q0NHd1o4OGVBSUJPcDl0azRlNFFFWlVLQmlGRVJHUldraVFGQU1BNzc3eGo2YTZVQzlldVhjTmZmLzBGQUhkalkyT1BXcmc3UkVTbGdrRUlFUkdaVGQ1VUxGZFhWMHQzcDF3NGR1d1lBRUFJc1JlQXNHeHZpSWhLQjRNUUlpSXlKNlppbFFCVHNZaW9vbUlRUWtSRVpzTlVySkpoS2hZUlZWUU1Rb2lJeUN5WWlsVnlUTVVpb29xS1FRZ1JFWmtMVTdGS2dLbFlSRlNSTVFnaElpS3pZQ3BXeVRBVmk0Z3FNZ1loUkVSVTVwaUtWWEpNeFNLaWlveEJDQkVSbVFOVHNVcUFxVmhFVk5FeENDRWlvakxIVkt5U1lTb1dFVlYwREVLSWlLaE1NUldyNUppS1JVUVZIWU1RSWlJcWEwekZLZ0dtWWhGUlpjQWdoSWlJeWhSVHNVcUdxVmhFVkJrd0NDRWlvakxEVkt5U1l5b1dFVlVHREVLSWlLZ3NNUldyQkppS1JVU1ZCWU1RSWlJcU0wekZLaG1tWWhGUlpjRWdoSWlJeWdSVHNVcU9xVmhFVkZrd0NDRWlvckxDVkt3U1lDb1dFVlVtREVLSWlLaE01RS9GV3JWcUZYYnUzR213anhBQ2t5Wk53cGt6WjRvOFgzcDZPb0tDZ29yYzc5TlBQelhaUG5ueTVDS1AxVi9IejgrdnlQME9IVHFFWmN1V0diWDcrdnBDcDlNVjYxcDVNUldMaUNvVEJpRkVSRlRxVEtWaXhjWEY0WVVYWGpEWWI5R2lSYWhUcHc1Ky9mVlhQSGp3d0dDYlNxVXllbi9vMEtGQzl3R0EwNmRQbSt6VCtmUG5pOVYzclZhTEd6ZHVGTHFQRUFLclZxMkNtNXViMGJhRWhBUUlVZkpNS3FaaUVWRmxZbWZwRGhBUlVZVWtwMkp0M3J3WjRlSGgrT3V2djVDWW1BZzdPenVFaFlWaC92ejUwR2cwK1BMTEwzSDM3bDE4OGNVWENBNE9Sck5telFBQWJtNXVPSFRvRUdyV3JGbmdSZkx1bzlQcDVBLy9XcTBXdHJhMlQzVURYYnQyTldxYk5Xc1czTjNkc1dmUEhqUnIxZ3p0MjdmSDdkdTNNWHo0Y0lQOWV2VG9ZZkQrOE9IRGhWNkxxVmhFVk5rd0NDRWlvbEtYTnhXclE0Y09hTk9tRFg3ODhVY3NXYklFaVltSmVQLzk5NUdUa3dNQUdEaHdJQURnMGFOSG1EcDFLdnIxNndkZlg5OFNYN05mdjM1UXFWUlFxVlRvMDZjUGxFb2xxbFdySm05UFQwOUhuejU5NU5kRkJRWW5UcHd3Mlo2U2tvSTFhOWJneHg5L3hJWU5HL0RISDM4WW5NdkZ4UVVIRGh3b1VSREVWQ3dpcW13WWhCQVJVYWt5bFlwMTdOZ3hlSGg0d05mWEY0c1dMWUtYbHhjR0R4NXNkR3hDUWdMVWF2VVRYVGM4UEJ4QTd1akk3dDI3MGFOSEQ0TTVLSjZlbnZKN1QwL1BKN29HQU96ZXZSdjM3OS9IaUJFamtKcWFpbDkrK2VXSno2WEhWQ3dpcW13WWhCQVJVV256Qmd5clloMDVjZ1NyVnEzQyt2WHIwYVJKRTRTR2hpSWlJZ0lBOFB6eno2TlpzMllZUFhvMFFrTkQ4ZDEzMzhrbk1yVytpS2w1R0UvcTNMbHpHRGR1bk1sdEJWM244T0hENk5PbkR6Ny8vSE1FQkFTZ2Z2MzZSa0ZOM25Tc1pjdVdvV1hMbGdYMmdhbFlSRlFaTVFnaElxSlNKVWxTSVBDL0FPTFJvMGY0NzMvL2kvZmZmeDkzN3R5QnI2OHY3T3pzc0dYTEZnQ0FuNThmYnQrK2pkR2pSeU1oSVVFK1QvNko1QThmUHNSYmI3MkZ5TWhJdWMzRnhVVityZFBwY09QR0RXZzBHb3dlUGJwWWZYVjFkVFU0SDVBN24rVFNwVXRvMTY1ZGdjZHQzYm9WVmFwVXdYdnZ2UWVnNkRrZmhXRXFGaEZWUmd4Q2lJaW8xSmhLeGFwZHU3WmNndGZYMXhmaDRlSHc5dmJHMEtGREN6MlhTcVdDdmIxOW9mdWNQMzhlS3BVSzJkblo4UEx5UXAwNmRTQkpFb0tEZ3pGaXhBaURVcnZGTGIyYm5wNk9rU05IWXZueTVXalpzcVhCdkJJQXVIbnpKa0pEUStIczdJekF3RUJVcTFZTnk1Y3ZMM0JWK0gzNzloVjZQYVppRVZGbHhDQ0VpSWhLazFFcVZuNlptWmx3ZEhURXVuWHJBS0RBd0tBNDFiRlNVbEx3NXB0djR2ejU4d2dQRDBlZE9uWGc1dWFHeG8wYkE0QTgyZ0xremdQUnZ5L09uSkN0VzdmaXpKa3pHRGh3SUFZTkdvVHExYXNEQUo1NTVobjQrL3VqV2JObWFOYXNHWm8wYVFJQXVILy92dEhvVFljT0hRcTlCbE94aUtpeVloQkNSRVFHRkFyRktBRC9pWTZPdmx6U1kvT25ZZ0ZBVkZRVXdzUERrWnljaktTa0pBd2JOZ3lwcWFsR1pXMmZWcDA2ZFVyMWZQUG16Y08xYTlld2ZQbHllSHQ3dzkvZkgwT0dERUc5ZXZYdzhjY2ZBOGdkcmJsOCtYS2hxVnVGZVpKVXJGZGVlYVdPbzZOanB3c1hMdXg5b29zU0VWa0JCaUZFUkdSQUNERkRrcVI2Q29YaU1vQk5BQ0tpbzZQamlqck9WQ29XQUxScjF3NHZ2ZlFTcWxldmpuNzkrbUhyMXEzdzgvUERUei85QkNCM0pDVHZpSVUxYWRHaUJVSkRReEViRzRzVksxYWdWNjlldUh2M0xvNGNPWUx6NTg4akxpNE9MVnEwd0pvMWE1N28vTVZOeFdyZHVuVjlXMXZienJhMnRxTUF2UDFQcyttaEppS2ljb0JCQ0JFUkZhUWxnRmtBWmlrVWlwdENpRTBBZHNYRXhKeUg2US9NSmxPeEhCd2M0T0RnWUxTelZxdEZUazRPSEIwZGtaQ1FBQnNiRzNudEVMMlNWTWQ2OU9nUkFNRE83bitQTnYyNklBQmdZMk5qOEw0azJyVnJoeDkrK0FGQWJxV3ZSNDhlWWNDQUFaZzNiNTZjcG1XcXZ6cWRyc0J6RnBXSzFicDE2K2Z0N2UwN0N5SEdTSkwweGhOMW5JaklTakVJSVNLaTRtZ21TZEkwQU5PY25aMlRBS3pYYXJVNzQrTGl6Z0xRQWFaVHNmSjc5OTEzQVFEZTN0NjRmdjA2WW1KaUVCSVNncDkvL2hsLy9QRUgrdmJ0SysrYmYzNkZLZm81SVFBd2JOZ3dQSDc4MkNEUXlMdE9TRjVQczA2SWg0Y0hQRHc4ak5wLytQLzI3aWMweXZ3TTRQanpreUJZNkVFYlFtMVdwTUs2b0JDY3VVamFRNkVsbDE0Q0hzUkxvVWg3S0JKNnNPSjFlMHYvZ1FoR0lkaWVhaVhGWTJ6VlFuUHBlckJNWXNDREd3Z0xLbDA5dEtpVVl1TE1yd2MzSnJQSlRPYk5tcGszOHZtY01wUEo4T0RCNU9IM25mZWRtSWpqeDQ4M1BYZnYzcjJXNzdOUmlqVTBOUFR0dnI2KzcwWEVXRVJVSTZMbFoyc0FkakwvczBFWFZLdlZIQkdSYy81ZHIyZUJEdndzcGZTMXpWOFdFUkgveWpsZlN5azl5RG4vdnIrL1AyN2R1dVVQNXc1TVRrN0dsU3RYSWlMKzNHZzAvcFpTK25sSzZVaW5QNTl6L3NYMlRRYzdUMHJwdHhFUnIxNjkrc2FEQncvKzNldDVhTTlKQ0hUSC95SmlUMHJwYks4SGdYZHNkMHJwbXpubi9SSHRyNHJGcXJVcFZzNjVsbEw2ZmtwcFg1SDNXUG1EQzJoU2YvMzY5WEt2aDJCemxoRG9na2FqOGNPVVVyWFhjMEFuVWtvZlI4VFhXMzAvNS93c0l2NGFFWi9WNi9WZno4L1AvN2RTcVh5YVVtcWJZckZxVFlyMStlenM3Sy9peldkc1VxVlMrVTFLNllPYzgzZFRTaDlzOGpZZmIvZWNzTk0wR28zN0R4OCtmTm5yT2RpY0pRUzZZRzV1YmlZaVpubzhCblNrVXFtY1R5azFMU0U1NXljUjhaZDZ2ZjZuK2ZuNXY4ZWFENlpYcTlXaGlQand5MWZGb3JXWm1abUlpTWc1VDhmcXYyV2VuWjE5bTFnZE8zYnNPN3QyN2ZweFJQd2dJZzU5K1QxcXRkb3Z0MzFRZ0cxaUNRRmdRem5uejFKS054dU54clc1dWJsL3RIbmRhRXFwTkNuVzhQQndEQXdNdkgzODVNbVRHQndjYkhyTnMyZlA0dTdkdTkwZUxTTGVwRmczYjc2NXhVZTlYci9XNm5WemMzT2ZSTVFuRVc4V3ZaenpUMU5LSXhIeFVWY0dCZGhHbGhBQW1xU1VKbkxPMDdPenMvL3M4RWQrRk5IK3FsamR0dmFxV01QRHcrdXVrdFhxTXIvZHNEYkYrdUpVYVZOZjNLZGxMQ0ppYUdqb283Nit2cDlzNDRnQTI4NFNBa0NUSXBsUFdWT3NreWRQdnYxNmVYbTU2WEd2dFVpeE9qWS9QLzh3SXM2OTI2a0F1c3NTQXNDV2xTM0ZXckgyRHV6RHc4UHI3c2plcTVPUVRsTXNnUGVkSlFTQXI2SjBLVlpFODUzU2w1ZVh0M3luOUhkdEt5a1d3UHZJRWdMQWxwUTF4VHA0OEdCY3YzNzk3ZU9OUGhOeTZ0U3BibzhWRVY4OXhRSjRYMWhDQU5pU3NxVllqeDQ5aXRPblQwZEV4TWpJeU52bmw1YVdtaDZ2R0JrWmlUdDM3blJ0UGlrV3dDcExDQUJiVmFvVTY4Q0JBMDFMeGUzYnQrUEdqUnZ4OHVYTE9ITGtTQncrZkRqT25EblRzL21rV0FDcmR2VjZBQUIybm1xMU9wUlNLbDJLdFdKcWFpcXVYcjBhNCtQamtWS0s4Zkh4dUgvL2Zwdy9mejZlUDMvZWs1bWtXQUNyTENFQUZKWnpIbzJJMHFSWUs1NCtmUnBuejU2TjZlbnB1SHo1Y3V6ZHV6Y2lJdmJzMlJNVEV4UFIzOThmbzZPamNmSGl4VmhZV09qYVhGSXNnR2FXRUFDMm9sUXBWa1RFNHVKaW5EaHhJdmJ2M3grVGs1T3hiOSsrcHUvMzlmWEZ1WFBuNHRLbFM3RzR1QmhqWTJQeDRzV0xyc3dteFFKbzVqTWhBQlJTMXF0aUhUcDBLS2FtcG1Kd2NMRHArWUdCZ2FiSFI0OGVqUXNYTHNUUzBsTHMzcjI3SzdOSnNRQ2FPUWtCb0pDeXBsZ1JzVzRCaVloMWwrZGQwYTBGUklvRnNKNGxCSUNpU3BkaWxaa1VDMkE5T1JZQUhTdHJpbFZtYTFLc215SEZBb2dJSnlFQUZGRG1GS3VNY3M0eFBUMGRFUkgxZXYyUFBSNEhvRFFzSVFBVUljVXFZR0ZoSVI0L2Zod2h4UUpvSXNjQ29DTlNyT0trV0FBYmN4SUNRRWVrV01WSXNRQmFzNFFBMENrcFZnRlNMSURXNUZnQWJFcUtWWndVQzZBMUp5RUFiRXFLVll3VUM2QTlTd2dBblpCaUZTREZBbWhQamdWQVcxS3M0cVJZQU8wNUNRR2dMU2xXTVd0VHJKU1NGQXRnQTVZUUFEWWp4U3BnYllwVnE5V2tXQUFia0dNQjBKSVVxemdwRnNEbW5JUUEwSklVcXhncEZrQm5MQ0VBdENQRktrQ0tCZEFaT1JZQUc1SmlGU2ZGQXVpTWt4QUFOaVRGS2thS0JkQTV2MVVBMkZDbFV2azBwZlJocitmWWdUNnYxV3JmQ2ljaEFDM0pzUUJvNVQrOUhtQ255VG5uaVBoRFdFQUFBQUFBQUFBQUFBQUFBQUFBQUFBQUFBQUFBQUFBQUFBQUFBQUFBQUFBQUFBQUFBQUFBQUFBQUFBQUFBQUFBQUFBQUFBQUFBQUFBQUFBQUFBQUFBQUFBQUFBQUFBQUFBQUFBQUFBQUFBQUFBQUFBQUFBQUFBQUFBQUFBQUFBQUFBQTJKci9BMjlFdWd3MVRia0hBQUFBQUVsRlRrU3VRbUNDIiwKCSJUaGVtZSIgOiAiIiwKCSJUeXBlIiA6ICJmbG93IiwKCSJWZXJzaW9uIiA6ICIyMyIKfQo="/>
    </extobj>
    <extobj name="ECB019B1-382A-4266-B25C-5B523AA43C14-4">
      <extobjdata type="ECB019B1-382A-4266-B25C-5B523AA43C14" data="ewoJIkZpbGVJZCIgOiAiMTg1ODY5MjU0NzE0IiwKCSJHcm91cElkIiA6ICIxODg4NjU1NjU2IiwKCSJJbWFnZSIgOiAiaVZCT1J3MEtHZ29BQUFBTlNVaEVVZ0FBQXVNQUFBS29DQVlBQUFEZDR2RUxBQUFBQ1hCSVdYTUFBQXNUQUFBTEV3RUFtcHdZQUFBZ0FFbEVRVlI0bk96ZGVWaVVWZnNIOE84WllBVDN4QTIzTWtzekZKekJNdElTTWRQSzFKL2xtb2l2VzZZcHFabWFtYVhsVXBtbFplTCtrcjZhRmk2Wnkrc1NxS1dsekxCb1plNEtLcWpzeURZejUvY0h6YndnaXlBelBNencvVnlYbDg4OHkzbnVRWVI3em5PZmN3Q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yc2lsQTZBaUlnY2c0K1BUM1VwWlM4cFpWY2hSR2NBVFFHNEEzQlJPTFRLd2lDbFRBUndUUWp4SzREd2pJeU1QV2ZPbkVsVE9qQWlVZzZUY1NJaUtwZjI3ZHMvNE9MaThqYUFOd0hVVmpvZWV5S2x6SkJTcmpTWlRBdWpvNk1UbEk2SGlDb2VrM0VpSXJwdlBqNCtBMHdtVTdBUTRnRWhCRHAwNklET25UdERxOVdpYWRPbXFGdTNMcHlkblpVT3MxSXdHQXhJU1VuQjlldlhvZFBwOE91dnYrTGt5Wk9RVWdKQUtvQWduVTYzWHRrb2lhaWlNUmtuSXFMNzRhVFZhaGNEQ0FLQXJsMjdJaWdvQ0E4KytLRENZZG1YYTlldVllblNwZGkvZjc5NTExcWRUdmM2QUlPQ1lSRlJCV0l5VGtSRVplV3MxV3BYQVJoUnExWXR6SjQ5RzkyN2QxYzZKcnQyL1BoeHZQZmVlMGhLU2dLQTdVS0lnUkVSRWJsS3gwVkV0dWVrZEFCRVJHUmZOQnJOSjBLSThRMGFOTURxMWF1aDFXcVZEc251Tld2V0REMTY5RUI0ZURqUzB0SWVBOURzK3ZYck81U09pNGhzanozalJFUlVhaDA2ZEJpcVVxazIxcTFiRit2WHIwZno1czJWRHNtaHhNZkhJekF3RURkdjNnU0FpVHFkN2l1bFl5SWkyMkl5VGtSRXBhTFJhSm9JSWY1MGNuS3F2V3paTW5UcTFFbnBrQnpTcVZPbk1HclVLT1RtNW1ZWURBYXZtSmlZQzBySFJFUzJvMUk2QUNJaXNnOUNpQzhBMUI0OGVEQVRjUnRxMTY0ZHhvMGJCeUZFRFdkbjU1Vkt4ME5FdHNXZWNTSWl1aWN2TDY5T3pzN094ejA4UEJBYUdncTFXcTEwU0E0dE56Y1hnd2NQeHFWTGwyQTBHbnRHUlVYOVYrbVlpTWcyMkROT1JFVDM1T1RrOUNFQWpCa3pob2w0QlhCeGNjR2tTWk1BL085clQwU09pY2s0RVJHVnlOdmIyMU1JMGJOcDA2Ym8wNmVQMHVGVUdjOCsreXdlZnZoaEFIakt4OGVIZFVGRURvckpPQkVSbGNqSnlXazBBUFRyMXc5Q3NMcXhvZ2doRUJBUUFBQXdtVXh2S1J3T0Vka0lrM0VpSWlxV3A2ZW5Xa281M05uWkdmMzc5MWM2bkNySDM5OGZMaTR1RUVLODhOQkREN2txSFE4UldSK1RjU0lpS3BaYXJYNVdDRkZQbzlHZ2J0MjZTb2RUNWRTc1dSTmR1M1lGZ0RyMTZ0WHJxM1E4UkdSOVRNYUppS2hZVXNvZUFOQzVjMmVsUTZteXVuWHJCZ0NRVXI2a2NDaEVaQU5NeG9tSXFGaENpSmVCdk1HRXBBeHZiMi96NWpOS3hrRkV0c0ZrbklpSWl1VHA2VmxQQ05HMlhyMTZlUERCQjVVT3A4cnk4UEJBbzBhTklJUjR5TXZMcTZIUzhSQ1JkVEVaSnlLaUlybTR1SGdCd0NPUFBLSjBLRldlbDVjWEFNRFoyYm1Md3FFUWtaVXhHU2Npb2lJSklSNERnSll0V3lvZFNwWFh0bTFiODZhUGtuRVFrZlV4R1NjaW9pS1prL0hLV0tKaU5Cb3haODRjbUV5bUF2dnYzTG1ERHo3NEFObloyVVZlTjNueTVDTDNUNXMyclZUM1RVdEx3OENCQThzV3JCVTBiZG9VQUNDbGJGWGhOeWNpbTNKV09nQWlJcXFjcEpTdGhSQm8wYUtGemU2eGZmdDJ6SnMzcjlUblIwUkVBQUJ1M0xpQjMzNzdEU3BWd1Q2bERSczJJRHM3RzlXcVZTdnkrdVBIajVmWTdyMFlqVWFjUDMrKzFQRmFTNk5HamN5YlpmN0hhTisrL2NNdUxpNHY2blM2cjZ3YkZSRlpBNU54SWlJcWpnY0ExSzlmMzJZMzZOdTNMMTUrK1dVQXdKTlBQb253OEhDNHVibFpqaGUxRHdDdVhyMXFYaXJlNHRxMWE5aThlVE0yYk5nQWs4bUUwYU5INDVOUFBrSDkrdlZoTXBrZ3BRU1FsMUE3T1RtVksrNHVYUXFYYm4vMDBVZnc4L01yVjd2RnFWT25qbm5UdlRUbnQyL2YvakZuWitlWGhCQ3ZBZEQ4czV2Sk9GRWx4R1NjaUlpS0pJUm9EQUFQUFBDQUxlOVJJREZXcVZTRkV1Vzc5LzNyWC8vQ0gzLzhBU0VFdW5UcGdzek1USnc0Y1FKejU4N0ZzR0hEMEtSSkV3QjVpZjVubjMyR2hRc1g0dFZYWDBWT1RnNXljbkxRdDI5ZlpHZG5vM3IxNnBZMjA5TFMwTGR2WDh2Mm9VT0hTb3o3Nk5HajVYN3ZaVkc3ZG0wQWdCQ2kyR1RjMjl2YlV3alJWd2p4bWhEaThRb0xqb2pLaGNrNEVSRVZwd2FBQWtsclpiQnUzVHJNbVRNSG5UcDFRbzhlUGZEODg4L2prMDgrd1lrVEoyQTBHdkh6eno4akxTME5HUmtaU0UxTlJWUlVGRUpEUXdFQXZyNisyTFZyRjNyMDZJRWRPM1pZMnZUMzk3ZTg5dmYzVitSOWxjVFYxZFc4bWY4UmdmRDI5dTZnVXFsNkF4Z21oR2hkOFpFUlVYa3hHU2Npb3VLNEFZQmFyVlk2amtMT25EbURrU05ISWo0K0hrMmFOTUZ6enoySFJ4OTlGTTJhTlVQOSt2VlJyMTQ5MUtsVEJ6dDM3c1NhTld1d2RPblNNdC9qNU1tVG1EaHhZcEhIZkgxOWk5eC83Tml4TXQrbk5GeGNYTXliYW05djd5ZUZFSDMrNlFGL3FMUnRhRFNhejJ3Ukc1RzlrMUxlam95TS9CU0FRWW43TXhrbklxSVNDU0ZzMXJhUFQ4R1orcDU1cHZBaWsvbjNqUjA3RmdFQkFiaDkrelphdEdpQmd3Y1BvblhyMXVqWXNTTTZkdXhZNk5vWFhuZ0IzYnQzaDhsa3d2bno1MkV3R0RCdTNMaFN4ZGF4WThkQ3liWFJhTVNwVTZmeXI0cFowWVJLcGFvTndFTUlVZlFvMWVJdUZHS3FqV0lpc210Q0NIVG8wT0Z5WkdUa2Y1UzRQNU54SWlJcWtwUXlTd2hSOCs3NmFtc3l6MktTazVNRFgxOWYvUDc3N3dYcXczMThmSERreUpFQzk0K0tpa0t0V3JXUW5wNk9ZOGVPV1JKNkh4OGZOR3hZY0lISzVPUmtIRHAwQ04yNmRZTzd1enVFRUhqMzNYY3hhdFNvQWxNVWxuYkt3clMwTkl3ZVBSb3JWcXhBMjdadEs2eUVKemMzMTd5WnJkZnJEd0E0QUVCb3RkcjNwWlROaFJBOWNJK1pWcVNVVE1hSjdpS0VDQUxRUWdnUnIxUU1UTWFKaUtnNEdRQnFabVptMmp6cHZIbnpKbXJYcmwycVdVNjh2YjN4NG9zdklqQXdFT25wNlhqcnJiY0E1SlhUN05tenA4QzV2cjYrY0hOelEyaG9LTnpkM2VIcjYydVpxbkhMbGkyVzgvejkvUzJ2UzFNenZuWHJWdnoyMjI4WVBIZ3doZ3daWWhsZ2FTdm1lZE9sbEZuNWRrdWRUdmVoK1lXWGwxY25aMmZuQUNubGkwS0lRaXMxNmZYNnoyMGFKSkVkMG1xMUwrSStwZ3kxSmk3NlEwUkVSVEwzRkNVbEpkbjhYc2VQSDRlbnAyZXB6eDg5ZWpRYU4yNk1uSndjWEx4NDhaN251N3VYYWtiQVVsdTRjQ0ZXcmx5SnYvLytHMzM2OU1IcTFhdVJtWmxwMVh2a2w1cWFhdDY4WGR3NTBkSFJ2K2wwdWpmMWV2M0RBRHBLS1Q4SGNNWm1RUkdSVlRBWkp5S2k0bHdIZ0Z1M2J0bjBKaGN1WE1BMzMzeURJVU9HbFBxYTdkdTNJems1R2VQR2pjTWJiN3lCQ3hjdTJERENvajM2NktOWXZIZ3h2dnp5UytoME9xU2twTmpzWHVhMmhSREZKdVA1NlhTNkNMMWVQMVduMHoxbU5CcmJTU2tYMkN3NElpb1hscWtRRVZHUnBKUi9DeUY2WHIxNkZVODk5WlJON3JGanh3NTgvdm5uR0R0MkxEcDM3bHlxYXpadDJvUXRXN1lnT0RnWURSczJoSmVYRng1KytHSGs1dVphNWdxL1cySmlJZ0RBMmZsL3YvYnluNnRTcVlxOTlsNjh2YjJ4ZlBueSs3cTJ0T0xqTGVXc1Y4dDZiVlJVMUdrQTcxbzFJQ0t5R2lialJFUlVKQ25sWDBJSVhMcDB5V2IzYU5Tb0ViNzQ0Z3RvTkpvaWo0OGRPemIvdEg0QWdJY2VlZ2lyVjYrMmxKNDgvbmplK2piUFBQTU1saXhaVXVEY3laTW5Bd0JHakJpQnBLU2tBZ2wzL25uRzg2dU04NHhmdTNZTkFDQ2xQSzl3S0VSa1piYWJyNHFJaU95YVJxUHBMb1E0OE5SVFQrSHJyNzlXT3B3cWJkYXNXZGk3ZHkrTVJ1T2dxS2lvTGZlK2dvaEtRNnZWSGdEUVhVcjVuRjZ2UDZoRURLd1pKeUtpSXFsVXFpZ0FPSGZ1bk5LaFZIbFJVVkVBQUpWS2RWVGhVSWpJeXBpTUV4RlJrU0lpSW01SktjL2V1blVMc2JHeFNvZFRaU1VrSk9ENjllc0FjRld2MTE5VE9oNGlzaTRtNDBSRVZKSWZBZURJa1NOS3gxRmxtWHZGcFpUc0ZTZHlRRXpHaVlpb1dFS0kvUUR3eXkrL0tCMUtsUlVlSGc0QUVFTHNWamdVSXJJQkp1TkVSRlNzeE1URU1BQ3BKMCtlUkZwYW10TGhWRGwzN3R6Qm9VT0hJS1hNRUVLRUtoMFBFVmtmazNFaUlpcldwVXVYc2dCc3lNM05MWFlxUUxLZDhQQndaR2RuQThEZWlJaUlPMHJIUTBUV3gyU2NpSWhLWkRRYVZ3TkFhR2dvcEpSS2gxTmxTQ214WWNNRzg4dGxTc1pDUkxiRFpKeUlpRW9VRlJXbGwxS0dYNzU4R2Z2MjdWTTZuQ3JqK1BIaitPdXZ2d0JBcDlmcnc1V09oNGhzZzhrNEVSR1Z4dnNBRUJ3Y2pOemNYS1ZqY1hnR2d3SExsdVYxaHB0TXBya0toME5FTnNSa25JaUk3a212MXg4RzhOT1ZLMWV3YXRVcXBjTnhlRnUzYnNXWk0yY2dwZndsTWpLU3hmcEVEb3pKT0JFUmxZckJZSmdJSU9QZi8vNDNZbUppbEE3SFlaMDdkdzVMbHk0RmdFeVR5ZlM2MHZFUWtXMHhHU2Npb2xLSmpvNithREtaM2pJWURKZzJiUnJpNCtPVkRzbmhKQ1ltWXNxVUtjakp5WUhKWkpvWEZSVjFXdW1ZaU1pMm1Jd1RFVkdwUlVaR3JnYXc2dWJObXhnelpveDVtWGF5Z2x1M2JtSGN1SEdJaTRzRGdLMlJrWkVMbEk2SmlHeVB5VGdSRVpXSkVHSUNnTzF4Y1hFSUNBakFpUk1ubEE3SjdzWEV4Q0FnSUFEbno1OEhnSU9wcWFrQlNzZEVSQldEeVRnUkVaVkpSRVJFcms2bkd3RGcyNlNrSkl3Yk53NGZmdmdoZThudnc2MWJ0N0JvMFNMODYxLy9Ra0pDQWdCc0UwSzhjTzdjdVd5bFl5T2lpaUdVRG9DSWlPeVhWcXQ5SGNBbkFHb0xJZkRNTTgrZ2UvZnVhTk9tRFJvMGFJQ2FOV3ZDMmRsWjZUQXJCYVBSaVBUMGROeTZkUXRuenB4QmVIZzREaDA2QkpQSkJBQVpVc281ZXIxK3NkSnhFbFVsV3EzMkFJRHVVc3JuOUhyOVFTVmlZREpPUkVUbDR1WGwxZERKeVdrK2dNRkNpQnBLeDJObk1nR0VHZ3lHR2RIUjBiRktCME5VMVZTR1pKemRGVVJFVkM3UjBkRUpBRWEzYWRObWN2WHExWWNKSWZ3QWVBRm9BS0FPK0x2R3pDaWxUQUZ3RzBDMGxQS0kwV2dNaVltSlNWSTZNQ0pTRG45QUVoR1JWWnc1Y3lZTndEZi8vS2swdEZxdEJBQ2RUc2Vud1VSVTZYQUFKeEVSRVJHUlFwaU1FeEVSRVJFcGhNazRFUkVSRVpGQ21Jd1RFUkVSRVNtRXlUZ1JFUkVSa1VLWWpCTVJFUkVSS1lUSk9CRVJFUkdSUXBpTUV4RVJFUkVwaE1rNEVSRVJFWkZDbUl3VEVSRVJFU21FeVRnUkVSRVJrVUtZakJNUkVSRVJLWVRKT0JFUkVSR1JRcGlNRXhFUkVSRXBoTWs0RVJFUkVaRkNuSlVPZ0lpSXlKbzBHczBiUW9qMzd0NnYxV3JqOHIxY3A5UHBDcDFEUkZUUm1Jd1RFWkdqK1JWQWt5TDJXL1laamNhOUZSY09FVkh4V0taQ1JFUU9SYS9YUndPNFVOeHhLV1ZjVkZUVUx4VVlFaEZSc1ppTUV4R1JvNUVBTnBkdy9NQS81eEFSS1k3Sk9CRVJPUnlEd2JDenVHTXFsZW8vRlJrTEVWRkpXRE5lTXVIbDVkWGF5Y25wU1FEZVFvajJBRm9BYUN5bHJDNkVVQ3NjSHhFQVFFcVpJS1hjQ09DYnlNaklzMHJIUTZTMDZPam9FeHFONXJvUXd1T3VRN2NpSWlJT0tCSVVFVkVSbUl3WFFhUFJkQlJDREpKU0RoRkNOQzNxSENGRVJZZEZWQ3doUkVNaHhHUXBaWkJHby9sQXI5ZC9ETUNrZEZ4RUNqSUpJVFlEbUp4L3A1VHlBUGgvZzRncUVTYmoveU02ZE9qd29rcWxtZ3RBQytRbDNJMGFOVUs3ZHUzUXBrMGJ0RzdkR2syYU5FSDkrdlhoNXVZR0Z4Y1hKdVZVWWVMaTRqQjQ4R0RjdVhNSEFOQ3ZYeis4K3VxcmFOMjZOYTVjdVlJdFc3Wmc1ODZkcXF5c3JMbGFyYmFEVHFjYkFDWWRWSVZKS1hjSUllNU94cjlUS2g0aW9xSXdrd1NnMFdpZUJiQkFDUEUwQU5TclZ3OStmbjdvMTY4ZlBEMDlGWTZPQ0VoUFQ4ZklrU054L3Z4NXRHalJBc3VYTDRlSHg5MVAzNEdMRnkvaXJiZmVRbXhzTEtTVTMrajErdkVLaEV0VVdUaHJOSnA0SVVTOWYxNm5DaUhxUjBSRTVDb2FGUkZWR2xxdDlnQ0E3bExLNS9SNi9VRWxZcWpTUGVPZW5wNDExV3IxcDBLSWNRRGc0ZUdCTVdQRzRPV1hYNFpLeGJHdFZIbDgvUEhIT0gvK1BKbzFhNGJObXplaldyVnFSWjdYc21WTHJGMjdGZ0VCQVlpUGozOURvOUVjMXV2MUpjMHFRZVRJREFDMkFuajluOWNIbVlnVFVXVlRaVE5PYjI5dlRiVnExVTRLSWNiVnJsMGJVNlpNd2ZidDI5RzNiMThtNGxTcG5EeDVFdi85NzM4QkFJc1hMeTQyRVRkemQzZkg1NTkvRG1kblp3RDQ0ckhISG5PM2ZaUkVsWk1RWWx1K2x6OG9GZ2dSVVRHcVpOYlpvVU9IZms1T1RzY0J0TkZvTk5pOGVUTmVlKzAxYy9KQ1ZHbElLVEZ2M2p3QXdMaHg0L0RJSTQrVTZyckhIbnNNSTBlT2hCQ2lrYXVyNjN4YnhraFVtYVdtcG9aSktkTUIzRWxJU0FoVk9oNGlvcnRWdVdTOFE0Y09vNFVRb1NxVlN2M0dHMjlnMWFwVmFOU29rZEpoRVJYcDRNR0RpSTJOaFllSEIwYVBIbDJtYXdNREE5R3dZVU9vVktyaDN0N2VSYzRLUk9Ub3pwMDdseTJFMkNhbERJK05qYzFVT2g0aW9ydFZxV1JjcTlXK3BWS3BWcW5WYXZIQkJ4OWc5T2pSbkEyRktyV3Z2dm9LQURCMDZOQXlmNis2dXJwaTFLaFJBT0RxNU9RMHgvclJFZGtIS2VYM1VrcjJpaE5ScFZSbE1sR05Sdk9xRUdLcnE2c3JGaTVjaUdlZWVVYnBrSWhLZFBMa1NieisrdXVvVmFzV2Z2NzU1L3Y2NEppWm1ZbVhYbm9KS1NrcHlUZHUzR2g2N2RxMU96WUlsZXlJVnF0OVhVcTVYQWhScFRwajZQNUpLWC9YNi9XZGxJNkR5QllxdzJ3cVZlS0hzVWFqOFFXdzBjbkpDUjk5OUJFVGNiSUw1a0diTDc3NDRuMC93WEZ6YzhNcnI3d0NBSFViTm13NHdtckJrVDE3bTRrNGxZVVFRcXQwREVTT3pPRkhMSHA2ZWpZV1F1d0VvSjQ4ZVRLNmRldW1kRWhFOTJRd0dQREREM2tUUHd3ZE9yUmNiZlhxMVF0cjE2NkZTcVVhQm1DNUZjSWpPNlhSYUx3QlBPTHU3bzU5Ky9heFRJOUt0R3JWS3F4WXNRSlN5bjhySFF1UkkzUDAzaEZWdFdyVlZnT28vK3FycjJMSWtDRkt4ME5VS2djT0hBQUFOR3ZXRE0yYU5TdFhXNjFhdFVLYk5tMEE0RWxQVDgvRzVZK083RmhmQU9qU3BRc1RjU3FSbEJJLy9mUVRBTUJrTW0xVU9Cd2loK2JReWJoR294a0w0S1dXTFZ2aTdiZmZWam9jb2xMVDYvVUFZTFdTcWg0OWVnQ0FrMXF0TGw4M085azFJVVFBQUx6d3dndEtoMEtWM05telozSDE2bFVBdUI0VkZSV21jRGhFRHMxaGszRlBUODhXQUw1d2NYSEJ2SG56NE9MaW9uUklSS1gyL2ZmZkF3RDY5T2xqbGZaOGZYMEJBRUtJbDZ6U0lObWQvQ1VxSFR0MlZEb2NxdVRDdzhNQkFGTEszUUNrc3RFUU9UYUhUY2JWYXZVQ0lVUzFnSUFBdEczYlZ1bHdpRXJ0cjcvK0FnQzR1TGlnZGV2V1ZtbXpkZXZXZU9DQkJ3Q2drNCtQRHorWlZrMHNVYUZTWVlrS1VjVnl5R1M4UTRjT1R3c2hoalpzMkxETUM2VVFLVTJuMHdFQS9QejhyTmFtU3FYQ1UwODlCUUExVENiVHMxWnJtT3dHUzFTb3RGaWlRbFN4SERFWkYwS0lKUUR3eGh0dm9GcTFha3JIUTFRbXYvNzZLd0NnY1dQcmpyVTBseVlJSVhwWnRXR3E5RmlpUW1YQkVoV2lpdVZ3eWJpM3Q3ZWZFT0xKMXExYjQrV1hYMVk2SEtJeU8zYnNHQUNnWDc5K1ZtMjNYYnQyQUFBcEpiT3hxb2NsS2xRcUxGRWhxbmdPbDR3N09Ubk5BSURodzRmemx3N1puWVNFQk12MlF3ODlaTlcySDNyb0lhalZhZ0R3dG1yRFZPbXhSSVZLaXlVcVJCWFBvUmI5OGZiMjFnQjR2a21USnVqWnM2ZlM0UkNWMmVIRGh3RUF6WnMzdDNyYnpzN09hTnUyTGFLaW9oNW8zNzc5WXpFeE1YK1ZkTDZVVWdCUUE2Z0d3QVdPOCtIZEJDQVhRRGFBSENHRVF6K0daNGtLbFFWTFZJZ3Fua01sNHlxVjZuVUFHRGh3SUZRcVI4a2JxQ3JKek13RUFQTmdTNnZ6OHZKQ1ZGUVVYRnhjZkFHVW1Jd2pMd0Z2QUtEWlAzK3JiUkpVeGNzQmNCTkFMSUNFZjE0N01wYW9VS213UklWSUdRNlRqSHQ1ZWRVQU1LeGF0V3JvMzcrLzB1RVEzWmZmZnZzTlFGNHZ0aTIwYXRYS3ZGbWFVcFZxeUV2RWo5a2tHT1g1QWtpQmd5ZmpMRkdoMG1LSkNwRXlIQ1laZDNaMjdnMmdocSt2TDJyVXFLRjBPRVQzeFR4NDA5dmJObVhkNXZJWEtXV2JVcHl1Umw2UHVLTnlwTjcrSXJGRWhjcUNKU3BFeW5Da1dvNlJBRGlEQ3RrdGs4bGsyWDdtbVdkc2NvOW16Wm9CQUlRUXBWbE5TQVU3VFZaTkpoUGk0K1B2ZFZvMU9OYlB3S0t3UklWS2hTVXFSTXB4aUY5RW5wNmU5YVNVejlXcFU4ZG1TUXlSclowL2Y5Nnk3ZXJxYXBON3VMdTdvM3IxNmdEUUhJRFQvYllUR2hwYXFuMzNhK0RBZ2VXNlBpWW1CaU5IamtSV1ZwYVZJckpQTEZHaDBtS0pDcEZ5SEtKTXhkblp1YXNRUXFYVmF1SGtkTi81QlpHaVRwMDZCUUEyTGJNU1FxQjU4K1k0YythTWk0K1B6ME1SRVJIbjczMVZZUXNXTENnME51UHVmUys4OEFKdTNyeUpCZzN5S2wzTTIwYWowVHpGb2tYWHJsMHhiZHEwUXZjWk9IQ2c1ZiswMFdpMDdMOTY5U3FhTjIrT29VT0h3dC9mSDRNR0RTcDA3YzJiTjlHN2QyKzR1TGdVT3Jabno1NHl2RnY3eEJJVktndVdxQkFweHlHU2NaVksxUnNBT25mdXJIUW9SUGZOUEpOSysvYnRiWHFmZjVKeEdJM0dOZ0JLbFl6LytPT1BXTDU4dWVXMXlXUXExTnQ2OTc0OWUvYWdhOWV1bHNTM1M1Y3UyTE5uRC9idjM0L0l5RWhMOHIxMzcxN0V4TVFVZSs5Tm16WUJ5RXZNcDA2ZENtOXZid1FFQkdETGxpMldjMEpDUWl4SlB3QXNXYklFalJzM3hwQWhRd3EwZGZ2MmJkU3JWNjgwYjlrUnNFU0ZTb1VsS2tUS2NvUmtYQ1dFNkt0U3FkQzFhMWVsWXlHNmJ6azVlWk42V0h1eG43dTFhTkhDdk5rYXdPN1NYUFB5eXkvRHo4OFBOV3ZXaEJBQzQ4YU53NG9WS3dxY1U5Uytvbmg0ZUdEdjNyMlcxMmZQbmtYcjFua2w3QnMzYnNTMmJkc1FGeGRuU2FUeko5UnIxNjdGa2lWTElHWEJqcnVWSzFkQ3JWWmoyclJwT0hMa0NDNWV2SWhKa3laaDdkcTFTRWhJd0l3Wk0zRHExQ2xNbVRJRnMyYk5xaEkvSzFpaVFxWEZFaFVpWmRsOXpYajc5dTFiQTNCdjJiSmxWZXJ4SWdmMDExOTUwMzdidWhlelVhTkdBQUNWU3RYaUhxY1dFQm9haW1uVHB1SENoUXRJVEV4RWJHeXM1VmlQSGoyd2ZQbHloSVdGWWQ2OGVVaE5UUVVBM0xsekJ3TUhEc1RBZ1FPUm5aME5JTy9EUnY3NitKaVlHTFJyMXc0QThOcHJyK0gxMTE5SDgrYk5MVDNpbXpadHNteG5abWFpZXZYcUJRYTdBc0MwYWRQd3h4OS80T1RKazVneFl3WnUzcnlKZ0lBQS9QREREd2dJQ01DbFM1Y1FGQlNFdDk5K3Uwb2s0aXhSeWV2dHZYYnRtdEpoSURjM3Q5Q0h4N0tvaUhFUExGRWhVcGJkSitQT3pzNGFBSmFlTlNKN0ZSMGREUUEyWDdESy9LRlZTdG1vTE5jRkJnWWlPenNiZ1lHQm1ETm5qbVZtRmdCSVRVMkZTcVdDbjU4Zi9QMzlFUmNYQndDb1hyMDZ0bXpaZ2kxYnRxQmF0V29BZ0pvMWE4TFoyUm1KaVluSXlzcENiR3dzSG43NFlVdGJZV0ZoU0VoSXdMcDE2d3JGSUlTQXlXUXE5SUZGclZZak9EZ1libTV1MkxadEd3WU1HSUNzckN4TW56NGRCb01CRFJzMnhLSkZpL0Q4ODgrWDVTM2JzejZBOVVwVWJEMWcxOS9mMzJwdG1lWG01aGFhWFd2eTVNbEZubHZVZUlXaXBLV2xsVGk0T0RVMXRWRHl2SFhyVnN5ZE83ZllhK0xqNHkzL1g4d2ZGTStmUDQ5YnQyN2h6cDA3OFBQenN6dzFzd1dXcUJBcHp4SEtWSHdCV0hyV2lPeVZlU28rVzVlcFBQREFBK2JOVWlmalo4K2V4WmRmZm9tNmRldWlXYk5teU03T3hyeDU4M0Q0OEdFQWdNRmdnTCsvZjRFQjFQdjM3N2YwakFPdzlJd0RRS2RPblJBZUhvNWF0V3JocWFlZXNpU01DUWtKU0V0TGc3dTdPMjdjdUFHRHdWQ2dUTVZnTUtCZnYzNUlTVW5Cd0lFRDBhZFBId3diTmd5SmlZbFl0R2dSVWxKUzBMTm5UK3pkdXhkcjFxekJzV1BIRUJRVWhKa3paMkwrL1BudzgvUERoQWtUQ2cwZ2RUUkNpT0dBOVVwVUttckFMcEQzbE9XZkdYOEtTRWxKUVZoWVdMbmV4L0hqeDR2Y0h4RVJVYXJyalVaamdhYzZkL3Z1dSsrZzErdnh4UmRmV043emdRTUhNSFRvMEdLdk9YTGtDUGJ2MzQvZzRHQUFlY254eHg5L2pBa1RKc0JnTUtCRml4WTIvWDVsaVFxUjhod2hHWDhXQURRYWpkSnhFRm5GNDQ4L2J0UDJ6Y200RUtKaFdhNGJNV0lFMnJWcmg5R2pSMlBidG0yWU4yOGVBT0RTcFV0NDVaVlhNSDc4ZUx6NjZxc0ZyakgzakFONXZiUm12WHIxd29JRkMxQ2pSZzFNbUREQnNuL2p4bzE0L3ZubkVSSVNncGt6WjJMZ3dJSFl0R2tUWW1KaWtKdWJDNjFXaTlEUVVJU0ZoV0hwMHFVQWdPdlhyMlBVcUZFSURBeUVScVBCbURGajBLQkJBN3p4eGh0d2MzT0RxNnNyZHUzYWhhMWJ0eUk0T0JpVEprMHFWVzI3dmJKR2lZcVNBM2JUMDlPeGYvLytRdnZOM3o4bWs2blFZUDJjbkp3U0UycVR5V1FwRlRFYWplV2VkU3YvOTdMWlJ4OTloRkdqUm1IS2xDbVlNMmNPNXMrZmp3c1hMaUFxS2dxeHNiRll2SGh4Z2ZNZmZ2aGhmUDMxMStqZnZ6L0N3c0p3L2ZwMUFNQWZmL3lCbGkxYndzZkhCNHNYTDRhWGwxZTVZcjBYbHFnUUtjL2VrM0ZuSWNUanpzN09lT1NSUjVTT2hlaSs1YThwelYreVlRdTFhOWMyMy9PQmU1eHE4ZWlqanlJeE1SRnZ2dmttL1B6OHNIUG5Uc3V4OFBCd05HellFTWVPSFVQLy92MUxMTFBSNlhTNGMrY091blRwQWpjM054aU5SblRvME1GeXZHWExsdWpac3lkQ1FrSUtYSGY2OUdra0pTVkJxOVZpMzc1OVNFcEtNcjhIZUhoNDRMdnZ2a090V3JVczhRQ0FqNDhQSWlJaVlEQVljT2ZPSGFqVmFreWNPQkVaR1JtbGZkdjJxdHdsS2hVMVlQZjk5OS9IcVZPbmtKcWFXcWpudlRncWxRb3JWcXhBbXpadDRPcnFpdmo0ZUFRR0JtTDA2TkdXY1JmNWRlblNCUTBiTmtST1RnNXljbkxRdDI5ZlpHZG5GK2g5VDB0TFE5KytmUzNiaHc0ZEtqR0dvMGVQRm50cy92ejVlUC85OTVHV2xvYjE2OWZqOWRkZng5aXhZN0Y5KzNiMDdkc1hRZ2lzWHIzYVVzOXUvZ0E3WWNJRTNMbHpCN05uendZQS9QcnJyOWk5ZXpmVWFqVjY5KzZOakl3TTVPYm1ZdXJVcWZpLy8vdS9VbjJ0N29VbEtrU1ZnMTBuNCszYnQyOEJ3TVhEdzRQemk1TmRNdzk0QkdEekVvcWFOV3VhTit1VzlwcmZmLzhkaXhZdHdvUUpFK0RuNTRkdnYvMFdBSkNZbUlpUWtCRDg2MS8vZ3F1ckswSkNRakJpeEFpa3A2ZGo5KzdkeU1yS3d2ang0M0hod2dWa1pXVmg0OGFOMEdnMGFOR2lCV0pqWXkyMTQrWTY5bjc5K2hXNHI4Rmd3SmRmZm9tOWUvZWlWYXRXK09HSEg5Q3VYVHNjT1hJRVFGNEMwNzE3ZDZ4ZXZickl1SXNyMDNEa2VjYXRWYUlTR2hxS21KZ1lqQjgvM2pKZzF6eE9vRWVQSHRpM2J4L0N3c0p3NU1nUkJBVUZvWGJ0MnBPVHhZZ0FBQ0FBU1VSQlZFV1dKUlUxWVBmRkYxOEVBTXlkT3hkeGNYSG8wNmVQcFFiZDE5ZTN5TVE4ZnkxMmVIZzRmdnp4Ujd6MzNudjQ4ODgvNGVucFdham5PU2NuQjc2K3ZnVVNaMTlmWCt6YXRRczlldlRBamgwN0xQdjkvZjB0cjh0YnYxNjllblY4OXRsbk9IZnVISTRlUFlvZE8zWWdLeXNMSDMvOE1mcjE2NGVjbkJ4OC8vMzMrUHp6endIa2ZaMHZYNzZNanovK0dOZXVYVU92WHIwd2JOZ3diTnUyRGNuSnlkaTdkeThhTkdpQVZhdFdJVDA5M1dxSk9NQVNGYUxLd3E2VGNTY25wMVlBMExScFU2VkRJU29YOHlQcWlxQldxNkZXcTVHVGsxTURlVDhERFBlNnh0UFRFOEhCd2FoZnZ6NTBPaDBlZU9BQjNMNTlHMEZCUVhqc3NjY3dkT2hRQ0NFUUZCU0UzTnhjdlBMS0s3aDgrVExlZSs4OXRHN2RHZzgvL0RDNmRldUd4WXNYNDlLbFN4ZzNiaHplZlBOTnBLU2tJQ2dvQ0Y5Ly9iV2x4OTdNYURRaUtTa0pxYW1wMkxoeEk2S2pvN0YwNlZLRWhJUWdMQ3dNT1RrNVNFNU94aXV2dklKWFhubWxVTXcrUGo0T25YUVh4WnF6cUFRR0JtTGl4SWtJREF6RWloVXJpaDJ3NitMaWdyaTRPTlN1WGJ2SXNxVDhBM2FyVjY5ZWFNRHV6ei8vREFCWXRtd1p4bzhmRDZEb3dhSDVTMFBlZU9NTkRCOCtIR0ZoWVRoOCtEQTZkKzZNMzM3N0RldlhyOGV5WmN2ZzdGeitYMjBuVDU3RXhJa1RpenptNit0YjVQNWp4NDRCQUhidjNvM09uVHNqT0RnWXRXdlh4c1dMRjJFeW1YRDkrblc0dWJraE1EQVFqei8rT0hKeWNoQWNISXpJeUVqTW1UTUhBUUVCZVBUUlJ6RnUzRGg0ZTN1alk4ZU9PSC8rUEJvMGFJRHo1OC9qNmFlZkx2Zjd5bzhsS2tTVmcxMG40eXFWcWlYQVpKenNYMFVtNHdCUXQyNWRKQ1FraUhidDJybWZPblVxL2w3bjE2aFJBMHVYTHJVOE5oOC9manlHREJtQ3A1OStHdSsrKzY2bE5PV3p6ejdEUng5OWhCa3pabURseXBXRjJ0bTFheGMrL2ZSVGpCMDcxakxUeGQ5Ly8yMUorTXpUTGdLQWs1TVR0bTdkaXZyMTYrUG5uMy9HM0xsejhjMDMzNkJtelpxb1U2Y09ldmZ1WGVyU2hpckVLck9vVk5TQVhTa2xqaDQ5aXRxMWF5TTVPYmxBblhwSlhGeGNNRy9lUEx6NTVwc3dHQXg0NjYyM1VLTkdEWHo5OWRkWXRteFpvVmxUVENZVHpwOC9ENFBCZ0hIanhwWHFIaDA3ZHJRazEyWkdveEduVHAyQ3Q3ZDNzZGNsSkNSZzNyeDVXTE5taldYOHgrblRwK0hpNG9MdzhIQU1IanpZTWlqWnhjVUZiZHUyeFlRSkU3QjQ4V0xNbmowYjNicDFROGVPSFZHclZpMTg5OTEzT0hMa0NKNTQ0b2tTUHh6Y2ovd2xLa2FqOFQ5V2E1aUl5c3l1azNFcFpUTWhCRHc4UEpRT2hhaGN6RFhRRmFWR2pSb0FBQ2NucHpvQTdwbU1BOERNbVRNeGZmcDBTK0w5MUZOUEZmb2dyRmFyTVhmdVhLU2xwUlc2dmxtelpvaUxpOE83Nzc2TG5qMTdXdmJQbVRNSFc3WnNLYkNDNXVEQmd3RUE5ZXZYdDl4citmTGxlT3l4eHdEa0xmNXpML2w3Y3FzUXF5MzBVeEVEZGc4ZVBJaTJiZHZpNzcvL3h2VHAwN0Z3NGNKU3gvZklJNC9BeDhjSEZ5OWV0RHhWbVRObkRvWU5HNGJldlh2andRY2ZCSkEzTjMydlhyM2c3dTRPSVFUZWZmZGRqQm8xcXNBVWhmZWFzakQvZWFOSGo4YUtGU3ZRdG0zYkltZDlXYmR1SGZ6OS9Rc014TjZ6Wnc5R2p4Nk5MVnUyWU9EQWdaYi9RMElJTEYrK0hGOTk5Uld1WHIyS1k4ZU9XVDZRckYyN0Z0MjZkY09RSVVQUXZIbHpOR25TeEtvZFQvbEtWRzVFUjBmL2JMV0dpYWpNN0RvWkI5QVUrTjh2YktvNEpwTUpOMi9lTE5DVFdSWlpXVmx3ZFhXMWNsVDJ5MXdQVzFGZkV6YzNOL05talJKT013RW9NTUZ4L3NHWkpTVUc1c0dVK1czZXZMbkljNTJjbkFvdFczOTNqN2VibXh2YXRtMWJRcWlGNWE4SkxrWTI4dDZqUTlCcXRWNEFIclZHaVVwRkRkamRzbVVMNXMyYmh4MDdka0N0VnVQOTk5L0huajE3N2xrekRnRG56cDNENzcvL2ppWk5tbUQzN3QxNDhjVVgwYXBWSyt6WXNjTXlZQlBJKzk0SkRRMkZ1N3M3ZkgxOUxTdlFtajgwQUhsMTR1YlhwYWtaMzdwMUszNzc3VGRMTDdmNXcwQmNYQngyN2RwVjRIdjk5OTkveDhXTEYvSEZGMThnSmlZRzMzNzdMUUlEQXkzSDE2OWZqNkZEaHlJME5CUVBQdmdnL3Z6elQ4eVpNd2UxYTllR1NxVkNseTVkOE9tbm4yTEpraVgzaktzc3pOTkVTaWwvQWt0VWlCUmwxNHYrQ0NHYUFQYVJqTWZIeCtPTEw3NG9zR3BoVWFTVStPNjc3KzU3eFRhOVhvK1RKMC9lODd6UzlBS1ZKQ1ltQmlOSGppeDJkYmp5TEdSUjBrd0ZqdTd1dW1sYk1TZmpLcFdxY05iOFB6a0FibFpJUU1xNGlicytiTmd6S1dWZndEb0wvZnorKys4WU0yWU1oZzRkaXBFalJ5SWxKUVhBL3dic3Z2YmFhL0QxOWJYTWVwT2VubzR0VzdaWUJ1ejI2dFhMTW1EMzBxVkx1SExsQ21Kall4RWZINC9FeEVUTGZlYk1tVlBrQi9yUTBOQkNmL0ovVUUxSlNjRTc3N3lEb0tBZ3pKOC9IOEhCd1VoUFR3Y0FOR3hZZU1aT2QzZjNjbjA5N3JadzRVS3NYTGtTZi8vOU4vcjA2WVBWcTFjak16TVRTNVlzd1VzdnZXVDVvQm9YRjRmWnMyZmpuWGZlZ1l1TEM5NSsrMjJzVzdjT3YvenlpNld0OVBSMHRHdlhEblBtek1IMjdkdng3cnZ2V2txL1RDYVQ1WDFaYytFZktTVjI3OTROZ0NVcVJKVUJlOFlyUUdKaUlzYVBINDlISG5rRTc3Ly9QcjcrK3V2OFBaTUYvUEhISDlpelp3OEdEUnFFamgwN1ducHg4cnR5NVVxeENYZEtTZ29XTEZpQWJkdTJGZmtJOVc0REJ3NjAxSDBhalViTC9xdFhyNko1OCtZWU9uUW8vUDM5TVdqUW9FTFgzcng1RTcxNzk0YUxpMHVoWTZOR2picnZoU3htelpxRjhQQnc5Ty9mSHlhVHFjaWV0K1RrNUh0T1AyYVBpdXBSdGdYejk1K1VzbVlKcDJVRGlFWGV3bG9OQUZTemZXUVZJaHQ1aVhqc1A5dU93bW9sS2hVMVlQZCt5aTZTazVNeGZ2eDRQUEhFRStqZHV6Y0FZT0xFaWNqTXpJU3JxeXR5YzNQaDZ1cUt2Ly8rMjZaUG1oNTk5RkVzWHJ3WVVWRlJDQTRPeG5QUFBZZWtwQ1M4ODg0N0FJQ29xQ2hNbno0ZGd3WU5ncCtmSHdDZ2VmUG0rT0NERC9ET08rOWc4dVRKZVBYVlY5R2tTUlBNblRzWFgzNzVKUll2WGd4WFYxZWNPWE1HN2RxMXc3eDU4NUNjbkl6Rml4Zmp2ZmZlSzlNVWtDVmhpUXBSNVdMdnlYZ2RvT0lTbVB0eC92eDVUSjQ4R2ErOTlocjY5KytQYjc3NUJpTkhqc1NubjM1YVpFM3J3WU1IMGFkUEh3QjVnM3VLbWxVZy8waCtIeCtmUWpYekxpNHVoWHErZlh4ODhPR0hIeFlaNDZaTm13RGtKZVpUcDA2RnQ3YzNBZ0lDQ2p6R0RRa0pLVkRUdTJUSkVqUnUzTGhRZWNIdDI3ZFJyMTQ5U0NtdHNwREYrdlhyVWJkdTRSbjRiTEY4ZG1WUTNJYzBhek4vRUpKU2xwUmc1eUl2YVUwRjRBSTdmNUtXandsNTd5MzduNy90bmpWTFZBQmxCdXptWjA2eTh6TS9oVk9wVkhqaWlTY1FGQlJrT2ZiY2M4OEJBR0pqWXkzemhidTR1R0RreUpFQVlPbU56ei9MaXZrOGM1djVYNWVGdDdlM3BjNTd6Wm8xQVBMZTk4S0ZDNHVjRTl6UHp3L3o1OC9IQng5OGdKWXRXMkxuenAySWlJaEExNjVkc1dQSERpUWxKZUdYWDM3QitQSGo0ZWJtaG1YTGxsbW1TelNQMmJoN0N0Q3lZb2tLVWVWaTE4bTRsTkpWQ0lGcTFTcGZoNTI1M0dUTm1qV1lOV3NXYnQyNmhkbXpaMlBCZ2dWbzFLZ1JBZ0lDRUJBUWdOZGVlODBTdjlGb3hJRURCd29rd2FXeFk4Y09PRGs1d1dReXdXQXdJQ3NyQzVtWm1VaFBUMGRLU2dvU0V4TXRwU0liTjI3RXRtM2JFQmNYWjBtazh5ZlVhOWV1eFpJbFN3cVZ5YXhjdVJKcXRSclRwazNEa1NOSGNQSGlSVXlhTkFscjE2NUZRa0lDWnN5WWdWT25UbUhLbENtWU5Xc1d2dnp5U3dCbFc4amkyMisvUlhKeU1qSXlNdUR2NzQrNmRldGkxS2hSVldvT2VXdE15VllhNXErcEVLTFlHd29oSlBJU1ZrZnFQWFpJVXNxK1FnaXJsS2lZVmVTQTNlblRweGZZTGlyWjNMNTlPNEM4VXE2N1owdkpmODlmZi8wVkpwTUoxYXBWczhRK1lzUUlKQ1VsRlVpNGl4dFRZSTBQK3QyNmRZT1hsMWVSVHphQnZOSzluMzc2Q2RXclYwZEdSZ1ptenB4cDZjV3ZWNjhlV3JWcWhYYnQya0dqMFZqK1BaOTY2aWxzMmJMRnNvTHUvV0tKQ2xIbFk5Zkp1QkRDRGJEOUlpbGxkZUxFQ1h6eHhSZW9WcTBhMXExYmgyYk5ta0ZLaVlzWEx5SXhNZEZTZ3JKbzBTSjgrKzIzQ0FvS1FyOSsvYkI3OTI2a3A2ZGJmaWpuNXVZVytVZ3lON2R3WjE3SGpoM2g2dW9LdFZxTmF0V3FJU0VoQVk4Ly9qaHExNjZOZXZYcXdkUFRFeDRlSG5qdHRkZlFzR0ZEckZxMUNwczJiYklzTnc3azlZeG5abWFpZXZYcU1Ka0tqbXViTm0wYVhuLzlkWnc4ZVJJelpzeEFpeFl0RUJBUWdKU1VGS3hjdVJLWExsMUNVRkFRcGsrZmpxNWR1NkpyMTY1bFhzakMzSVBVdFd0WEhEcDBDUDM3OThlYU5Xc3NQZU1MRml6QXpKa3pBZVN0M09lSWlpcjVzWVhTSk9Oa1Y2eFdvcEpmUlEzWXpaK3NGOWZyVzlyZTRLSTZaL0lQUUFYeXBtRXNUa25sYjNYcjFzV0pFeWZ1R1VPTkdqVXNNeFlWeDF4RytPeXp6eFo1WEt2VkZ0cDN2d1BtODJPSkNsSGxZKysvaU4yQW9uLzRLdW4yN2RzWU1tUUlUcDgrWFdoTzIvRHdjR1JuWnlNcEtRa25UNTdFYjcvOWhrYU5HaUVuSndmcjFxMHJjRzZMRmkwc1pTcisvdjZXWHhKanhvd3BkRS96ZkwxbVR6enhCTmF2WDE5a3IzSllXQmdTRWhJSzNRL0ltMnJMWkRJVjZsMVRxOVVJRGc3RzJiTm5zVzNiTmh3OWVoUWJObXpBOU9uVFlUQVkwTEJoUXl4YXRBZ2RPM2EwMlVJVysvZnZ0eVRqYytmT0xkVTE5cWFpZThZQnVHaTFXcE9VVWdvaFRGSktreERDQk1DeUxhVTBBVENWZEx5RWZmS2ZiV08rN1NMYkxPdDlrUGQ0M2ZqUE5WSkthUVFnNzlXbXlXUXlDU0VLSEFjUW85ZnJ2NitRTDc2VldidEVoUndiUzFTSUtoOTdUOFlycFY2OWVnSElxM3ZNLy9nVnlKdW5kdEtrU1paYXhrNmRPZ0VBdG0zYkJsOWYzd0lyQmhaVkx3NEFxMWF0S3ZDNnFNZlNkZXJVUVZwYVdxRjY2NFNFQktTbHBjSGQzUjAzYnR5QXdXQW8wRXRsTUJqUXIxOC9wS1NrWU9EQWdlalRwdytHRFJ1R3hNUkVMRnEwQ0NrcEtlalpzeWYyN3QyTE5Xdlc0Tml4WXdnS0NzTE1tVE14Zi81OCtQbjVZZno0OGZlMWtJWEJZTURaczJlUm5aMk53TUJBM0xoeEE4T0hEN2U4djdTMHRBS1BtVC80NEFOb05Kb1MvaVdvbElUSSt5S3I4bjh2bWJlTDJuZXY0eFYxelYxdm9sVFg1Ty90elhmY0FNQXVrM0ZibEtpUVkyS0pDbEhsWk5mSnVKUXlTd2hSTXljbnA4SjZGTXZyOE9IRDZONjllNkhIdEU4ODhRUjY5dXlKUFh2MjRNOC8vOFNNR1RNc3g2NWZ2dzZqMFlqT25Uc1htRGxtelpvMVVLdlZsdVFpZjYxalJrWUcrdlRwWS9tNnZQVFNTNWc2ZFNvMmJ0eUk1NTkvSGlFaElaZzVjNmFsVENVbUpnYTV1Ym5RYXJVSURRMUZXRmdZbGk1ZGFybi9xRkdqRUJnWUNJMUdnekZqeHFCQmd3WjQ0NDAzNE9ibUJsZFhWK3phdFF0YnQyNUZjSEF3Z29LQ2tKQ1FVS2FGTEF3R0EvcjM3NDgyYmRyQTJka1pIMzMwRWNhT0hZdHQyN1paZW5IOS9mMUxNM2UwWFRNWTdya3l2VldZWjg2UlVocjBlcjFBM3VCTWxhZW5weW9qSTBQbDd1NnV5c3JLVW1Wblo2dHExcXlweXMzTlZlWG01cXBjWFYxVlJxTlJwVmFyVlVhalVXVTBHbFV1TGk0Ri9wWlNDbWRuWjVYQllIQnljWEVSSnBOSlpUS1pWRTVPVHFyODIxTEtBdnRWS3BWS1Nsbm9iNVBKWkhrTlFKaE1KcWQvamdraGhCUHlQa3dVdU1iOEovL3J1ODh4dnhaQ3pJTjkveXkwU1lrS09SNldxQkJWVHZiOEN3aENpRXdBTmJPenMwczFqVjlGOC9IeEtYTE9XeUJ2SUdWQ1FnSWlJaUlBRkZ3dHNHM2J0cGFrYysvZXZkRHBkRGh3NEFCOGZId3dldlJvdEduVEJrQmVPVXpObXYrYm1TNS9yZU9DQlF2UXRtM2JRbldXTFZ1MlJNK2VQUzN6QTV1ZFBuMGFTVWxKMEdxMTJMZHZuMlZGU0NrbFBEdzg4TjEzMzFucVFzUER3eTN2THlJaUFnYURBWGZ1M0lGYXJjYkVpUk9Sa1pFQm85Rllwb1VzbkoyZExYV2RYYnQyUmJObXpaQ1Rrd01uSnlmTHpERDVWOGxyMnJTcDFSZkJxQXlLR2c5Z0MvbW1zVFRmMEFUQWRQcjBhUUI1cXl4V0ZWcXRkcDdTTWR3dmxxaFFXYkJFaGFoeXN1dGtIRUFXQUdSblY4N0pIbFFxVllHeWs3czk4Y1FUSlY1LytQQmgvT2MvLzhHS0ZTdHc0TUFCekpneEE1TW1UY0tVS1ZQZzQrT0R5NWN2bzJYTGxnV3VNWmxNT0g3OE9EcDM3b3dmZnZqQmtveUhoSVJnK1BEaGhaSnpnOEdBTDcvOEVudjM3a1dyVnEzd3d3OC9vRjI3ZGpoeTVBaUF2TmxRdW5mdmp0V3JWeGNaWTNHOWNXdldyTEVzWk5Hdlh6LzgrOS8veHB3NWMwcTlrTVdOR3pjc3N5M2N1bldyd0FlTjVPUmtTNW1QbzZub25uR1ZTbFV4TnlTYllJa0tsUlpMVklncUwzdFB4bE1BTkRjbmRvNGlKeWNIcTFldlJuaDRPTDc2Nml0THI3Kzd1enMrK2VRVEJBVUZ3Y3ZMQy9YcTFVUDc5dTB0MHhCdTM3NGRJU0VoYU55NE1aWXVYWW92dnZnQ2taR1JhTkdpQmJadjM0N2h3NGNYdUkvUmFFUlNVaEpTVTFPeGNlTkdSRWRIWStuU3BRZ0pDVUZZV0JoeWNuS1FuSnlNVjE1NUJhKzg4a3FoT0gxOGZFcjhzRkdlaFN5aW9xTFFxbFdyOG40cDdVNXhLNXBhbTdrSDNtUXlWYzVQc2xSYUxGR2hVbUdKQ2xIbFplL0orRFVBN1c3ZHVvVkhIbmxFNlZnS01abE02TkdqUjRuSGkvTFhYMy9oNXMyYldMTm1UWUV5RkNDdlBPUGJiNy9GcmwyN3NIcjFhaXhidGd5WEwxOEdrTGZReEt4WnM3QnExU3FjT0hFQ2MrYk13VHZ2dklPT0hUdWliZHUyaGU3ajVPU0VyVnUzb243OSt2ajU1NTh4ZCs1Y2ZQUE5ONmhac3licTFLbUQzcjE3MzlkcWIrbnA2ZmowMDAvTHZKQkZseTVka0p1YkM3VmFqYjE3OTFybVJzOWZuZ0lVWENuVTBSUTFYN010WkdabUFnQ0VFSTcxU2JZS1lZa0tsVVcrRXBYZFlJa0tVYVZpNzhsNEhKQlh4bEFaTld2V3JNUUJoMFVsdWdFQkFmRHk4aXEwUW1YK1ZkemMzTnp3MGtzdklURXhFYTFidDRiSlpNSm5uMzJHYnQyNkFRRHExNitQVmF0V1llN2N1Zmo4ODgreGRldFdCQVlHRm1odjhPREJsbk9CdkFVbGxpOWZqc2NlZXd4QTNrREwwcnkvb3RTc1dSUGR1M2N2ODBJV0kwYU13TFZyMXpCbzBDQVlEQWJMZ05SYXRXb1ZXQWpKa2N0VVVsTlRLK1ErNW1UY2FEUXlHYmRUTEZHaDBwSlM0cWVmZmdJQUdJM0dqUXFIUTBSM3NldWY0QjA2ZFBoSXBWTE5tamh4SWthTUdLRjBPR1JGVXNvcWxXRDg4TU1QbUQ5L1BnQllCdlhhMG9BQkEzRGh3Z1VZamNZMlVWRlJmOXY4aHBXWVZxdVZBS0RUNmV6cUcwNmowZnd0aEhoMHhZb1Y5eHgvUWxYYjMzLy9iWjdCNjRaT3Ayc0M5b3dUV1dpMTJnTUF1a3NwbjlQcjlRZVZpTUd1ZThhRkVMRkEzbUEvY2l4VktSRUhVTzRscnNzcUl5TURBSkNUazFNeGRURmtWU3hSb2JKZ2lRcFI1YWE2OXltVmw4bGt1Z2dBY1hGeFNvZENWQzZOR3pldTBQc2xKeWNEZ1B6enp6OHJaNDBYbFVoSzJSY0FTMVRvbmxpaVFsVDUyWFV5N3VUa2RCNWdNazcyejhQRG84THVsWk9UZyt6c2JFZ3A3K0IvODR5VGZlRXNLbFFxWjgrZVJXeHMza05renFKQ1ZEblpkVEl1aExnTXdIRHQyclZpWnlZaHNnZDE2OWExYk50NjRSOXppUXFBWkp2ZWlHeENxOVY2Q1NGWW9rS2x3aElWb3NyUHJwUHhpSWlJWENubG1kemNYRnk0Y0VIcGNJanVXLzVTQTF1dmZwbHZ4aFltNDNhSUpTcFVXdmxMVklRUUxGRWhxcVRzT2huL3gyRUFpSXlNVkRvT0lxc3dMMGx2SzBsSlNRQUFJVVM4VFc5RXRzSVNGU3FWL0NVcU9wMk9KU3BFbFpUZEorTkNpRjhCSURvNld1bFFpTXJGUE9lN3JaL3ltSk54S1NXVGNUdkRFaFVxQzVhb0VOa0h1MC9HalVhakhzaWJSNVhJbnBrWGVyTDErSWZFeEVRQTdCbTNSeXhSb2RKaWlRcVIvYkRyZWNZQklDb3E2aSt0VnB0eS92ejVPcW1wcWFoZHU3YlNJUkhkbDhjZmZ4eUhEaDJDbExidHdJcVB6OHZCcFpSWGJYb2pzb1VBQU5peFkwZUpxL3NTNWNNU0ZhSkt6dTU3eGdFWXBaUTdUU1lUd3NQRGxZNkY2TDVWcTFZTkFIRDFxbTF6WkhQN1FnZytUckkvU1VvSFFQWkQ1bGtIbHFnUVZXcDIzek1PQUZMS0g0VVFBVWVQSHNYTEw3K3NkRGhFOThXY2pNZkV4TmowUHVaazNHZzBNaG0zTTNxOXZwUFNNZGdqclZZckFVQ24wN0cyaDRncUhVZm9HWWNRSWt4S2FkTHBkSnh2bk95V3A2Y25nQUpURDFxZGxOS2NqQnVpb3FJNEh5Z1JFWkhDSENJWjErdjFOd0VjU1V4TXhMRmp4NVFPaCtpK1BQcm9vNWJ0bkp3Y205d2pLU2tKNmVucGtGTEdBakRZNUNaRVJFUlVhZzZSakFPQUVHSTFBT3pjdVZQcFVJanVpNU9UazJYNzExOS90Y2s5L3Bsem1QWGlSRVJFbFlUREpPUEp5Y2svQXNqODlkZGZrWm1acVhRNFJQZkZQSGYweVpNbmJkSyt1VjVjU3Nsa25JaUlxQkp3bUdUOHdvVUxLUUMrdTNQbkRuNzg4VWVsd3lHNkwxMjZkQUVBR0kxR203UnZYbEJJU2hsbGt4c1FFUkZSbVRoTU1nNEFCb05oQlFCczNyeVpBem5KTHJtNnVnSUFUcHc0WVpQMnpTdlZta3ltNHphNUFSRVJFWldKUXlYajBkSFJ2MGtwRDErK2ZCay8vOHcxRHNqK2RPN2NHUUJ3OGVKRnE3ZHROQnB4K3ZScEFFaU5qbzQrYmZVYkVCRVJVWms1VkRJT0FFYWpjUUVBaElTRTJId2xReUpyYTlLa2lXVTdMaTdPcW0xZnVYSUYyZG5aQUJBRkxnSkNSRVJVS1RoY01oNGRIYjBQUVBTcFU2ZXdmLzkrcGNNaEtqT3RWZ3NBK1A3Nzc2M2E3cWxUcDh5YkVWWnRtSWlJaU82Ynd5WGpBS1RCWUpnTUFGOTk5UlZ5YzNPVmpvZW9UUHo4L0FBQU4yL2V0R3E3K1dabzJXdlZob21JaU9pK09XSXlqdWpvNkVNQXRzZkZ4U0VrSkVUcGNJaktwSDM3OWdDQWd3Y1BXcTFOS1NXT0h6OE9BSm1wcWFsaFZtdVlpSWlJeXNVaGszRUFNSmxNN3dESVdiTm1qVTBHd3hIWmlwZVhGNEM4VlRndlg3NXNsVGJQbnorUFc3ZHVRVXA1NHR5NWM5bFdhWlNJaUlqS3pXR1Q4Y2pJeUxOU3luZXpzN014YTlZc0dBeGMrWnZzeDhzdnZ3d0EyTHAxcTFYYU8zYnNtSGx6ajFVYUpDSWlJcXR3MkdRY0FQUjYvUklwWmZpWk0yZncxVmRmS1IwT1VhbVpWK0w4L2ZmZnJkTGVnUU1ISUtVMDVlYm1iclJLZzBSRVJHUVZEcDJNQXpDcFZLcmhBSksvL2ZaYjdOeTVVK2w0aUVxbFo4K2VBUExLU3hJU0VzclYxdVhMbDgwenFlaE9uVHAxdGZ6UkVSRVJrYlU0ZWpLT2lJaUlLMUxLQVFCeVAvNzRZNnYxTkJMWmtvdUxDMTU2NlNVQXdQcjE2OHZWMXI1OSt3QUFRZ2oyaWhNUkVWVXlEcCtNQTRCZXJ6OEE0SFdEd1lDMzMzNGJlcjFlNlpDSTd1bjU1NThIQVB6M3YvKzk3d1dzc3JPejhmMzMzME5LbVo2ZG5iM2FtdkVSRVJGUitWV0paQndBZERyZE9nQWZaR1JrWVB6NDhUaHk1SWpTSVJHVnFFdVhMbWpZc0NHU2twSVFHaHA2WDIzczI3Y1B0Mi9mQm9BZlRwOCtuVzdWQUlrcUtZMUdNMXlqMFp3eS84bTMzN0t2UTRjTzA1U01rWWpJck1vazR3Q2cwK2srQlBCT2RuYTJuRHAxcXJuSFVPbXdpSW8xYWRJa0FNQi8vdk9mTW4rdlptZG5ZODJhTlpCUzVoZ01ocm0yaUkrb01qSVlESG9oaEtmNWozbC8vbjFDaUtOS3hraEVaRmFsa25FQTBPbDBuMG9wUnhxTlJzT0NCUXN3WmNvVUpDWW1LaDBXVVpGNjllcUZCZzBhNE5LbFMyVmV3R3J6NXMySWpZMEZnRTB4TVRFWGJCSWdVU1VVRXhNVEErQmNjY2VsbExGNnZmNVljY2VKaUNwU2xVdkdBU0F5TW5LOWxMSTdnTXVIRHgvR29FR0RzSHYzYmhpTlJxVkRJeXBBQ0lGWnMyWUJBSll1WFdwT3J1L3AwcVZMV0xGaUJhU1VpVGs1T1ROc0dTTlJKVlhzZ0dVaHhPNktESVNJcUNSVk1oa0hBTDFlZnpnNU9ka2J3TmJFeEVUTW5qMGJnd1lOd3VIRGgyRXltWlFPajhqaW1XZWV3ZE5QUHcwQW1EcDFLbkp6YzBzOFB5VWxCVys5OVJaeWNuSWdwWngrK3ZUcEd4VVJKMUVsODJOeEI0eEc0K2FLRElTSXFDUlZOaGtIZ0FzWExxVG9kTHFCVXNxK0FHSXVYcnlJeVpNbm8zZnYzbGk1Y2lVdVhPQ1RmYW9jUHZyb0l6UnQyaFRuenAxRFlHQWdidDI2VmVSNTE2NWR3OWl4WTNIMTZsVUEyQkFaR2NrWlZLaEswdWwwT2dCWDd0NHZwWXlQaW9vS3EvaUlpSWlLNXFSMEFKWEJqUnMzemx5L2ZuMUY0OGFOTHdnaEhzL0l5S2dmRVJHQnJWdTNZdS9ldmJoOCtUSVNFeE9SbVprSmc4RUFsVW9GSVlUbGJ5SmJjM1YxUmFkT25mRGpqejhpUGo0ZUd6WnNnQkFDN3U3dXFGV3JGbTdjdUlIdnZ2c09zMmZQUm54OFBLU1UrL1Y2L1FBQUhLRjhEeDRlSGg4QXdQWHIxejlVT0JTeXNzYU5HemNVUWp5VGY1OFE0dnZyMTY5dlZ5b21JcXBjUER3OGhnTjRHRURJalJzM0xpb1JnN01TTjYya3BGNnZEd0VRb3RGb3Vrc3AveVdFZVA3S2xTc05ybHdwMUxsQ3BMamc0R0FFQndjWDJDZWxOQWtobHVuMStpa0FXRzlGVlpvUVlpZUFtWGZ0L2s2SldJaUlpc05rdkFoNnZmNGdnSU1BaEplWGw4Ykp5YWtIQUM4aFJDc3BaV01oUkQwQTFRQ29GUTJVNkI5U3lpUUFlNlNVbityMStraWw0eUdxREhRNjNlOWFyZllHZ01iLzdMcXQwK24yS3hrVEVkSGRtSXlYVEVaSFIrc0E2SlFPaElpSXlzeGtNcGsycVZTcXlRQWdwZHdIZ05ObUVWR2xVcVVIY0JJUmtXTlRxVlRiek50U3lpMUt4a0pFVkJRbTQwUkU1TEIwT3QweEFMY0JwRVJHUm5KK2NTS3FkRmltUWtSRWpzd0FZTE9Vc2hHQWtpZnBKeUpTQUpOeElpS0NWcXM5Q01CZjZUaHNTYXZWT3VSVW4xTEszL1Y2ZlNlbDR5Q2krOE15RlNJaUFodzhFWGZrTlNHRUVFOHFIUU1SM1QvMmpCTVJrVVZFUklUU0lWQVorUGo0S0IwQ0VaVVRlOGFKaUlpSWlCVENaSnlJaUlpSVNDRk14b21JaUlpSUZNSmtuSWlJaUloSUlVekdpWWlJaUlnVXdtU2NpSWlJaUVnaFRNYUppS2hLTXBsTWlJK1BWem9NSXFyaW1Jd1RFWkZWN2RxMXE4elhIRDE2dE16WERCdzRzTXpYNUJjVEU0T1JJMGNpS3l1clZPZGZ2bndaaHc0ZEtyQnYrZkxsUlo3cjcrL1FheWdSa1JWeDBSOGlJcktxenovL0hMMTc5N2E4N3RpeEl4bzNibHpnbkR0MzdoUkliR2ZObW9YdzhIRDA3OThmSnBNSktsWGh2cUxrNU9SQ3lUQ1FsNVE3T1RrQkFJeEdvMlgvMWF0WDBieDVjd3dkT2hUKy92NFlOR2hRb1d0djNyeUozcjE3dzhYRnBkQ3hQWHYyNE9tbm4wYU5HaldRbFpXRk45OThFeHMyYklDZm54OEdEeDRNazhtRUd6ZHVJQ3dzREFEZzZ1cUtrSkNRUXUyWVRDWjA3dHk1MFA1ang0NFYya2RFVlErVGNTSWlzcWthTldvVTZpMHZxZWQ0L2ZyMXFGdTNicUg5SlYyemFkTW1BSG1KK2RTcFUrSHQ3WTJBZ0FCczJiTEZjazVJU0FnYU5HaGdlYjFreVJJMGJ0d1lRNFlNS2REVzdkdTNVYTllUFV2cysvZnZSMEJBQURwMjdJZ2RPM2JneElrVDJMSmxDNEtDZ2pCdDJqUjA2dFNwaEhjUFNDbVJrNU5qV2QzVWFEVGl5U2U1Z2owUjVXRXlUa1JFVnJGaHd3YUVob1lpSlNVRi9mdjNCd0NFaG9iaXpwMDc2TnUzYjVIWDlPL2ZIOG5KeWNqSXlJQy92ei9xMXEyTFVhTkdXWHE2aTdKeDQwWnMyN1lOY1hGeGxrUTZmMEs5ZHUxYUxGbXlCRkxLQXRldFhMa1NhclVhMDZaTnc1RWpSM0R4NGtWTW1qUUphOWV1UlVKQ0FtYk1tSUZUcDA1aHlwUXBtRFZyRnJwMjdRb2dyeGMvT1RrWnJWcTFIMlhjcWdBQUlBQkpSRUZVd3R5NWMvSHd3dy9qNk5Hak9INzhPQll1WEZqZ0hwOTg4Z2wrK2VVWHBLU2tXTjV6YUdob0diK1NSRVJFUkZXRVZxdVZXcTFXM3Z0TXgyYitPcFRYaFFzWHBGYXJsVGs1T1paOXp6NzdiS0h6dW5YclZ1QzErWnovKzcvL2swbEpTWmI5OCtmUHQyelBuajNic3YzZi8vNVhEaGd3UUVvcExYK2J0d01DQWl4dDVaZWRuUzFIakJnaFQ1dzRJWjkrK21rNWVQQmdPV1RJRVBuaWl5L0syTmhZZWZIaVJlbnY3eS8zN2R0bnVlYTU1NTZUUjQ0Y2tYUG56clhzdTMzN3R1elJvNGQ4OHNrbjVZQUJBK1NBQVFPa3I2K3Y1ZmpaczJjTGZDME5Ca09Kcjh1RDM3OUU1YVBWYWc5b3RWcXAwV2k2S3hVREIzQVNFWkhWL1BMTEwxQ3BWT2pmdnovKytPT1BjcmUzZi85K3kvYmN1WE10MjJGaFlVaElTTUM2ZGVzS1hTT0VnTWxrZ2hDaXdINjFXbzNnNEdDNHVibGgyN1p0R0RCZ0FMS3lzakI5K25RWURBWTBiTmdRaXhZdHd2UFBQMS9ndXBpWUdMUnExUXJEaHcvSEUwODhnWjA3ZDhMVjFSVUE0T1RrVktnWC84Q0JBd0R5U21mUzB0TEs5d1VnSW9mSE1oVWlJckthUC83NEE3VnExY0tZTVdNd2Z2eDRyRnUzRGhrWkdlamR1emRTVWxKUXAwNmRBdWNiREFhY1BYc1cyZG5aQ0F3TXhJMGJOekI4K0hCTElwMldsbGFneE9XRER6NUEwNlpOa1phV0JuZDNkOXk0Y1FNR2c2RkFtWXJCWUVDL2Z2MlFrcEtDZ1FNSG9rK2ZQaGcyYkJnU0V4T3hhTkVpcEtTa29HZlBudGk3ZHkvV3JGbURZOGVPSVNnb0NETm56c1Q4K2ZQaDUrZUhDUk1tUUsxV0F3QUdEeDZNc1dQSFlzMmFOUmcwYUJBR0RScUVJVU9HNFAvWnUrK3dxSTQxRHNDL09ic2dvSUJpSVNqQkVJME5DN3RyUTdGaUw3RkdpbGlJdlJzTGxudWp3Ukt4WWt1aXNSY3MyQVdEbFdqRUVERVVSYU94WFBVS0dtd2dJSFgzelAwRDkxeVdvb0RJQW43djgvQzRPMmZPbk84czYrSGIyVGt6QXdZTWtNYXFhMlBNeU1oQWFHZ296TXpNb05Gb01IVG9VR3pldlBtdHcyNElJUjgzU3NZSklZUVVpYi8rK2t1NlFmTExMNytFSUFpd3RyYVdidUFjTm13WUZpOWVER3RyYSt6WXNRUFBuei9IMTE5L2picDE2MEl1bDJQUm9rVVlQWG8wamh3NUlpV3ZIVHQyeExGangzU080K1BqZ3k1ZHVtRG56cDJZTTJjT0JnMGFoTDE3OXlJcUtnb1pHUmxRS3BVNGZQZ3d6cDgvajdWcjF3SUFuang1Z2hFalJtRFlzR0ZRS0JRWU5Xb1VxbGF0aW5IanhzSFkyQmhHUmtZSUNBakFnUU1Ic0hIalJreWVQQmtiTm13QUFGU3FWQW50MjdmSHhZc1hBUURHeHNZQU1tZGkwWDRJZVBic0dRRGcwS0ZEYU42OE9SNDhlQUIzZDNlMGJkc1dqREZVcUZEaEE3LzZoSkRTaXBKeFFnZ2hSZUxVcVZQbzBhTUgvUDM5QVVCbmVrTWdNMEgzOS9kSHk1WXRjZWpRSVZTdVhCbkhqeDhIQUxScjF3N1cxdFpJVDArSFRDYVQ1aEJQVEV5VUh0ZW9VUU0rUGo2d3RiVkYxNjVkYzB3amVPUEdEY1RGeFVHcFZPTFVxVk9JaTRzRGtEbWJpWldWRmZidjN3OVRVMU1Bd0lVTEZ3QUFLcFVLWVdGaFVLdlZTRTVPaHFHaElTWk5tb1RYcjE5TDdXbzBHcVNucDBNVVJaM2pWYTFhTlVmUCtQMzc5ekYrL0hocEZoY2JHeHVFaG9iQ3hzWW0xOWZzd29VTCtPS0xMMUM5ZXZWOHY4NkVrTEtGa25GQ0NDRkZ3c1hGQlZaV1ZubHU3OTI3Tjl6YzNCQWFHb3BseTVhaFhyMTZPdHYvK2VjZnFXZjkrZlBuT25PS3g4Zkg0K3V2dndZQTlPM2JWMmMvdFZxTk5Xdlc0T1RKazZoVnF4WU9IVHFFaGcwYlNqM1pFeVpNZ0pPVEV6WnYzcHhyWE4yN2Q4KzFQREF3RUFEdzFWZGZvVktsU2hneFlrU09SWDQ0NTFDcjFkTENRWjZlbnJtT0lWZXBWTGtlNC9UcDA5Qm9OSlNNRS9JUm8yU2NFRUpJa1hoYklpNktJb0tDZ3ZEMTExOWp6NTQ5cUZhdFdvNDZWNjllUmExYXRRcDBUSTFHZzdpNE9DUWtKTURYMXhmWHJsM0QyclZyc1hQblRwdy9meDdwNmVtSWo0L0hnQUVETUdEQWdCejdxMVFxS2VuT2kzWnF3b0NBQUR4Ly9oeG56cHhCdTNidFVMNThlWnc4ZVJLclZxMlNGdlhKbm9qLzV6Ly93WWtUSjdCbnp4NnBqREVHeGhpU2twSnc3OTQ5REIwNnRFRG5UQWdwV3lnWko0UVE4c0U4ZWZJRXFhbXA2TnUzTDJyVnFvWDU4K2NqTlRVVjd1N3UrT2FiYjZCUUtKQ1JrUUZEUTBPY1BIbFNtdHM3Ni9BVVFIZGx6YXhrTWhrT0hEaUFLbFdxNE5kZmY4V0NCUXZ3MDA4L29VS0ZDakEzTjBldlhyMmtPYy9meC9YcjE3RjY5V3BzMzc0ZGh3NGR3dXJWcTVHU2tvS1ZLMWNDeUJ4dTR1TGlncjE3OStyY2ZEcGx5aFFNSERnUU5XdldsTm9TQkFHdFdyVkMrL2J0MGFoUkkzenh4UmZ2SFI4aHBQU2laSndRUXNnSGMrL2VQZFNxVlF1elpzMUNreVpOQUdRdTlGT2xTaFhFeE1SZzh1VEplUHo0TVp5ZG5hRldxNlZWTmsxTlRYVld6OHc2VEVYTHhjVUZBRkNsU2hVQVFNdVdMZkhqano5S3cxKzJidDM2enZpc3JhM2Z1cjFUcDA0QWdEcDE2bUR4NHNXd3M3T0RuWjJkdEQwOVBWMzZvQ0NYeTZWRWZOYXNXVEExTmNXTUdUUFFwazJiSE8xcWJ5d2xoQkQyN2lxRUVGSjJhUmRNQ1E4UC82aXZoOXJYUWJ0a2UxSGluT2VZOC90OTZwSC8wNDVGLzlqZnY0UVVsbEtwUEF2QWlYUGVLU0lpNHB3K1lxQkZmd2doaEh4UStVMndLUkVuaEh5TUtCa25oQkJTTE9MajQvVWRBaUdFbERpVWpCTkNDQ2t5MjdkdlIyaG9xUFE4SkNRRWQrL2VCUUE0T1RubHVkL3AwNmMvZUd6WnFkVnFCQVlHSWlFaElkZnRHbzBHNTg3OS8xdnJnSUFBWEw1OFdYb2VHQmdJSHgrZmZCMHJMUzBObXpadEFnQzhmUG55UGFJbWhKUTFsSXdUUWtnWjByaHhZNldkbloyRnZvNWZ1M1p0ekprekI3R3hzUUNBUFh2MklDMHQ3WjM3TFZpd0FBQVFGUldGVnExYW9WT25UdWpWcTVmMDA3VnJWelJ0MnJSSVk5MjBhUlBtelp1WFkvRWdyYlMwTkp3NGNRTGZmLzg5UkZGRWt5Wk5zSEhqUm1sN1VGQVFMQ3p5OTFKenpyRmx5eFpFUjBmRDNkMzluZE1wRWtJK0hqU2JDaUdFbENFeW1jeE5McGRQVmlxVllhSW8rbWRrWkd5OWNlUEdQOFYxZkVkSFJ6ZzRPTURYMXhkVHBrekIxYXRYNGVucEtZMEh6N29xNStUSms5R2xTeGVkL1JzMWFnUlBUMDljdUhBQnExYXRrdlpidUhBaERBME5peXpPMzM3N0RRY1BIc1RtelpzeGZmcDBLSlZLdEdyVlNxZU9pWWtKVnE1Y2lkOSsrdzI5ZXZXQ0lBalFhRFRvMWFzWDJyUnBnNUNRRUZ5L2ZoMEhEaHlROWxHcFZEaC8vcnowUENrcENXRmhZVEF5TW9KR280RzF0VFUyYk5pQTJiTm5RNmxVd3RMU3Nzak9pUkJDQ0NHazFGRXFsVnc3azBoWm9GQW9WbWpQNmMxUGhsS3B2R2h2YnorelNaTW1OZkxhVDF1L0tMeCsvWnByTkJyKzIyKy84V1hMbGtubHViWGZyVnMzM3ExYk42NVNxWGkzYnQzNDFhdFhPZWVjLyt0Zi8rTHo1czNqcjE2OTRnc1hMdVRqeDQvbmFXbHBSUkpmY0hBd2I5dTJMZi85OTk4NTU1ei8vdnZ2T3MrMWJ0eTR3Ujg4ZUNBOTc5U3BrL1I0N2RxMWZPUEdqYm0ybjVHUndUbm5QQzR1ampzNU9VbmxqbzZPL05teloveldyVnM4S0NpSTc5bXpSNnBiV0dYdC9VdEljVk1xbFdlVlNpVlhLQlI1ajZQN3dLaG5uQkJDQURSczJQQlRmY2RRRkJoanB0bUs1QUFjQlVGd0JMQkVvVkNFY2M0RFJWRU1URXRMKyt2dnYvOU9MT29ZVEV4TUFBQVhMMTVFejU0OTMxcFhPMXpEMGRGUlorakdqQmt6TUdyVUtIVHExQW1mZnZvcE5tN2NXQ1E5NC92MjdjTVBQL3lBaFFzWHdzSEJBUURnNE9BQUx5OHZlSHA2WXNpUUlSZzVjaVFFUWNEMTY5ZngwMDgvWWNXS0ZWQ3BWT0E4TStjVlJSRzNiOS9HL2Z2M2NlTEVDYW50Nzc3N0RnOGZQa1JVVkJTKy9mWmIzTHQzRDdhMnR2RHg4Y0h2di8rTzFOUlVqQmt6QnBhV2xyQ3lzb0tscFNVeU1qSWdsOU9mWWtJK1puUUZJSVFRQUlhR2h2L1Zkd3pGUU1ZWWE4NFlheTRJd255WlRIWmZvVkRzRmtWeGQxRTB2bVhMRnV6Y3VSUHA2ZWs0ZXZRb0xsMjZoTjkvLzEyblR0WmhLa0RtVFpGWlhicDBDZnYzNzhmdDI3ZlJ2bjE3ekpneEEwRkJRWEIxZFVXVktsVXdkT2hRdEc3ZEdpa3BLUVdLVGExV3c5dmJHM2Z1M01HR0RSdGdaMmVIK1BoNE9EazU0ZHk1YzJqZnZqMDJiZHFFbVRObjRwZGZmc0hFaVJNeGFOQWcxS2hSQTdkdjM0WktwVUpDUW9LMG11ZFBQLzBrRFRHNWMrY092TDI5VWFkT0hkaloyV0hYcmwwSURnN0d6WnMzMGFoUkkvVHAwd2Z1N3U3bzM3OC9EaDA2QkFDNGV2VXFiRzF0WVd4c1hLRHpJSVNVUFpTTUUwSSthcHp6WFl5eDl2cU9vd2hWQkpDOWR6eFhqREZienZrRXhsaVIzUEE1WXNRSWpCZ3hBZzRPRHJDMHRKUjZqWjJjbk9Edjd3OFRFeE0wYTlZTVY2NWNrZlpKU0VqQXc0Y1BvVmFyc1dUSkVpZ1VDbmg0ZUtCeDQ4YVF5V1J3ZEhSRWNIQXdaczJhaGJ0Mzc2SjY5ZXBZdm54NWppVCtYUVlQSGd4emMzUDQrZm5Cek13czF6cjE2dFdEbjU4Zk5tL2VqT1RrWkFCQTY5YXRwZVMvU3BVcU9IejRNTnpkM1NHVHlhVDlwazZkaW8wYk42SjgrZklBZ0huejVtSE9uRGt3TXpQRHRHblRVTE5tVFFDQW1aa1pFaE1Ud1RuSGpCa3pzR2JOR2pSbzBLQkE1MEVJS1hzb0dTZUVmTlFpSWlLRzZqdUdvcVJRS0ZZd3hxYS9yUTduUEpZeHRrOFV4Uk9Sa1pHL0FsQXJsY29KSHlJZWpVYUR0TFEwR0JrWjZaU0xvb2cvL3ZnRFhsNWVhTnk0TVJoamNITnp3ODJiTitIcDZTblZTMDFOUmVmT25hWG5aODZjZ1plWEY3eTh2QW9VaHlpS0VJUjNUeUJtYkd5TVNaTW1TYy8vK3VzdlJFWkdva09IRGxJU241NmVqcENRRUd6ZXZCa0E4UFRwVTB5WWtQbnk3ZGl4QTAyYU5FRzdkdTF3OHVSSm5SbGdhdFdxaGVqb2FPemR1eGRPVGs2VWlCTkNBRkF5VGdnaEg0dEhuSE5mQU1jaklpSXVBeENMNDZDaG9hR29XN2R1amtUNDFhdFhXTGh3SVU2ZE9nVWdjOHg0elpvMVViTm1UWFRyMWsycTUram9pRE5uenJ4M0hQbEp4SE1UR2hxS3AwK2Y0dEdqUjZoUkkvUCsxOVRVVkhUdDJoVzllL2NHQUhUdTNCbkhqaDNUMlM4dExRMUpTVW1JaW9wQ2t5Wk5BQUFLaFFLclZxMUNYRnhjbnRNcEVrSStQcFNNRTBKSTJYV1BjKzdMR0RzZUhoNGVEcUJZWjkxNC9QZ3h2TDI5TVcvZVBLbk13TUFBQ1FrSnVIUG5Eajc5Tk9jOXN4MDdkdFI1bnBLU29sTm1iMitQVmF0V2ZiaWdzd2tQRDBlZlBuMXc1Y29WTkdyVUNFQm16L2piYmlhOWRlc1dMbDY4aURsejVtREpraVhZczJjUEJFR0FyYTB0Tm0zYWhMMTc5OExFeEFTblQ1OUdvMGFOWUdWbFZWeW5Rd2dwZ1NnWko0U1FzdVcvbkhOdkFJY2lJaUwrTE00RHA2U2tZUGZ1M1JCRkVaY3VYY0t4WThmZzZla0psVW9sMVJrK2ZEaUdEeDhPUTBORFRKNDhPVWNiUVVGQk9zOGRIUjF6bEJXWHRMUTBoSVdGWWZiczJWaStmRG5XckZtRG1KZ1lhZTV6SURNeHo5cnJucHljakgvLys5K1lQSGt5ZXZmdWpUTm56dURpeFlzb1g3NDhsaTFiaGdvVktpQTFOUlZBNXN3dWxTcFZvbVNja0k4Y0plT0VFRktHUkVSRXJOWFhzWThkTzRZSER4N2cwS0ZEMkxScEU2NWR1NFlyVjY1QUpwTkpDYXhHbzRGR280RmFyY2FDQlF1d2UzZm1SQzRHQmdiNkNqdFBOMjdjUUkwYU5YRHg0a1cwYU5FQ3djSEJPSDc4T056YzNCQVRFNE5odzRhQmM2NHpwbjNPbkRsbzBLQ0JOSVJsNmRLbDhQUHp3NEVEQitEajQ0T0hEeDlpOXV6WldMUm9FZjd6bi8rZ1hyMTYram85UWtnSlFjazRJWVNRSWpGZ3dBQTRPenVETVNiZFlLblJhSkNlbmc1UkZNRTVoeUFJMG85TUpvT3JxeXVlUG4yS2Z2MzY1ZHBteFlvVlAxaThnaURBMnRvNnovSGtTcVVTTzNmdWhGd3V4NWRmZmdsalkyT01HREZDMm43NjlHa3d4blI2eXAyZG5kR3NXVFBwdWFtcEtUUWFEWGJ1M0FsTFMwczBhTkFBTDE2OHdMaHg0OUM1YzJlWW11WnI0aHRDU0JuRzNsMkZFRUpJV2FkZHhURXNMRXpmb1pBQzBBNEJDZzhQcDcvbmhCU0NVcWs4QzhDSmM5NHBJaUxpbkQ1aUtOenQ1WVFRUWdnaGhKRDNSc2s0SVlRUVFnZ2hla0xKT0NHRWtGSW5KaVpHNTNsaVlpSzJiOTh1UGMvSXlNQ1dMVnVnVnF1TE9USkNDQ2tZdW9HVEVFSklxYUxSYURCcDBpU01IejhlblRwMUFnQ1VMMThlb2FHaHFGKy9QbHEwYUlFZE8zYmcwYU5Ia010MS84eXBWQ3BZV0ZqazJYWjhmRHl1WExueVFlTW5oSkNzS0JrbmhCQlNxc2hrTWl4Y3VCQVRKMDVFL2ZyMWRaYXY5L0x5UWtKQ0FxcFZxd1lBNk4rL1A2cFVxWUtmZi80WlFPWU1LbTliMFRQclRDaUVFRkljS0JrbmhCQlM2dGpaMldIWnNtV3dzckxDNGNPSHBmS0FnQURjdm4wYjA2Wk55M1UvVVJUUnYzLy80Z3FURUVMZWlaSnhRZ2docFZMV1h1eG16WnFoZHUzYTBuTlhWMWNBUUhSME5DNWV2Q2lWQzRLZ2s3eS9yVTFDQ0NrT2xJd1RRZ2dwVmZiczJZT05HemNpUFQwZElTRWhBQUFURXhQczNiczNSOTEyN2RycFBCZEZFWDM2OUNtV09Ba2hKRDhvR1NlRUVGS3F1TG01d2MzTkRRNE9EbEpaY25JeTNOM2RjOVFWUlZIbnVTQUlPSGJzV0o1dFU4ODRJYVM0VVRKT0NDSGtvMEU5NDRTUWtvYVNjVUlJSWFXZWlZa0pkdS9lbmFNOCt6QVY2aGtuaEpRMGxJd1RRZ2dwZGJJdjVwT2NuQ3pkdEptVmRwaEt4NDRkQVFDbXBxYlM0OXhvdC9mcjEwOW55a1JDQ1BsUUtCa25oQkJTcXNUR3htTFdyRmxJVDAvSER6LzhBQmNYRjFTcFVpWFhHemk3ZCs4T0FBZ0tDZ0tRbVp6LzhjY2ZPSEhpQkR3OVBXRnVibzZZbUJqczJyVUxUazVPVUtsVUVBUmFuSm9RVW53b0dTZUVFRktxaElhR29uTGx5dkR6ODRPdnJ5K0dEeDhPalVhRExsMjZnREVHUVJDZzBXaVFrWkVCdFZvTk56YzN6SjgvSDZkUG44YkpreWRSdVhKbERCbzBDTWJHeGdBeVYrK3NXYk1tMXF4Wmc2ZFBuNko3OSs1d2MzT0RwYVdsbnMrVUVQSXhvR1NjRUVKSXFkS3paMC8wNnRVTGpESE1temRQWjVzb2lsQ3IxUkFFUWZvQmdIMzc5aUVqSXdNK1BqNm9VNmVPemo0VksxYUVxNnNyWEYxZGNlZk9IUnc2ZEFpTXNXSTdIMExJeDQyU2NVSUlJYVhLMjRhUkNJSUFRMFBESE9VdUxpNzVhdnVMTDc3QTdObXpDeDBiSVlRVUZBMk1JNFFRUWdnaFJFOG9HU2VFRUVJSUlVUlBLQmtuaEJCQ0NDRkVUeWdaSjRRUVFnZ2hSRThvR1NlRUVFSUlJVVJQYURZVlFnZ2hFcFZLcGU4UUNDSGtvMEk5NDRRUVFzQTVEOVYzREtUUXJ1czdBRUpJNFZIUE9DR0VFRVJFUkxUUWR3d2ZpbEtwNUFBUUhoNU9LL2tRUWtvYzZoa25oQkJDQ0NGRVR5Z1pKNFFRUWdnaFJFOG9HU2VFRUVJSUlVUlBLQmtuaEJCQ0NDRkVUeWdaSjRRUVFnZ2hSRThvR1NlRUVFSUlJVVJQS0JrbmhCQkNDQ0ZFVHlnWko0UVFRZ2doUkU4b0dTZUVFRUlJSVVSUEtCa25oQkJDQ0NGRVR5Z1pKNFFRUWdnaFJFOG9HU2VFRUVJSUlVUlBLQmtuaEJCQ0NDRkVUeWdaSjRRUVFnZ2hSRThvR1NlRUVFSUlJVVJQS0JrbmhCQkNDQ0ZFVHlnWko0UVFRZ2doUkUvaytnNkFFRUlJS1VvS2hXSW9BTTljeXE5ckgzUE9kMFJHUmk0djFzQUlJU1FYbEl3VFFnZ3BVOVJxZFlTQmdZRmQ5bkxHV05heTRHSU1pUkJDOGtURFZBZ2hoSlFwVVZGUlVRRHU1cldkY3g0ZEVSRVJVb3doRVVKSW5pZ1pKNFFRVWhiNTVyV0JNZlpMY1FaQ0NDRnZROGs0SVlTUXNzZy9ydzBhaldaZmNRWkNDQ0Z2UThrNElZU1FNaWM4UER3Y3dIK3psM1BPWTY5ZXZYcSsrQ01paEpEY1VUSk9DQ0drTE9LYzh4eERWUmhqZ1FDNEh1SWhoSkJjVVRKT0NDR2tUR0tNSGMrbGVIK3hCMElJSVc5QnlUZ2hoSkF5S1R3OFBCVEFQMW1LWG9TSGg1L1JWenlFRUpJYlNzWUpJWVNVVmFJb2ludTFUempucHdCbzlCZ1BJWVRrUU1rNElZU1FNa3NRaENQYXg1eHpQMzNHUWdnaHVhRmtuQkJDU0prVkhoNGVBdUFGZ0ZlUmtaRTB2emdocE1TUjZ6c0FRZ2doNUFOU0E5akhPYmNFa0tIdllBZ2hKRHRLeGdraGhKUnBuUE1qbkhNTGZjZEJDQ0c1b1dFcWhCQkN5aVNWU21XZ1VDaUdNc2EyQ1lMZ1oyOXZQeHlBZ2I3aklvU1FyS2hubkJCQ1NKbGlaMmYzaWFHaDRTaFJGRDBaWXhXMDVZSWdiRk1xbFQ4Q1dNWVkyeGdXRnZaRWoyRVNRZ2dBU3NZSklZU1VFWTBiTjFiSzVmS0puUE5oakRFQkFPenM3T0RpNGdKQkVMQnYzejVFUlVVWkE1alBPWit2VkNwM2NjN1hSa1JFL0tubjBBa2hIekZLeGdraGhKUnFTcVd5TitkOEJvQTJBQmhqRE8zYnQ4ZXdZY1BRcUZFak1NWUFBTjI2ZGNPTkd6ZXdZOGNPbkR0M0RnQ0dNTWFHS0JTSzN6bm55eU1qSTQvcThUUUlJUjhwcHU4QUNDR0VrSUpxM0xoeGVVRVFoakhHNWpMR2FnQ0FpWWtKZXZmdWpSRWpScUJ5NWNwdjNUOHVMZzVidDI3RjBhTkhrWnljckMzK2gzUCt2VWFqMlhydDJyWFhIL2dVQ0NFbGdGS3BQQXZBaVhQZUtTSWk0cHcrWXFCa25CRHlUcHh6QnNBUVFEbGszZ0JYV203K0ZwRTVuVjBhZ0hUR0dOZHpQT1E5MmR2YmZ3WmdIR05zS21QTUVBQnNiR3d3Y09CQU9EczdReTR2MkJlK29paGkvLzc5T0hqd0lCNDhlS0F0MW5ETzF6REdmZ29QRDc5YmxQR1hKYVg0dWtES2x2ZTZ6bE15VGdncEZUam5oZ0NxQWJBR1VCV1pmNEJMZzNRQXp3QkVBM2pLR0V2WGN6eWtrT3p0N1ZzSmdqQUZ3QUFBTWdCUXFWUVlQSGd3MnJadEt3MUZlUi9Cd2NIdzlmVkZhR2hvMXVKREFOYUVoNGRmZk84RGxER2wrTHBBeXBiM3VzNlhoR1NjeG93VFF2S2pIREwvNElib081QkNjZ0R3Q3BrWGJWSjZ5T3p0N2ZzTGdqQUxnQklBRXdRQlhidDJoWWVIQno3Ly9QTWlTY0sxSEIwZDRlam9pQWNQSG1EcjFxMDRlZklrTkJyTkFBRDlGUXJGVlFCTEl5SWlEZ0RRRk5sQlM3ZlNmbDBnWlV1cHZjNVR6emdoNUowNDU1VUJ0QUp3WE4reEZOS1hBSDVuakwzUWR5RGszZXpzN0N3TURRMDlHR096QVZRQmdJb1ZLNkpQbno0WVBudzR6TXpNaWlXTzFOUlViTjY4R1VlUEhrVmNYSnkyT0E2QWQzSnk4cFpidDI1OTFPK25NbkJkSUdWTG9hN3oxRE5PQ0NrdEJKVHVyNkRMZ2NhemxuZ0toYUlCNTN5OElBaWo4V1p4bnRxMWEyUFFvRUhvMDZkUGdjZUR2eThqSXlOTW5EZ1I0OGVQeC9Iang3Ri8vMzdjdm4yN0VvQ2xKaVltM3lzVWlrMkNJUHdZRmhZV1ZheUJsUnlsL2JwQXlwWlNlNTJuWkp3UVFvaGUyZHZiZHhZRVlScm52S3NnQ0F3QVdyVnFCWGQzZHpSdjNyeEloNklVaGlBSTZOdTNML3IwNllPd3NERHMyclVMd2NIQk1zYllXRkVVeHlnVWlyT01zVlhoNGVFbjlSb29JYVJVS3BXZklBZ2hwY09qUjQvUXJGa3ovUHJycnpybDU4K2ZoNk9qWTlhdi9zbEhwbmJ0MnVXVVNxV0hRcUc0TFFqQ2FRRGR5cFVyeC9yMjdZdmp4NDlqM2JwMWFOR2loZDRUOGF3WVkyamF0Q25XckZtREV5ZE9vSC8vL2pBeU1tS01zYzRBQXBWSzVUMTdlL3VSbjMzMm1aRytZeVVsUTFSVUZGUXFGU1pQbnB6bnR2VDBVamZFbVJReFNzWUpJUi9NcDU5K2loNDllbURyMXExU0dlY2NQLy84TTF4Y1hGQ3BVaVU5UmtmMG9XN2R1dFVWQ3NXM3BxYW1zUUMyTXNhKytPU1RUekJ1M0RnRUJRWGgyMisvUlkwYU5mUWQ1anQ5OHNrbitOZS8vb1h6NTg5ajRzU0pxRjY5T2dCOExnakNKZ3NMaXppbFV2bGQ0OGFOcmZVZEp5a1pJaUlpRUJBUW9POHdTQWxGeVRnaDVJTWFNV0lFYnQyNmhULysrQU1BY09IQ0JjVEV4R0RvMEtGNmpvd1VKNVZLcGJTM3Q5OWF2bno1QjR5eEJZd3g4MGFOR3VINzc3K0h2NzgvUm80Y0NXTmpZMzJIV1dDR2hvYnc4UERBOGVQSDRlM3RqU1pObWdDQUVZRDVjcm44Z1VLaDJHbHZiOTlNejJFU1BmUHc4TURLbFN2eDh1VkxmWWRDU2lCS3hna2hINVNOalEyNmRldUdyVnUzU3IzaWd3Y1BocG1aR2RMVDA3RnMyVEowNk5BQmpvNk9tRHQzTHBLU2txUjk5KzNiaHk1ZHVzREJ3UUVyVnF6UTQxbVFRbUpLcGJLM1VxbThJSXJpbjRJZ2VEREdETnEzYjQrdFc3ZGkyN1p0Nk5xMUt3U2g5UDhwWW95aGMrZk8yTEpsQzN4OWZkR3hZMGN3eG1TTXNTR01zY3NLaGVLU3ZiMTlYOUFzWmg4bFoyZG4yTnJhd3R2Yk84ODZHUmtaK1BISEg5R3JWeSswYU5FQ1BYcjB3S1pObXlDS1lqRkdTdlNCYnVBa2hIeHdJMGVPeE1DQkEvSFRUei9oeVpNbkdEeDRNQUJnMGFKRmlJNk94cjU5KzFDdVhEbk1tVE1ISzFldXhQejU4eEVkSFkzbHk1ZmpwNTkrUXNPR0RYSC8vbjA5bndYSnI3cDE2NW9hR3hzUGZUTTFvVFVBbUpxYW9tZlBudkR3OEVEVnFsWDFIT0dId3hoRHZYcjFzSHo1Y3J4OCtSTGJ0bTJEdjc4L1MweE1iTVVZTzZKVUt2L2huSCtmbUppNDQrN2R1d242anBjVUQ4WVk1cytmRHhjWEY1dzdkdzVPVGs0NTZpeGV2QmgvL2ZVWFZxMWFoYzgvL3h4Ly9mVVhacytlRGJWYWpYSGp4dWtoYWxKY1NuOTNCQ0dreEt0WnN5YTZkT21DTFZ1MllOaXdZU2hmdmp6aTR1THd5eSsvWVBiczJiQzB0RVRGaWhYaDd1Nk9jK2N5cDNrMU1EQUFZd3ovL1BNUFRFeE1ZR2RucCtleklPL1NzR0hEV2txbGNsbjU4dVdmQ29Ld25qRm1iV05qZzJuVHB1SDA2ZFB3OVBRczA0bDRkaFlXRnBnK2ZUck9uRG1EbVRObjRyUFBQZ09BVHhoamEwMU5UWi9aMjl1dnNyZTMvMExQWVpKaVVyTm1UWXdmUHg3ZTN0NUlTTkQ5SEJZZkg0K0FnQUQ4NjEvL1FwMDZkU0NYeTlHNGNXT01IVHNXaHc4ZjFsUEVwTGhRenpnaHBGajA3OThmSjArZVJMOSsvUUFBLy96ekR6am5jSFYxelZFM0l5TURscGFXV0xod0lkYXNXWVBkdTNkanpwdzVVQ2dVeFIwMnlRZWxVdG1HY3o2Vk1kWUgyWmFxYjlPbVRaa1lodkkrREF3TTRPTGlBbWRuWjF5NmRBbSt2cjRJRFEwMVpJeDl3em1mb2xBby9Ebm5xeU1qSTgvck8xYnlZUTBlUEJqbnpwM0RpaFVyOE5WWFgwbmxUNTQ4QWVjY24zLyt1VTU5R3hzYnZIejVFcUlvZnZUL2o4b3lTc1lKSWNYQzBEQnpiUkFEQXdNQW1iMkdBSERpeEFsODhza251ZTdUdlh0M2RPclVDV3ZYcm9XbnB5Zk9uRGxUUE1HUy9KQXJsY3IrQUR3QnFCaGprTXZsNk55NU16dzhQRkNyVmkxOXgxZmlNTWJnNk9nSVIwZEhQSGp3QUZ1M2JzV3BVNmNFdFZyZGh6SFdSNmxVWHVlY2YyOXVibjdnL1BuemFuM0hTNHFlSUFqNDdydnY0T3JxQ212ci8wKzJvLzNHNk9IRGgyallzS0ZVSGgwZERVdExTMHJFeXpqNjdSSkM5TUxTMGhKS3BSSXJWcXhBYkd3c05Cb05idCsramREUVVBQ1pQVVdSa1pGZ2pPSFRUejlGZW5vNk9PZDZqcHJVcVZPbmlrcWxtcUZRS0dJQTdBZWdxbHk1TXI3KyttdWNQWHNXaXhZdG9rUThIejc3N0RNc1dMQUFRVUZCR0RseXBEWVphOGdZMi9QcTFhdFloVUl4UzZGUWZEeGplajRpbjMzMkdjYU1HWVB0MjdkTFpWV3FWSUdUa3hNV0wxNk1PM2Z1UUtQUjRQcjE2OWl3WVFQTlBQVVJvSjV4UW9qZUxGMjZGTjdlM2hnNGNDQXlNakx3K2VlZlk4cVVLUUFBalVhREJRc1dJQ1ltQmpWcTFNQ2lSWXRLMUFJd0h4dUZRdEdBTVRZQndOZWNjeVBHbUY2WHFpOHJ5cGN2ajNIanhtSDA2Tkg0NVpkZnNHZlBIdHkrZmRzQ2dEZm5mSUZDb2RpbVZxdC9pSXFLaXRKM3JLVG9EQjA2RkVGQlFiaHg0NFpVdG1EQkFxeGZ2eDRUSmt4QWZIdzhySzJ0TVh6NGNBd2NPRkNQa1pMaVFIL1pDQ0h2eERtdkNxQXRnSVA2anFYdUdUb0VBQUFnQUVsRVFWU1F2Z0p3Z1RIMlROK0JsRFpabDZwbmJ6NE5sYVNsNnNzYXpqbkN3c0t3YTljdUJBY0hhOHM0Z0hPTXNaWGg0ZUVuOVJ2aC81V0I2d0lwV3dwMW5WY3FsV2NCT0hIT08wVkVSSno3TUtHOUhYVmxFRUlJMFdGdGJXMWN0V3BWVndDekdXTmZBSUN4c1RHNmRlc0dEdzhQbmJHdXBHZ3h4dEMwYVZNMGJkb1VUNTQ4d2JadDIvRExMNyt3bEpTVVRnQTZLWlhLLzRpaTZDMlR5WHpEd3NLUzlSMHZJZVQ5VVRKT0NDRUVBTkN3WWNOUERRd01SakxHcGdJd0F3QXJLeXYwNjljUHJxNnVNREV4MFhPRUh4Y3JLeXZNblRzWDA2Wk53NzU5KzNENDhHSEV4TVI4TGdqQ3o2SW8raWlWeXRXYzgwMFJFUkVQOVIwcklhVHdLQmtuaEpDUFhPUEdqWlZ5dVh3U0FIZTgrYnZRcUZFanVMcTZvbE9uVHBESlpQb044Q05uWkdTRTRjT0hZOGlRSVFnS0NzTGV2WHR4OWVyVjhnRCt4UmlicFZBbzluTE8xMFZHUmw3UmQ2eUVrSUtqWkp3UVFqNU9nbEtwN01rNW44RVlhd3RrVHJ2V3ZuMTdEQnMyREhaMmRqUWV2SVNSeVdUbzNMa3pPblhxaEwvLy9odmJ0bTFEVUZDUVhCVEZJWXl4SVFxRjRuZk8rZkxJeU1qakFHZ05kVkppYURRYStsRC9GcFNNRTBLS0RlY2NHbzBHNmVucFNFMU5SV3BxS3BLU2twQ1ltSWlFaEFROGYvNGNjcmxjV2hpSUZEMlZTbVhPT1hkSDV2emdOb3d4bmFYcXExU3BvdThReVRzd3hsQ3ZYajBzWGJvVWNYRngyTHAxSzA2Y09JRlhyMTYxWW93ZFVTZ1Vqd0VzNVp6dmpJeU1qTmQzdk85QzE0WGljK3pZTWZUcDA2ZkEyd0FnTURBUWl4Y3ZocGVYRjV5Y25ONTZIRWRIUitrRzVQajRlTGk2dXNMZjM1OW1YY29EdlNxRWtFSlJxVlNvVnExYW50dWZQbjJLc0xBdzZYbXpaczFRclZvMXlPVnlHQmdZd05EUUVFWkdSakF5TW9LeHNUSEtseThQVTFOVFZLeFlzY0NyemNYR3htTDkrdlVJQ1FuQnExZXZZR0ppQWxkWFY0d2RPL2E5enJFc1VTcVZ0UUdNRVVWeEhHT3NQSkM1dXQvQWdRTXhZTUFBR0JrWjZUbENVaGlWS2xYQzlPblRNWEhpUkJ3NWNnUUhEeDdFL2Z2M3F3Tll3eGp6VmlxVkd6UWF6WWFyVjYvZUxvNTRTc3AxSVNvcUNzT0hEMGZyMXEyeGR1M2FYTGVGaElSSWk1RVZ4SWRzVzh2SHh3ZEhqeDdGdm4zN1lHVmxKWlZmdkhnUlU2ZE94ZlRwMCtIbTVsYmdkaGN0V3BSbnd2MjJiZGV1WGNQS2xTc3haY29VZUh0N28yTEZpbENwVkRucXJWbXpKc2RVakNkUG5vU0RnOE5iRS9HQ3ZHL09ueitQNzcvL0htUEdqTUdBQVFQeTNLYzBvV1NjRUZKb0FRRUJ1WDcxcU5GbzBMeDVjNTB5VVJSeC9QaHhuZnFpS0dMQ2hBbFl1WEpsb1dOUXE5VVlOV29VT25Ub2dQMzc5OFBjM0J5UEhqM0M0OGVQQzkxbVdkSzRjZU0yTXBsc0tvQStBR1NNTWFoVUtyaTV1YUZ0MjdhMHNsOFpVYTVjT2JpNHVHRFFvRUc0ZE9rUzl1elpnOURRVUdNQTN3aUNNRVdoVVBoenpsZEhSa2FlLzlDeGxJVHJnbFpFUkFRQ0FnTFFxMWV2OTI2cnVOcCsrUEFoZHUvZWpmWHIxK3NrNGdEZzcrOFBhMnRyK1B2N0Z5Z1o3OXk1TTRETTExYjdPRHZ0TnJsY2pzREFRS244OHVYTCtQZS8vNDNGaXhlalJZc1crT3l6enpCanhneU1HVE1HenM3T09zUFpnb09ENGU3dUxqM25uTVBQencvUG56L0h4WXNYY3h6ejRNR0RNRGMzQjVELzkwM2J0bTBSSFIyTkZTdFdvRisvZm1YaUdrYkpPQ0drMk96ZHV4ZSt2cjQ2WlUrZlBrWDM3dDExeXJMK0lYaVhlL2Z1SVNZbUJzT0dEWU9GaFFVQXdOYldGcmEydHU4ZmNDbGxaMmRuYUdob09BQ0FKMlBNSGdBTURRM2g1T1NFNGNPSG8zYnQybnFPa0h3b2dpQ2dUWnMyYU5PbURlN2Z2NC90MjdmajlPblRRbnA2ZWgvR1dCK2xVbmxkbzlFc2ZmMzY5WUc3ZCsrbTZUdGU0TU5jRjdROFBEeXdjdVZLdEdyVlNybytGSldDdEgzeTVFa2NPSEFBejU0OUErYzh4MnJDTzNic1FPWEtsUUVBQ1FrSkFJQW1UWnJvMUVsSVNNQnZ2LzBHSHg4ZlRKNDhHWC8vL1RmcTFxMmJyMWpQbkRrRElQT2JDTzNqN0xKdjAyZzAyTFp0RzQ0Y09ZTFZxMWZEenM1T3FyZGx5eFpNbno0ZHAwNmR3clJwMDlDb1VTTmtaR1FnT2pvYW8wYU5RbXBxS3ZyMzc0ODJiZHJBMnRvYVBqNCttRFZyRnZidDI0YzJiZHJnMTE5L1JlZk9uUXYxalp3Z0NHalNwSWswcktrc3pQSkV5VGdocE5BSzJpUGs2dXFxMDJ1aTdmRW96QjlaTFNzckt4Z1pHV0h0MnJYdzlQUXNFeGZtd2xJb0ZGVTU1OE1FUVpnRm9BcVF1Y3oybDE5K0NYZDNkNmtIaW53Y2JHMXQ0ZVhsaFJrelpzRFgxeGZIamgzRDA2ZFBHOHBrc2wybXBxWnJGUXJGVW8xR3MrM2F0V3RQaS9LNEplRzZvT1hzN0l6ZzRHQjRlM3RqMmJKbDc5MWVZZHJldkhrem5qOS9qbVhMbGtrSjk5dG9FL1hzTjFBSEJnYkMxdFlXRGc0T2FOYXNHZno5L2ZPZGpHdUpvcGpqUTA1dTd0MjdoN2x6NTZKaXhZcDQ4ZUlGeG93Wms2T09ScU5CeTVZdE1YTGtTRFJ1M0JpalJvMkNTcVhDK3ZYcjRlam9pUDM3OThQWjJSbGVYbDY0ZmZzMjZ0ZXZqN2k0T0ZTcVZBbHl1UnlwcWFrb1Y2NmMxRjVCM2pkbDdlWnlTc1lKSVlWV2tLK2pnWUpmUUE4ZVBJZ2xTNWJrdXUzOCtmTXdOVFdGbVprWmxpNWRpbm56NWlFNE9CaHVibTV3Y1hINXFKTHlyRXZWTThhTUFLQnUzYm9ZTkdnUWV2YnNDUU1EQXoxSFNQVEoxTlFVWThlT3hjaVJJeEVZR0lqOSsvZmo1czJibFFCNHkyUXlMNFZDc1YydFZ2OFFGUlVWVlJUSEt3blhoYXh0ejU4L0h5NHVMamgzN3R3N2J6d3NpUHkwL2ZyMWF3UUhCMlA3OXUzNWFwTnpqc2pJU0ZoWVdNRFkyRmhubTcrL1AzcjI3QWtBNk5tekozeDhmREIxNnRRQzNSUXBDRUtlSDNLYU5Xc21QYTVVcVJLNmRPa0NEdzhQbldFZ0twVXF4M2o0SVVPRzROYXRXNGlOallXam82TlVybGFyTVhyMGFEUnExQWlIRHg5R2l4WXRjT2ZPSGRTcFV3ZnA2ZWs2aVRoUXNQZk5KNTk4QXBsTWh2RHdjSjFqbGxhVWpCTkNDaVVrSkNUUHFhcGtNaGxDUWtLazU2S1lPY3VhSUFobzFxeVp6b3dkMWFwVmszcHFzdC9jTlhEZ3dCdzNBK1hHMGRFUng0NGRnNit2TDNidTNJbURCdzlpOWVyVnFGT25UcUhPclpSZzl2YjJuUmhqMHdCMEJjQVlZM0J3Y01Dd1ljT2dVcW5LWE84UmVUOXl1Unk5ZS9kR3IxNjlFQmtaaWUzYnQrUFNwVXZsT09kajVITDVhSVZDY1pZeHRpbzhQUHdVQVA3T0JuTlJrcTRMV2pWcjFzVDQ4ZVBoN2UydGszQVdoWGUxZmZmdVhkeTllL2VkdmI3YVlTb2hJU0ZZdDI0ZGxpOWZyclA5M3IxNytQdnZ2N0Y2OVdvQVFNZU9IYkZreVJJRUJ3ZWpmZnYyK1k0M3Z6M2pGaFlXR0RGaVJMN2FyRjY5T3FwWHJ5NjFuNWFXQnJWYWplKysrdzQ5ZXZSQVhGd2NRa0pDTUhQbVRPellzUVAyOXZaSVNrcEMrZkxscFRZSzhyNEJNci94bXpCaEFxWk1tUUovZjMvcCtLVVZKZU9Fa0FMTGZ1ZDdmSHc4UWtKQzRPRGdnSW9WSzBybDJqK2lxYW1wT21NRHMvYk03TjY5Vy9xS09yZTc4L05MMi92bjV1YUcyYk5uWSs3Y3VUaDQ4R0NoMnl1cFZDcVZpU2lLTGdCbU1jYnFBSUNKaVFtNmR1MktZY09HNGROUFA5VnpoS1NrWTR4Qm9WQkFvVkRnOGVQSDJMNTlPd0lEQTFseWNuSm5BSjJWU3VVOUFFdlQwdEwyM3JoeEl5bS83WmJFNjRMVzRNR0RjZTdjT2F4WXNRSmZmZlhWZTdlWDM3YTFyL1c2ZGV2eTFWYkxsaTB4YXRRb3JGcTFTaWZKUG43OE9Eam5Pck9IcEtXbHdkL2Z2MERKZUg1N3hnSGsyZVBjc1dQSEhHVnQyN2JGaUJFanNIbnpabHkrZkJtY2MzVHQyaFVPRGc3NDl0dHZNWGp3WUJnWkdlSFVxVk5ZdTNZdEVoTVRwV1M4b084YklIUDgvSVlORzdCMDZkSlNuNGdEbEl3VFFnckIwTkJRNTRMdTRPQWdQYzZ0L09YTGw3bmU0Q1NLSXRhc1dhTXpYalNyZ253ZHJXVm1aZ1lQRHcrTUd6ZXV3Rk1rbG1UYXBlbzU1NU1aWXhXQi95OVY3K3pzakFvVkt1ZzdSRklLVmE5ZUhYUG56c1hVcVZQaDUrZUh3NGNQSXlZbXBoYUFuOHVWSzdkU3FWU3U0NXovSEJFUjhmQmRiWlhrNjRJZ0NQanV1Ky9nNnVvS2EydnJkNTFLZ2J5dDdkcTFhK1BHalJ0NDllcFZ2dTdaRUFRQkxWcTB3TWFORzVHV2xvWnk1Y3BCbzlFZ01EQVEwNmRQUjd0MjdhUzYxNjVkdy96NTg2VngyRVZOTzA5NFZGUVVHalZxQkNBemNRNEtDa0o2ZWpwaVkyTlJxMVl0cWY3ZmYvOE5wVktKT1hQbW9FZVBIdWpRb1FOV3JWcUYxNjlmWS9EZ3dUaDgrREJzYkd4Z1kyT0RxS2dvNlpwVjBQY05BRHg2OUFqcDZlbG8yYkpsa1orM1BsQXlUZ2o1NFA3NzMvL20rZ2Z3K2ZQbk9qMGYyZVhuNitnN2QrN2cvUG56Nk5xMUsyclVxSUg0K0hnY09YSUV6WnMzTHhPSnVMMjlmVE1Ba3dWQmNBWmdBR1F1VmUvaTRvTE9uVHZUcW5ha1NKaVltR0Q0OE9FWU1tUUlnb0tDc0hmdlhseTlldFVVd0Z6R21LZENvVGlnMFdqV1hydDI3WStpT3VhSHZDN2s1clBQUHNPWU1XUHc4ODgvdjdXZVJxT0J2NzgvdW5Ycmx1L1pQdkpxMjhURUJNN096cGc2ZFNyKy9lOS82eVN2ZWRGZXR6UWFEUURnOTk5L3g2dFhyOUNyVnkrZER4cVdscFpZc1dJRkFnTUQzenJONGJadDI3QnIxeTRBbWQ4ZzV0YXpuWDFiVUZBUUFPRENoUXRZdEdnUmpodzVvdk9CUHl3c0RQUG16Y09zV2JQUW8wY1BBSm4zcVdTOW9UUXhNUkZKU1VsWXRtd1pidDI2aFEwYk5tRExsaTBBZ0xpNHVQZnFRTWc2eEtrc29HU2NFRklvNmVucCthNGJGaFltVFlzMWNlSkVxWHpQbmoxSVMwdkR1SEhqTUdMRUNFeWFOS25BY1ppWm1TRXNMQXg3OXV4QlVsSVNLbGV1akRadDJtRFdyRmtGYnFzRWtTbVZ5aDVabDZxWHlXUm8zNzQ5aGc0ZGlvWU5HK283UGxKR3lXUXlkTzdjR1owN2Q4Yk5temV4WThjTy9QcnJyM0sxV3UwcWw4dGRGUXBGS09kOFNXUmtaRUJ1KzVlVTYwSmVoZzRkaXFDZ0lOeTRjU1BQT3JkdTNjTFBQLytNdm4zN0ZrbmJZOGFNUVkwYU5iQm8wU0k4ZS9ZTWpMRzNUbTJZL1Y0UGYzOS90R2pSSWtlUHYwd21RNmRPbmFRUER0MjdkMGRnWUdDT2J4czhQRHpnNGVFQklETUozcjE3TjZ5dHJhVVZUWC8rK1dlOGZ2MGFnd1lOUW8wYU5hVDlZbUppc0hqeFlpeGN1REJINHR5dVhUdXNYTGtTTTJmT3hNMmJOL0hOTjkva1NJek56TXd3Zi81OGhJZUh3OVBURXpObnpvU1ZsUlZFVWNTbFM1ZDBQb2dWNUgwRC9EOFpMeXYzeFZBeVRnZ3BzSXlNRExpNHVPUzZiZENnUVRyMTB0UFRFUmdZS04yUTFMMTdkeHcvZmh4SGpoeUJUQ2JEOGVQSEVSa1ppV1hMbHNIYzNCeU5HemVHVXFuTWR5eVdscGJZc0dIRCs1MVFDYUZkcXA1elBoTkFUY1lZek0zTjBhdFhMd3daTWdSVnExYlZkNGprSTFLL2ZuMTRlM3ZqNWN1WDJMbHpKd0lDQWhBWEY5ZWNNWFpFb1ZCRWYvWFZWeit0VzdjdStwTlBQZ0ZRc3E0TGpSbzEwcm5wVTBzUUJPemN1Zk90KzE2OWVoVWRPblFvMHJaNzllcVY3Nm43cWxXckJzWVlJaUlpMExwMTY3ZE9temg3OW13QXdLbFRwOUNpUllzODV6dS9ldlVxamgwN2hqTm56cUJqeDQ0Nlk4OTc5ZXFGQXdjT1lQanc0VkFxbFJnMmJCaHExNjZOU1pNbXdkM2RIUXFGQXFtcHFZaU5qWVdob2FFME8xUFRwazJ4ZGV0VzZZUFU5T25UY3h6M24zLyt3ZXpacytIbDVRVmpZMk8wYXRVS0FQRDU1NS9EeDhjSFFNSGVOMEJtSXY3bm4zL0MzTnc4eDR3emhCQlNabkhPcTNMT0IvQTMrdlhyeDdQU1BzK3QvTjY5ZTN6U3BFazhNVEdSOSs3ZG0zZnExSW5QbVRPSFg3eDRrWXVpS05YVmFEVGN6OCtQOStqUmc3OTgrWklYc1lHYzh4S2J5YXBVcWxwS3BYSzVRcUZJVkNxVlhLbFU4cjU5Ky9MZHUzZnpsSlNVb240dFBscHF0YnJBK3p4Nzl1eTlqcG1XbHNham82TTU1NXduSnllL1YxdjZscGFXeHYzOC9Iai8vdjI1VXFua1RrNU8zTlBUTTFXN3ZSUmVGM0xsNmVuSi8venp6Mkk1Vmw2MmJ0M0syN2R2eng4L2ZweXYrZ3NXTE9DQmdZRzViZ3NQRCtmdDJyWGpTNWN1bGQ2THVVbEpTZUcrdnI3YzFkV1ZpNkxJSXlJaU9PZWNYN2x5aFRzNk92S09IVHZ5elpzMzU5Z3ZOalkyeCsvR3o4OVBlcHo5ZmEvUmFIU2VGK1I5d3pubnYvNzZLKy9XclJzL2MrWk05bEFLZFoxWEtwVm5sVW9sVnlnVVJUZnZKU0dFRkRYT2VXWE9lZTg4citMdm9MMzRKaVltNXJ0dUVldk5PWC8zYWh2RnJISGp4bTBVQ3NVaGhVS2gwU2JoZ3dZTjRxZFBuOVpKU0xMeTkvZVhIajk2OUVoNmZPL2V2VHhQWGhSRi92ejU4eUo3TVFzaklTR0J6NXc1ODczYitmUFBQL211WGJzS3ZKKy92eitmUEhseWdmYUppb3Jpdlh2MzVtbHBhUVUrbnRidDI3ZjVnQUVEZUh4OFBPL2Z2MytPQkVJVVJiNXYzNzQ4ZjkvdkVoNGV6cTljdWZMV09tcTFtcnU2dXZKWHIxN2x1djNycjcvT1VaYWNuTXl2WGJzbVBWK3dZQUdQakl6a25HY21aNXMzYitiVHAwL25VNmRPTFZUY25KZUk2OEpIb3pBZlJFdWhRbDNuUzBJeVRzTlVDQ0g1a1E3Z1dXRjMxbzRsek04Tk94L29ocHhueUR3SHZhdGR1M1k1VTFQVC9zaXlWTDJCZ1FIYXRtMkwwYU5IWStMRWlWQW9GR0NNNGZ6NTgyalRwbzNPVFpwZVhsN1MxOTJqUm8zQ2lCRWpNSERnUUV5WU1BR0JnWUVJQ0FoQXZYcjFzR3JWS2lRbUppSWhJUUZwYVdtd3NMREE2dFdycFNuRW1qWnRxak0rTkt1WW1CajgrZWVmMHZQY2J2aEtTa3FDb2FHaHp1SWZBTkN2WHo5TW1qUUo2ZW5wT3R2UzA5Tng3dHc1bmJyWjY4VEd4bUw5K3ZVSUNRbkJxMWV2WUdKaUFsZFhWNHdkT3haQTV0ZlRLMWV1eEtSSms2Umx0NTgrZmFvekxkcno1OCt4ZWZObW5hWEUvL09mLzJEWnNtVmdqT1dZWTdsYnQyNllNbVZLanZOTFMwdkRnZ1VMRUJjWGh6NTkrdWhzczdTMHpQY2lMc2JHeHNqSXlJQzV1VGwrL1BGSC9QampqK2pRb1lQME8vM3JyNzhRR0JnSVoyZG5ORzNhRkRZMk5qbmErTzkvLzZ2eis4anExYXRYV0xKa0NZNGNPWkxuUWxlLy9QSUxIang0Z1BIanh3TUE1czJicHpNSC8rUEhqM1BzYy9ic1dRUUVCR0RqeG8wQU1tY3AwZDRrV0tGQ0JmajcrNk5ObXpidk5VMWdDYmd1ZkRRK2todTlTOHgxdnFBb0dTZUU1RWNhZ0dnQURnQ3FBaWozOXVvbFJob3lMOURSYng3clRjT0dEUzBOREF3OEdHUGZBS2dHWkM1YzBhZFBIeGdaR1NFeU1oSzFhOWVXcG1NOGYvNDhmdmpoQjdScTFRcU9qbzQ1RnIzUXVuTGxpalNEUVVKQ0FsYXRXb1h0MjdmanI3LytncSt2TDZwV3Jab2pZUVl5UHdBY08zWXMxemF6VGlFRy9IOW1CYTNEaHcvRDE5Y1htelp0eW5PTXFvT0RBODZkTy9mV1dUR3kxbEdyMVJnMWFoUTZkT2lBL2Z2M3c5emNISThlUGRKSkZIZnYzbzNHalJ1alNaTW1PSExrQ1B6OS9lSGc0Q0JOZjNicjFpMTRlbnFpZnYzNjBqNHhNVEdZT25VcTVzNmRpMjdkdXVtMDVlL3ZuK3ROZXB4ekxGcTBDQTRPRHZqbW0yK2s4dWpvYUF3Wk1nU2RPblhTcVI4U0VpS04zYzJ0clpTVUZKMHA2YzZmUDQ4TEZ5NEFBTTZkTzRjdnYvd1NRT2J2NVBEaHc3bStUbG9xbFFwV1ZsWTYydzBNREhURzFtcnJlWGw1SVRrNUdRY09ITUNKRXlmdzZORWorUGo0b0diTm1ybkdtdFdoUTRjd2RPaFFBSm5qZnRQVDAyRnJhd3NBcUZldkhuYnQyb1d0VzdmQzB0SVNBSkNjbkl6ZzRHQmN1WElGQ1FrSkFBQ1pUSlpvYTJzYjBMRmp4MTlyMWFvVjk4NkRFbEk0SmVZNlgxaVVqQk5DOGlNRG1SZTdCR1JPcjFkYXVxbEVaTWFlOXViZll2ZG1xZnJ4blBPUmpMRnlRTTZsNmtWUnhMQmh3eEFTRWdKUkZCRWZINC9GaXhkajNicDF1U2JTV2ZYcDAwZEtxcmR2MzQ3dTNidkR4c1lHZ2lEazJmTU5aTjRNbFQyQnk3b3ROMmxwYVZpMWFoV2lvcUx3NE1FRCtQdjc0OGFOR3hnNWN1UjdyM1o2Nzk0OXhNVEVZTml3WVZLQ2IydHJLeVdBVjY5ZXhjR0RCN0Y0OFdKNGUzdkR3c0lDbkhOd3pwR1VsSVFLRlNwZzFhcFZtREpsaXZTYTNiaHhBek5uenNUejU4K3hiTmt5NlVZNHpqa1NFaEpRdm54NWFaWUpJUE5EQitjY0sxYXN3TU9IRHpGdjNqeHBXMkppSXFaTW1ZTGV2WHZubVAvYXdjRkJTcTZ6UzA1T1JwOCtmWERtekprYzJ6UWFEYzZlUFFzL1A3OEN2VmJIamgyRFRDYURLSXBRcTlWSVRVMUZTa29La3BLUzhPclZLN3g4K1ZKSy9uLzQ0UWZFeHNaSzN5YVltWmxoOXV6WjhQSHhRY3VXTFdGalk0TVhMMTVnMEtCQmVQandJUzVmdmd3Z2MyN3A3Nzc3RGw1ZVhoQkZFYW1wcVRsdWFtU013ZC9mSHpWcjFzU1dMVnZRcFVzWGRPellFZWZPbmNPeFk4ZHcrL1p0MDlEUVVOZjkrL2NQTURZMlBsQzNidDJmVjZ4WWNiTkFKMHZJdStuOU92KytLQmtuaEx3VFk0d2o4MEpYS25zZDlFQ3d0N2QzWW94Tlk0eDFBeksvSm03VnFoV0dEQm1TWTZsNlFSQ3daczBhV0ZoWUlDTWpBNWFXbHRpeVpVdXVReGF5YTlteUpWUXFGUzVkdW9UUm8wZExVMzY5aTRHQlFaNUpZUGFlY1FDNGZQa3lsaTVkQ2pzN08yelpzZ1dPam81d2RYVkZRRUFBcGt5WmdzYU5HMlBDaEFuNWlqazNWbFpXTURJeXd0cTFhK0hwNlpsanlFVmFXaG9jSEJ5d2J0MDZ2SDc5R3Q5Kyt5M1MwOVBCT1plRzg0U0ZoZUgrL2Z2dzl2YkdvVU9Id0JqRCtQSGpNWC8rZkozZWZaVktsV00yRE8wcWo1Y3ZYOGJWcTFkeDgrWk5kTzNhVmRxdVhiUWxJQ0FBQVFFQlVsbHVzMnBrWld4c25PZTBiYi84OGd1U2twS2t1YXd6TWpMUXYzLy9IUFZ5KzNEVXRHbFRHQmtad2REUUVPWEtsY1BUcDAvUm9FRURtSm1ad2NMQ0FuWjJkckN5c3NMRWlSTVJIQnlNM2J0M1k5Q2dRZkR6ODVNK2hGbGFXc0xQencvZHUzZUhuNStmem13ZldjL0x5OHNMMWF0WHg2aFJvOTU2cmdBZ2w4dlJ0V3RYZE9uU0JaR1JrZGk1Y3llQ2c0TU40K0xpQmo5Ky9IaXdVcWs4d3hoYkZSNGVmaHFaU1JRaEh6MUt4Z2twSmV6dDdiOWlqTFZrbVZrY0E4QTQ1d0lBcGkzam5FdmI4aWdUdE0renRaT2pMRXU1a0wydDNQYlZsbWVQS1ovN0NibkZucVhON0hFSitXMC9TK3hDYnE5Tkh1Zk1HR05DUWRwLzh5TzgyZllYWTZ3QjhQK2w2ajA4UFBMc3FmYng4WkhHVXljbEpjSFoyVm5hcGszODhqSnc0RUFrSnlmajJiTm4wbjdIamgxRFltS2lsRnpGeHNiQzB0SVNYbDVlVXRLWmtaR1JZeXkwVnRiazcvNzkrMWkrZkRudTNidUhHVE5tb0hQbnp0STJtVXlHL3YzN28wZVBIdGl5WlF2YzNOd3dZTUFBYVF4Mjl2SFpRTzZKUHBBNUovSFNwVXN4Yjk0OEJBY0h3ODNORFM0dUxsSlMzcng1YzlTdVhSc2pSb3pBMnJWcllXQmdnSmN2WDhMRXhBUkhqeDVGcjE2OUVCWVdocGlZR0l3Y09SSVZLbFJBZ3dZTjBLQkJBOHlmUC8rdHIyRldMVnUyUk5PbVRkR2lSWXNjQ1h6VzV4cU5CczJiTjlmWnQxbXpadEt3amRqWVdGeTVjZ1dNTVJnYUdpSWpJd01HQmdhWU1XTUc1czZkaXdvVkttRGJ0bTA2Kzl2WTJFakRWRHAyN0NnZEw3Y2ttSE11clpDb1BmYjI3ZHR6akExKzM2bmZOQm9OTGw2OCtOYnA5WEtqWFFaZW9WRGduMy8rd1k0ZE8zRGl4QW04ZnYyNk00RE9Db1hpQ21PczZadnFJZ0NlZVZxY004YTB6OFUzejdYYlJBQ2k5cm0yTE12enJQVkZ6amtISUxXWHRlMDMyOFJjNm5KdFBGbmJmbHY5TjNIbDFYYjJPSE1jSzh2K1hCUkZxWnd4SnRYTjdUeXkxYzM2R21YZm5qVUc3V3Y3VDBSRXhDWUE2Z0w5WXNrSFFjazRJYVdFSUFoN2tPMy9iUFlGRDNKYkFLRXdkWXFqL2Z6c0J5REg0aGpGSFZkQnlySnNrNWJ0azhsa3FGeTU4bHVIbTN6enpUZjQ1cHR2a0p5Y2pJNGRPNzR6QWMvcThPSERXTGR1SFhidDJnVlBUMCswYnQwYVFPWnFldHAyY210enpabzFVdDNzTGwyNkpEMDJOemVIVXFuRWloVXJkSHFyMjdkdkw3MEdSa1pHbURCaGdwUVFDNEtRbzhmNHhZc1g2TktsaTg3WWQrMEhBeTFIUjBjY08zWU12cjYrMkxsekp3NGVQSWpWcTFlalRwMDZTRTlQeDR3Wk05QzhlWE9FaFlVaElpSUN0V3JWUXMyYU5XRnNiSXlJaUFnb0ZBcjQrZm1oZCsvZTBnMS8ydmRQOWc4R3VYMVEwSHJiNy9adEtsYXNLTDNPV1QrMFdGcGE0dm56NTNqNThpVWVQbndJQ3dzTEhEbHlSR2U4TzRCY3g0c0R3S1pObTk0Wm43bTVPUklURTNNZG8vLzA2Vk80dTd2ajBhTkhjSGQzUjJwcWFyN1A2ZEtsUzRpUGo4ZkVpUk56M0IvdzRzVUx6Smd4UTJmTzZ0d1lHQmlnU3BVcTJUOG9tQ0R6QXl3QVNCdmU5disyb1AvUEM3dE5uMjFsdjFIMWJXM2xkbE5yUWRwU0tCUlhJaUlpY3I4em1CUXJTc1lKS1QyMC8xK25pYUlvOWF4b2V6cXk5b0pvLzgxYUQvL3ZlUkZ6cTVlMVRLUFJhTnVXZW1TeUhWT3FrN1VNQU5kb05Gd1FCRkg3V0xzdDYvWnNiV3ZiRTdQV1ZhdlZPdnRxZnpJeU1qaGpqTXRrTWxIN1dQc2pDQUpQVDAvWGVjNFlrOHBrTXBrb0NBSVhCSUducHFaS2RaS1RrN20yWENhVFNmOG1KU1dKTXBtTXkrVnlMcFBKdUlHQkFZK05qZVZ5dVp6TDVYSmVybHc1Ym1Sa3hNUEN3cVRlSjJUMnFna0toY0taTVRZcE1USFJZZlBtemRpMmJSdDY5T2dCWjJkbjFLdFhUK2NQbzdZSFc2UFJRS1BSNkF3WDJMRmp4MXZmRkltSmliaDkrellxVjY2TWpSczM0c1dMRitqV3JSdms4cHlYOXp0MzdtRHk1TW01dHBOOVZoS3R3TUJBakJ3NUVzMmFOY3V4QW1EV0d4a1RFeE54NmRJbGFaaEY5cGxTY2hNV0ZwWmpDSWVwcVNuR2poMExOemMzeko0OUczUG56c1hCZ3dlaFZxdGhZbUlDdVZ5T2xKUVUxSzlmSC9mdjM0ZXRyUzM2OXUyTDVjdVhZOG1TSlRoeDRvVE84SnUwdERUSVpES2RwRmVsVXVrODE1WmxsMzBXbWJ5V0VYK1htalZySWpvNkdrZVBIcFZ1aW16V3JCbTZkdTJLd01CQTNMeDVVK2NHMENkUG5rQ2owYUIxNjlhb1VxV0tWTDVseXhZWUdocEtTVmJXZUY2L2ZvMHZ2L3hTK3IzMzdObFRXb1NsV3JWcTBqQVY3YjlBWnUvOW9FR0RwREhqdWMzR3NuZnZYZ3diTmd4QlFVSFl0MjhmeXBYTHZIYzdMaTRPL2Z2M2x4Wnh5WTV6amp0MzdtRC8vdjN3OS9lWGxuYm5uSWN5eHRaRlJFVHNCYURCbTIrVEFBaDJkbllzTFMyTlZhMWFWWGo5K3JXZzBXaVlXcTFtR1JrWmdwbVpHY3ZJeUJDTWpJd0VVUlNaUnFOaEdvMUdFRVdSR1JrWk1ZMUdJeGdZR0dpM0NaeHp4amxuY3JsYzBQNHJpcUlnaWlMam5ETlJGQVVEQXdNbWlxSWdsOHVaS0lvQzU1ekpaREpwWDg2NUlJcWlJSlBKR0FBbUNJS1F0UndBazhsa1RGdm5UYnN5dlBubVRNajhSVEZCRUJqblhIanpvL1BOMjV0ditiU1BHUUJCV3ovTGZ0S3hjOWxIVzAvNjlpL3J2dHBqYWR0KzgyM2dTTWFZaFVham9SeXdoS0JmQkNHbFRIaDR1SSsrWXlEdkpMNUpOdlkyYWRLa3VTQUlNelVhelpmKy92NkcvdjcrVUNnVUdESmtDRnEzYmcyNVhDNzFwbTdZc0FHSmlZbVlPWE5tdmcrMFlzVUt1TGk0WU5HaVJWaTdkaTNtenAwTHBWS1phdy9wRjE5OElTV2hSNDhlaFlXRkJkcTJiU3NOdWNpZW9PcWNrQ2ppNU1tVGVTYlkyWlBaL015bUVoOGZEeWNucDF6SFhadVptY0hEd3dQanhvMkRLSW93TVRIQit2WHJBV1FtL3E5ZXZZS2ZueCthTjI4T2xVcUZUei85RkVPR0RNSG8wYU4xZW5DZlBuMWE2S0VhMldlUnlVb1VSY3liTncvSnljbFNFaHNmSHkvMXVNZkh4MHQxNjlXcmg2TkhqK0xPblR0WXVIQWhBT2dzQlY2L2ZuM3BKdHlUSjA4aVBEd2NaMVQ4UDlNQUFDQUFTVVJCVk0rZWhVcWx3c2lSSTZYWmNsNjhlS0V6RFdEVytKWXNXWUw2OWV2bm1CMkdjNTVuejdpN3V6c21UcHdvalJuUGZyOUJlSGc0cmwrL0RtOXZiMVNvVUFFLy9QQURwazJiQnM0NUZpOWVqQUVEQnVTWTJVV2owZUQzMzMvSDd0MjdzMDdIbU1FNUR3VGdIUkVSa1gxYUlPMUJOZHBsNU8vZXZadkhxMDZLZ2xLcGJBdWdwYjdqSVA5SHlUZ2hoSHhBVjY5ZURRWHdWY09HRFQ4MU5EU2N6amtmR2hFUlVTa2lJZ0pXVmxZWU1tUUlldlRvQVZOVFV3UUZCZVU2NTNYV09iT3pVcXZWU0U5UGw0YWJWS3hZRVQvKytDUE9uajJMTDc3NElzK1lYcjU4aVhYcjFtSEJnZ1U2NWRuSGtBOGFOQWlEQnc4dTRCa1h6cDA3ZDNEKy9IbDA3ZG9WTldyVVFIeDhQSTRjT1lMbXpadERFQVRjdm4wYkowK2V4SjkvL29uazVHVDA3dDFibWxKUW85R0FNWWFVbEJROGZ2eFltaDRTQUs1ZnY0NjB0TFFDRFZQSkQwRVFzR2pSSW93ZlB4NkRCZzFDKy9idDBiRmpSeXhkdWhRQWNPVElFYWx1a3laTnNHYk5HbXphdEFtQ0lPRGt5Wk53ZEhUTU1iLzJiNy85aGoxNzltRERoZzA0ZS9Zc1pzK2VqY21USjJQYXRHbFFxVlI0K1BDaE5MdU1saWlLK09PUFA5QzZkV3NjT25SSVNzWjM3dHlKb1VPSElpVWxCYmEydHJuMmpHdVhNUWN5NXhXUGk0dVQ1ZzNQeU1qQTBxVkxNWHIwYUppYm0yUG8wS0VZTzNZc05tM2FoT2ZQbitQMTY5Y1lOMjZjdFAvcjE2OFJHQmlJWGJ0MklUbzZXbHY4aW5PK0M4Q0tpSWlJaCsvMWdoTlNobEV5VGdnaHhlRDY5ZXVQQUV5MXRyYWVVNjFhdGJHYzg3RlBuanlwczJ6Wk1xeGR1eGF0V3JYQ3ExZXZjcjNCY2NPR0RibTJLWmZMNGVYbGxhUDh4SWtUZVNhYkNRa0ptRDU5T3BvMWF3WWZIeCs4ZVBFQ2pvNk9BSkRudk9QRndjek1ER0ZoWWRpelp3K1NrcEpRdVhKbHRHblRCck5telFLUU9lekZ5c29LM3Q3ZXNMS3l3clJwMDlDdlh6OWtaR1Jnd29RSlNFOVBoNStmSHp3OVBURjI3RmpNbXpjUDF0YldPSDc4T1ByMjdhc3pERVE3VEVXYnRDY25KK3RNMnljSUF1UnlPWjQvZjY0elRDUzcrUGg0UkVWRlljS0VDYmg4K1RKYXQyNk5UWnMyNGNtVEozajY5Q2t1WGJxRUFRTUdZTVdLRmJDeHNaR0drR3pidGsxNnpiWG50bm56Wmx5NGNBSHIxNitYZXRvclY2Nk1aY3VXU2JQVldGaFlvRkdqUnRJNCtLTkhqMkxuenAzNDVKTlBzSGJ0V3F4ZXZScVJrWkd3c2JHUmhzUThlZklFVmF2bVhDSDg1Y3VYZVBic0dlTGo0NUdhbW9xN2QrL2k3Tm16VWpMdTQrTWpMYm9FWk43N01HN2NPSXdkT3hZeW1ReGJ0MjZGVENiRDQ4ZVBjZWpRSWV6ZnZ4OHBLU25hNXUrSm9yaEJKcFA5R0I0ZW5sekF0d0loSHgxS3hna2hwQmhGUjBlblJFZEgrd0R3VVNnVVh6TEdwcWFrcExRTENnb1NBR0RXckZsd2RYV1ZWdUVFTW9kbGxDOWZIcmR2MzVhbXdRTUFRME5ES1hreU5EUkVuejU5MEw1OWV6eDgrRERYOGMwM2J0eUFwNmNuSEIwZE1XdldMRHg2OUFpYk4yL0doZzBiSUpmTDBiRmpSd2lDQU02NU5JZjFrU05IcElRMHI5bFg4bEtRMlZRc0xTM3ovTkFCQUEwYk5rVERoZzBCQUJjdVhFQk1UQXdtVDU2TXI3NzZDaDA2ZElDbnB5ZktsU3VIN2R1M1k5R2lSVmk0Y0NHbVRKbUNHemR1NE50dnY5VnBTenRzWmNhTUdiaDA2Ukk0NXpyajlCbGpjSE56UTc5Ky9YSzlnVGhyUGUwNDdmRHdjTlNvVVFNcWxRbzFhdFNBUnFQQmQ5OTloMjNidG1INTh1V29XTEVpbHYrdnZUdVBqcXE4L3pqK3VaT0VUVXV0Vkt3N2NuQUJsVEFUVUtPMExJSS9YQm9nSWdZSjRGYUxJblZGS3FCNFVDeEZJcklLQmdTSkN4SkJVVWl0eUNaVUZFd21DWXNnRUlLeWd5d0prR1FtTTgvdkQ4eVlrSVVFUXU0a2ViL084WnpjNXk3em5RaHpQOXo1M3Z1OC9ycTZkZXVtQ3krOHNNaFY4WTBiTjJyLy92MmFQbjE2c2F2bGwxeHlpUklTRXJSZ3dRSk5telpORXlaTTBQYnRKeTR5TDFpd1FFT0hEbFY4Zkx6V3JGbWo0Y09INi9ubm4xZnIxcTBERXgrdFhyMWFMVnEwa0NRTkhEZ3dNQ0hQbTIrK3FZVUxGK3FQZi95amJyNzVaalZxMUVpWFhIS0oxcTVkcXkxYnRtanAwcVdhT1hPbXNyS3k5UFhYWHlzcEtVbDc5dXpSaUJFamxKT1Rvd0VEQmlnc0xFd0hEaHlRSlAzNnBJNlZrc2FscEtTVWZDY3FBQURWbWN2bE1pNlhxL1JrZ0dvclBEeDhsTXZsMnU1eXVZNFYvSC91MWF1WFNVcEtNbmw1ZWViQkJ4ODBFUkVSSmpJeTBreWFOTW1VWmViTW1XYnQyclZGeG9ZTUdXS01NZWJZc1dObXhZb1ZwZTdyOS91TnorY3pYcS9YZUwxZWs1K2ZIMWozekRQUEdLL1hXK3ErLy96blA4dGNYNUpEaHc0Wmw4dFZvWDBLWkdkbkcyT00yYjU5ZTRucjgvTHlqREhHN042OXU5UmorSHcrazVlWFYrUjlWcVl0VzdZVVdmYjcvU1l6TTlQazV1WUd4dDU1NTUwUzl4MC9mbnlSNVdQSGpwa3BVNllZWTA3VXZXVEprc0M2ek14TU0zVG9VT1B6K2N5NmRldk04T0hEVFVaR2hqSEdtSkVqUjVyTXpFeGpqREV6WnN3d3ZYcjFNblBtekRFYk5td3cyN1p0Sy9JYVNVbEpac0dDQmVhbm4zNHkyN1p0TTVzMmJUSzMzSEtMR1Rod29QbnFxNjlNVGs2T1diUm9rWW1OalRVRmYwNWRMcGZmNVhLbHQyclZxcFhkZjQ5UVBpNlhhNVhMNVRJdFc3YWtiMXlTeStYNnl1VnlHYWZUZVp0ZE5aemU4NXNBVkxtQ0lKNlNrc0xmMjVySElhbnUxVmRmZmM2NTU1NzdsS1NISkYwa25XaFZpSTJOVlZSVVZKazNRd0puUTE1ZW52THk4dlRaWjUvcHZmZmUwLzc5K3lWSnhwaDlrdDd4K1h4ajA5UFQ5OWxiSlNyQzVYS3RrblJ6Zm41K1pIcDYrcmQyMTJNM2w4djFsYVRiakRHZDNHNzNZanRxb0UwRkFPem5sNVR6NDQ4LzVrZ2FKdWxscDlQWno3S3NBYi84OG90ejNMaHhtalJwa3JwMzc2NmVQWHVxYWRPbU5wZUwyaUF6TTFPSmlZbWFPM2R1WUNJb1k4eDZ5N0ltT0J5T2Q1S1RrNnZsMU9OQXNDR01BMER3eVhlNzNkTWxUWGM2blowa1BaT2ZuOTg1TVRFeE5ERXhVYmZjY290NjkrNnRObTNhRkp0eEVUZ1RmcjlmMzMvL3ZUNzQ0QU90V0xHaVlOZ25hYkdrc1c2Myt3djdxZ05xSnNJNEFBUXh0OXY5bGFTdldyVnFkWlhENFhoT1VxOXZ2dm5tZDk5ODg0MmFOR21pUG4zNjZQYmJieTl4d2hhZ3ZISnpjN1ZvMFNMTm1qVkxHUmtaa2lSanpERkpzeDBPeDVqazVPU045bFlJMUZ5RWNRQ29CbEpUVXpkTCtudXpaczBHTld6WWNLQ2tSek16TXk5LzVaVlhOSGJzV1BYcTFVdmR1M2ZYaFJkZWFIZXBxRVlPSERpZ1R6NzVSTysvLzc2eXM3TWxTY2FZSFpMaUhRN0h1T1RrNUNQMlZnalVmSVJ4QUtoR3RtelpraVZwcEtUWG5FNW5qS1NCMmRuWk44Zkh4MXZUcGszVEhYZmNvZnZ2djEvWFhudHQ0TkdJUUdIbTE2bnFQL2pnQXkxWXNFREdHQmxqaktRMXYwNVYvNzRrbnR3RVZCSENPQUJVVDhidGRuOG82Y1B3OFBBYkhRN0hJR1BNWDVPU2t1b21KU1hKNVhJcE5qWld0OTU2YTJDeUdkUnVwVXhWNzVHMDBCZ3pKalUxOVJzYnl3TnFMVDZoQWFDYVMwdExXeTNwWHFmVGViRXg1bG5Mc2g1S1NVazVMeVVsUlJkZGRKSDY5T21qdSs2NnE5aUVNcWdkamg4L3JxU2twSk9ucXMrU05DTS9QMzlNZW5yNmpqSjJCM0NXRWNZQm9JWnd1OTI3SkQzYnBFbVRvZWVmZi81anhwakhkdS9lZmRYbzBhTTFidHc0OWV6WlV6MTY5TkNsbDE1cWQ2bW9BZ1ZUMWMrZVBWdTV1YmtGd3hsK3YvK3R3NGNQVDh6TXpNd3RhMzhBVllNd0RnQTFUR1ptWm01bVp1WllTV09kVG1lVVpWbFA1ZWJtdGt0SVNIQWtKQ1NvWThlTzZ0V3JsMXExYWlXSHcyRjN1YWhFeGhpbHA2ZnJ3dzgvMUtKRml3ckdtS29lQ0dLRWNRQ293ZHh1OTJlU1BvdUlpTGpCR0ROSVVvOGxTNWJVWDdKa2lhNjU1aHIxNmROSEhUdDJWTjI2ZGUwdUZXZkE2L1ZxNmRLbFNraEkwSVlOR3lSSnhwZzhTWE9OTWErNzNlNVVleXNFVUJyQ09BRFVBc25KeVdzbDliMzIybXVmYnRDZ3dkT1NIdDYwYWRPZmhnMGJwai84NFEvcTNidTNvcU9qOWZ2Zi85N3VVbEVCMmRuWit1U1RUNVNRa0tDREJ3OUtrb3d4K3lXOUl5bk83WGJ2dDdWQUFLZEVHQWVBV21UanhvMi9TQm9tYWJqVDZYekFzcXdCaHc0ZGNrNmNPRkZ2dmZXV29xT2oxYk5uVDExNTVaVThHakZJR1dPMGZmdDJKU1ltS2pFeFVUNmZyMkJWdXMvbm01eVdsalpOSjJiTkJGQU5FTVlCb0hieXVkM3U2WkttdDJyVnFyM0Q0WGpXNS9OMVNVeE1ERTFNVEZSa1pLUjY5KzZ0RzIrOFVTRWhJWGJYQ3YwMlZmMzc3Nyt2bFN0WEZnejdqREZmU25yajE5bGFBVlF6aEhFQXFPVlNVMU9YU1ZybWNybWFTUnBrak9tOWF0V3FjMWF0V3FVbVRacW9iOSsrK3IvLyt6L1ZxMWZQNWtwcnA3eThQSDM1NVpkRnBxcVhsR09NK2NEbjg3MmVucDYreWM3NkFKd1p3amdBUUpLVWtwS3lSZExmcjd2dXVtZnIxcTM3cEtSSE16TXpMeDh4WW9UaTR1SjAvLzMzS3pvNldvMGJON2E3MUZxaFlLcjY5OTU3VDBlUEhwVWtHV04yV3BZVmYrellzVGMyYmRxVWJYT0pBQ29CWVJ3QVVNVDY5ZXVQU2hvcGFhVFQ2WXlSOU9UUm8wZHZpbytQdCtMajQzWG5uWGNxSmlaR0xWcTBvSys4a2hsanRISGpSbjMwMFVmNi9QUFBDOGFNcERWK3YzOUNXbHJhZS9aV0NLQ3lFY1lCQUtWeXU5MnpKYzBPRHcrL01TUWs1RGxqVE5la3BLUTZTVWxKYXRteXBmcjA2YU4yN2RyUlYzNkcvSDYvdnZubUc4MmNPVk51dDd0ZzJDdnBjMk5NSEZQVkF6VVhZUndBY0VwcGFXbXJKZldNaUlpNHlPLzNQeWZwd2ZUMDlEOE1HalJJRjExMGtmcjI3YXU3N3JwTDU1eHpqdDJsVmlzNU9UbGF1SENoWnMyYXBaMDdkeFlNWnhsalp2cjkvdEZwYVdrN3k5b2ZRUFZIR0FjQWxGdHljdkp1U2M5R1JFVDgwKy8zOTdjczYvSGR1M2RmKys5Ly8xdHZ2UEdHWW1KaTFLTkhEMTE2NmFWMmx4clVDcWFxLytDREQrVHhlQXFHdDBxYWxKZVhOMm45K3ZXZU1uWUhVSU1ReGdFQUZaYWNuT3lWTkVIU0JLZlRHV1ZaMWxNZWo2ZGRRa0tDSXlFaFFSMDZkTkQ5OTkrdlZxMWF5ZUZ3MkYxdVVDaHRxbnBKSy8xKy83aTB0RFNtcWdkcUljSTRBT0NNdU4zdXp5Ujlkc01OTjl3UUdobzZTRkxQcFV1WDFsMjZkS211dWVZYTllM2JWN2ZkZHB2Q3dzTHNMdFVXK2ZuNVdySmtpV2JObXFVZmZ2aWhZTmhyakVrMHhyeWVtcHJLVlBWQUxVWVlCd0JVaXJWcjE2NlYxUGVHRzI1NE1pd3M3RGxqek1PYk5tMjZjT2pRb1JvOWVyVDY5dTJyYnQyNjZienp6ck83MUNxUmxaV2xUei85Vk8rKys2NE9IejVjTUh6QUdEUGQ0L0dNWHI5Ky9VRTc2d01RSEFqakFJQkt0WGJ0MmtPU2hrb2E1blE2SDdJc2E4RGh3NGRiVFpnd3dabzRjYUtpbzZOMTc3MzNxbG16WmpYdTBZZ0ZVOVhQbmoxYkgzLzhzWXd4TXNZWXk3TFdTcHFVa3BJU0w4bllYU2VBNEVFWUJ3Q2NMY2J0ZGsrWE5MMVZxMWJ0TGN0NjFoalRaZTdjdWFGejU4NVZaR1NrWW1OamRlT05OMWI3dm5KampOYXNXVlBxVlBVcEtTbE1WUStnUklSeEFNQlpsNXFhdWt6U3NwWXRXMTRaRWhMeXZLVFlWYXRXbmJ0cTFTcGRjY1VWNnRldm43cDA2YUs2ZGV2YVhHbkZlTDFlZmZIRkYzcjMzWGUxYmRzMlNaSXhKcyt5ckZrZWorZmY2OWF0MjJwemlRQ0NIR0VjQUZCbDB0UFR0MGw2N05KTEwzM21nZ3N1ZU5heXJFZTNiOTkrMllnUkl6UjY5R2oxNmROSDk5eHpqeTY0NEFLN1N5M1RMNy84b25uejV1bmRkOTlWVGs1T3dmQXV2OThmSHhJU01qbzVPZm00bmZVQnFENEk0d0NBS3Jkang0NmNIVHQydkNycFZhZlRHV05aMXBNNU9UazN4Y2ZIVy9IeDhicnp6anNWRXhPakZpMWFCRTFmZVZsVDFWdVdOU0VsSllXcDZnRlVHR0VjQUdBcnQ5czlXOUxzOFBEd0d4ME94eURMc3JvbEpTV0ZKaVVscVdYTGx1clRwNC9hdFd1bmtKQVFXK3J6Ky8xYXNXS0ZFaElTQWxQVkcyUDhsbVY5S21tTTIrMWVaVXRoQUdvRXdqZ0FJQ2lrcGFXdGxuVHY5ZGRmZjJHZE9uVUdTM29vUFQzOTk0TUdEZElGRjF5Z2Z2MzZLU29xU3VlY2MwNlYxSk9YbDZmNTgrZHJ4b3daMnJkdlg4Rnd0akZtcHNmamVXMzkrdlY3cXFRUUFEVWFZUndBRUZUV3JWdTNWOUl6a2dZNW5jNEJsbVU5dG4vLy9tdkdqQmxqalIwN1ZyMTc5MWFQSGoxMDhjVVhuNVVXbHQyN2QrdmpqejlXUWtLQ2ZENmZkS0liWmJPa3FiLy8vZS9ITDF1MkxML1NYeFJBclVVWUJ3QUVLNS9iN1I0dmFYeXJWcTN1dEN6cjZmejgvSTZ6WnMxeXpKbzFTeDA3ZGxTdlhyM2tkRG9ySlpTbnBhVVZtYXIrVjB1Tk1XLytPc3NvQUZRNndqZ0FJT2lscHFZbVNVcTYvdnJybTRlR2hnNXhPQnozTFZteUpHekpraVc2K3VxcjFhOWZQM1hxMUVtaG9SVTdyZm45Zm4zMTFWZEZwcW8zeHZnbGZXUloxcWlVbEpUMHluODNBUEFid2pnQW9OcFl0MjdkRDVMNk5HdldiTUM1NTU0NzJMS3N2LzM0NDQ4WERCMDZWS05HamRJRER6eWdidDI2NmJ6enppdnpPTm5aMmZyMDAwLzF6anZ2S0NzclM1SmtqRGxvakptV2xaWDFXa1pHeHBFcWVEc0FRQmdIQUZRL1c3WnN5WkkwVk5KUXA5UDVzR1ZaQTdLeXNscE5tRERCbWpCaGd1NjU1eDdkZSsrOWF0YXNXWkVXbG95TURDVW1KbXJPbkRtRkQ1Y3VhWkxiN1g2N2F0OEZBQkRHQVFEVm5OdnRuaTVwZXF0V3Jkb2JZNTYxTE92T3VYUG5PdWJPbmFzYmI3eFJzYkd4Q2drSjBYdnZ2YWRWcTM1N0NxRXg1aitTNHR4dTkyTGJpZ2RRNnhIR0FRQTFRbXBxNmpKSnk2Njc3cnJMNjlhdE8wUlNuOVdyVnpkWXZYcDFZQnRqVEo2a0JHUE15TlRVMUV4N0tnV0EzeERHQVFBMXl2cjE2MytTMVArNjY2NzdSNTA2ZFo2UjlIZkxza0tNTVc5N1BKN1I2OWV2OTloZEl3QVVJSXdEQUdxa1gwUDNxRi8vQTRDZzVMQzdBQUFBQUtDMklvd0RBQUFBTmlHTUF3QUFBRFloakFNQUFBQTJJWXdEQUFBQU5pR01Bd0FBQURZaGpBTUFBQUEyNFRualFKQnlPcDIzU2JxamhQRXhoUlpYdWQzdXVWVlhGUUFBcUV5RWNTQjQ1VnVXOWV6Smc0WEhmRDVmZE5XV0JBQUFLaE50S2tDUWNydmQvelBHSEN4ams2ejgvUHlGVlZZUUFBQ29kSVJ4SUhqbFMvcW9qUFZmL1RyZE53QUFxS1pvVXdHQzJ6eEpqNVcwd2hpVFdNVzFBQUNxbWZEdzhBNE9oK09sUWtNdEpDazBOSFNTMCtuTStuVnNuZHZ0SGxqMTFVRWlqQU5CTFRzN2UwWERoZzJ6SkRVc1BHNk1PWGJvMEtGUGJTb0xBRkJON04rLy83cy8vZWxQTjBwcWNOSXFsMlZaa2lSanpKSXFMd3dCdEtrQVFXekxsaTE1eHBpUFR4NjNMR3RKWm1abXJoMDFBUUNxajEyN2RoMDN4aXc3eFdZOGxjdEdoSEVneUJsamluMUkrdjErUGpnQkFPVlYxam5qQjdmYnZhSEtLa0V4aEhFZ3lPM2J0MitacEdPRmhuSzhYaTloSEFCUUxnNkhZNjR4cHNRYi9vMHh0RHphakRBT0JMbGR1M1lkbDFUNHczTDUrdlhyajlwVkR3Q2dla2xPVGo1aVdkYUtrdFpabHNYRkhac1J4b0Zxd08vM0YrNGI1eW9HQUtDaVNqcDNiRTVKU1VtcDhrcFFCR0VjcUFaeWNuSVdTOG8xeG5pOFh1OGN1K3NCQUZRdng0OGYvMUFuNXE4bzdIMUp4b1p5VUFoaEhLZ0dObTNhbEcyTVdXQloxc3ExYTljZXNyc2VBRUQxc25IanhsOGtyU284WmxuVzV6YVZnMElJNDBBMVlZeVp3NDAyQUlEVFpZeVpYK2puN2NuSnlXNDc2OEVKVFBvRDI3bGNyc1dTT3RwZFIzWGhjcm5HMjExRE1EUEdySGE3M1RmWlhRY0FCQnUvM3o4N0pDUmtqQ1JabGpWSHRLZ0VCYTZNSXhnUXhGRnBMTXU2MGU0YUFDQVlwYVdsN1RUR3BFcVNNV2FoM2ZYZ0JLNk1JMmdrSnlmYlhRS3F1WWlJQ0x0TEFJQmdOOWNZYzVIYjdWNXBkeUU0Z1RBT0FBQlFTeGhqM25NNEhPZEw4dGxkQzA0Z2pBTUFnRnFGZTVVa2w4djF0TjAxMkNFWTd5dWlaeHdBQU5RMnRUcUkxMmJCZUY4UlY4WUJBRUN0eEwxS3RVdXczbGZFbFhFQUFBREFKb1J4QUFBQXdDYUVjUUFBQU1BbWhIRUFBQURBSm9SeEFBQUF3Q2FFY1FBQUFNQW1oSEVBQUFEQUpvUnhBQUFBd0NhRWNRQUFBTUFtaEhFQUFBREFKb1J4QUFBQXdDYUVjUUFBQU1BbWhIRUFBQURBSm9SeEFBQUF3Q2FFY1FBQUFNQW1oSEVBQUFEQUpvUnhBQUFBd0NhRWNRQUFBTUFtaEhFQUFBREFKb1J4QUFBQXdDYUVjUUFBQU1BbWhIRUFBQURBSm9SeEFBQUF3Q2FFY1FBQUFNQW1oSEVBQUFEQUpvUnhBQUFBd0NhRWNRQUFBTUFtaEhFQUFBREFKb1J4QUFBQXdDYUVjZUEwR0dPMGE5Y3V1OHVRMSt1Vk1lYTA5OC9OemEzd1B0OTk5OTFwdng0QW9HeTErZnhTV3hIR1VlTjE3Tml4MG8vcDlYcjExNy8rdGNqWTAwOC9YZUsyZ3dZTkt0Y3hzN096MWJObnoxTFhaMlZsRmZ0d1MweE0xSWdSSTByZForL2V2ZHE1YzZja3FWMjdkcEtrclZ1MzZzQ0JBenArL0xqYXQyOHZqOGRUWkIrdjE2dVhYbnBKZS9mdUxmR1lUejMxVkxuZUR3RFVkSnhmS25aK1FjbEM3UzRBcUVxZE8zZFdnd1lOaW8wZk9YSkV5NVl0TzZOamYvdnR0eVdPSnljbmwydC9uOCtuclZ1M2xycitvNDgra3R2dDFwdHZ2cWs2ZGVwSWtyNzY2aXZkZi8vOXBlNnpZc1VLTFZxMFNGT25UcFYwNG9yTHlKRWpOV0RBQU9YbjUrdnl5eThQSEt0QWFHaW82dGV2cjBjZWVVUlRwa3pSYzg4OVYyUzkxK3RWcjE2OUFzc3VsMHVEQmczU2loVXJOR0hDaENMYlptUmtxR25UcHNYcW1qTm5UcWsxQTBCMXhQbmwxT2VYaXZENy9VcFBUOWZpeFl2MTVKTlBLalMwNWtiV212dk9nQkljUFhwVWl4WXRLamJldG0xYlNTZis4dDk2NjYxRjFuazhuakkvOFB4K2YrQ3JQSi9QcDVDUWtET3FzYUNXd2w1OTlWVTkvUEREZXVhWlp6UjgrSEM5OXRwcnlzaklVRnBhbW5iczJLRzR1TGdpMnpkdDJsU1RKazFTZEhTMGxpMWJwdDI3ZDB1U05tellvQ3V2dkZJUkVSR0tpNHRUeTVZdGk3MldaVmw2NFlVWDlLOS8vVXZwNmVuNjhNTVBpNnlQakl3c05pYXBXQkFIZ05xRTg4dXB6eThWMGFWTEYxbVdwUU1IRG1qZ3dJRm5kS3hnUnhoSGpmWFNTeTlwM2JwMXlzcktVblIwZExuMmNUZ2NtakpsaXE2NTVoclZxMWRQZS9mdVZiOSsvZlRJSTQ5bzQ4YU54Ylp2MjdhdEdqZHVMSS9ISTQvSG82NWR1eW92TDYvSTFaSHM3R3gxN2RvMThQT1NKVXZLckdIbHlwV2xybnZ0dGRmMDBrc3ZLVHM3V3pObnp0VGYvLzUzUGZyb28vcjAwMC9WdFd0WFdaYWxhZE9tQmZvTmUvVG9JVWthTUdDQWpoOC9yaGRmZkZHUzlNMDMzeWdwS1VsMTZ0VFIzWGZmcldQSGpzbnI5ZXJaWjUvVjdiZmZIZ2pra3ZUb280OHFPenM3VU1QSlY4WUxndm5ldlh1MWZQbnlJdlZHUmtZV3V3cGU4SFVtQUZSWG5GOU83L3pTdlh2M2N2MnVKR244K1BIeWVyMTY0SUVIeXIxUGRVVVlSNDAxWXNRSTdkeTVVMUZSVVpvM2I1NmtFK0d3cEEvT3dyMXl5NWN2MStlZmY2NWh3NGJwaHg5KzBIWFhYVmZzeW9ESDQxRmtaR1NSRDdiSXlFZ3RXTEJBblR0MzF2ejU4d1BqSFR0MkRDeWZhWDloZ3dZTk5HYk1HRzNac2tVclY2N1UvUG56bFp1YnE1RWpSNnBidDI3eWVEejYrT09QOWNZYmIwaVM1czJicCszYnQydmt5SkhhdFd1WHVuVHBvdGpZV0gzeXlTYzZmUGl3dnZqaUMxMXd3UVdLajQvWDBhTkgxYjE3ZDYxWnMwWXZ2L3l5N3J2dlBqVnAwcVJJRUM5SnIxNjk5T0dISHlvbUprWXBLU2thTjI2Y3BCTWY3QVdlZnZwcEhUeDRVRzNhdEZGTVRNd1ovUTRBd0c2Y1gwN3YvSEt5dFd2WDZvRUhIdENLRlN1S3RmaGNlKzIxV3J0MjdSbTlwK3FDTUk0YWJlblNwWkpPdEZBOC92ampraFQ0NEN5czhGZDNqejMybVByMjdhdGx5NWJwNjYrLzFxMjMzcXJ2dnZ0T00yZk8xSVFKRXlxbGIrMzc3Nzh2OVd1M3lNaklFc2RYclZvbFNVcEtTdEt0dDk2cXFWT25xbUhEaHRxMmJadjhmcjkyNzk2dCt2WHJxMSsvZm1yUm9vVThIbyttVHAycTFOUlVEUjgrWEgzNjlORlZWMTJsL3YzN0t6dzhYSzFidDliV3JWdDF3UVVYYU92V3JicmxsbHNrU1czYXRORy8vdlV2VFp3NFViR3hzZnJMWC81U3J2ZjAyR09QNmJQUFBndmNzTE5wMHliVnFWTkhhOWFzQ1Z6WitlbW5uelI2OU9pSy9yb0FJT2h3ZnFuNCtRVWxJNHlqeGpMR2FPWEtsV3JZc0tFT0h6NnN5Wk1ubDJ1L3NMQXd2ZkxLSzNyaWlTZVVuNSt2cDU1NlN1ZWNjNDRtVFpxa0NSTW1GTHVyM2UvM2ErdldyY3JQejFmLy92M0w5UnF0VzdjT2ZQZ1Y4UGw4V3JkdW5jTER3MHZkYjkrK2ZYcmxsVmMwZmZwMHRXalJRcEswZnYxNmhZV0ZhZm55NVlxSmlRbTBrSVNGaGFsNTgrWWFNR0NBNHVMaTlPS0xMNnBEaHc1cTNicTFmdmU3Myttamp6N1NpaFVyMUtaTm0ySWYzaTFidHRUVXFWTmxXWllrNlo1NzdpbXhWOUhuODJudTNMbUI1YWlvS0VWRlJXbmh3b1dhT0hHaVhuenhSWTBaTTBhOWUvZFdWRlJVdVg0M0FCRHNPTCtjL3ZsRk92R1Bnc0pQV3Zuem4vOHNTV3JldkxuZWUrKzljcjNQbW9Rd2pocHI4ZUxGYXQ2OHVYNzg4VWNOSGp4WW8wYU5LdmUrelpvMVUwUkVoTFp0MjZhR0RSdEtrb1lQSDY3WTJGamRmZmZkdXVLS0t5UkpPVGs1NnRLbGl4bzFhaVRMc2pSa3lCQTkvUEREUlI0aGRhcEhTaFhlcnVBSkpzMmJOeS94cnZ3Wk0yYW9ZOGVPZ1E5S1NmclBmLzZqUng1NVJIUG16RkhQbmozbGNKeDRZcWxsV1pvOGViSW1UcHlvbjMvK1dhdFdyUXFjTU41NTV4MTE2TkJCdlhyMTBtV1hYYWFMTDc1WWwxeHlTZUNZZnI5ZjgrYk5VM1IwdEJ3T2gzYnQybFhzdzEwcWZqTlFXbHFhM25yckxkV3ZYMStEQncvV1o1OTlwcmZlZWt2Ly92ZS9OVy9lUE1YR3hxcGR1M1lLQ3dzNzVlOERBSUlWNTVmVFA3OUl2MTJKTDZ0TkJVQVZjcmxjeHVWeW1jcjJ0Ny85emV6WnM4ZDA2TkFoTUhienpUZWI3dDI3Ri9zdklpS2l5TDZiTjI4Mm5UcDFNbjM3OWpVTEZ5NE1qTy9kdTljWVkweGVYbDZnNWdNSERnU09iWXd4blRwMUtuS3N3cTlmK09lVEhUcDB5TFJ1M2RvTUhqell0Ry9mM2t5Wk1zVWNPWElrc0g3SGpoMm1iZHUyWnNlT0hZR3g3Nzc3enR4eHh4M0c0L0dZZi96akgyYm16SmxGam5ua3lCRnoxMTEzbWN6TVRHT01NUnMyYkREMzNudXY4Zmw4eGhoalhucnBKZU55dWN6eTVjdUw3TGR4NDBiVHZuMTc0L2Y3alRIR1JFUkVtSmlZbUdML3RXN2QyaGhqelBMbHkwMXNiS3pwMWF1WFdibHlaZUE0UTRZTU1XNjMyeGhqekxmZmZtc2VlZVFSYyt1dHQ1cjU4K2VYK25zNEV3Vi9sdXorTXcwZ3VKM3BlWWZ6eSttZlh3cExUMDgzTHBmTEhEdDJyTXoxZVhsNXBSNmpJa282UjdoY3JxOWNMcGR4T3AyMzJmWG5rU3ZqcUxHR0R4K3VDeSs4c05qNHFYcjZqaHc1b3VlZmYxNVBQdm1rbkU2bkhuLzhjZjNsTDMvUnVlZWVxOGFOR3hmYnQxR2pScFZhOTZoUm83UjU4MlpObVRKRlVWRlJpbzJOVmUvZXZUVjI3RmpkZGRkZGdTc01PM2Z1MUlzdnZxZ1hYbmhCWVdGaGV1NjU1OVNuVHg4MWE5WXM4UGlzbzBlUDZ2cnJyOWZ3NGNQVnJWczN2ZnZ1dXhvK2ZMZ2NEb2Y4ZnIrT0hqMHFTY1VtWmtoTFM1UFQ2UXkwcVp6S24vNzBKejN4eEJPNjZhYWIxTE5uejhCTm5OS0pHem45ZnI4eU16TjE5OTEzYTlpd1laWCtPd09BcXNUNTVmVFBMeWlPTUk0YTYrU3Z4Y3JqOE9IRGV2enh4OVdtVFJ2ZGZmZmRrcVNCQXdjcUNxVFBqUUFBRTNKSlJFRlVKeWRIOWVyVms5ZnJWYjE2OWZUamp6K3FYcjE2bFYxeXdGVlhYYVc0dURpbHBhVnA2dFNwNnRTcGt3NGRPcVRubjM5ZTBvbXdQSGp3WU4xMzMzMXEzNzY5Sk9teXl5N1R5eSsvck9lZmYxNVBQLzIwZXZUb29Zc3Z2bGdqUm96UXVISGpGQmNYcDNyMTZtblRwazI2L3Zycjljb3JyK2p3NGNPS2k0dlRzR0hEaWp5aUt6azVXVTZuTTFCUFdGaFlpYzhXTHpqSlhIMzExWUd4aElRRXpaOC9YNTA2ZGRMNTU1K3Y1T1JralJzM1R0SFIwZXJmdjcvT1AvLzhzL1ZyQTRBcXdmbmw5TTh2aGQxd3d3MmxQbWM5SWlJaThIUGhHMC9MTzlGUmRVSVlSNjFUOENGWVdNR2pweHdPaDlxMGFhTW5uM3d5c0s1VHAwNlNwQjA3ZGdTZTV4b1dGcWFISG5wSWtuVHc0RUZKS25JWGZNRjJCY2NzdkZ3UjRlSGhnVDY4NmRPblM1SVdMRmlnVWFOR2xmak0xdmJ0Mit1MTExN1R5eSsvckN1dnZGS2ZmZmFaa3BPVDFhNWRPODJmUDErSERoM1MvLzczUHozKytPT3FYNysrSmt5WUVIaWMxZURCZytWd09CUVZGYVhWcTFjck5qYTJ4Sm84SG84c3k5TGh3NGZsOC9tS3JjL1B6MWR1YnE2ZWV1b3BlYjFlN2RtelIyUEdqQ255d1FvQU5SSG5sN0xQTDkyNmRTdDNmVFV4ZEFOQjYyejFqQmY0NG9zdkFqOS84c2tuSlc1VDJ2akpjbk56emZIanh3TTljY1lZODllLy90VzBiZHZXdlA3NjY4YVk0ajE5aFpXbnArOVVqaDQ5YXJadjMxN21OZ1g5ZDh1WEx6YzVPVG5GMWljbkp3ZjZ3UXZzMmJQSDVPWGxtVDE3OXBqNzdydlBlTDNld0xxQ2ZrVmpqUG42NjY5Tmx5NWR6QjEzM0dGR2p4NWRaaDNidG0wekV5Wk1NSGZkZFpmSnlNZzQ1WHM3VS9TTUF5aVB5anJ2Y0g2cDJQbkZic0hhTTE2K2hsRGdMQ3I0aThHL2dtc3VZMHk1KzgvUFJNSFY5NVNVRkQ3YkFKU0s4MDd0Vk5JNXd1VnlmU1hwTm1OTUo3ZmJ2ZGlPdWh4MnZDaUEycVVxZ2pnQUFOVVJZUndBQUFDd0NXRWNBQUFBc0FsaEhBQUFBTEFKWVJ3QUFBQ3dDV0VjQUFBQXNBbGhIQUFBQUxBSllSd0FBQUN3Q1dFY0FBQUFzQWxoSEFBQUFMQUpZUndBQUFDd0NXRWNBQUFBc0FsaEhBQUFBTEFKWVJ3QUFBQ3dDV0VjQUFBQXNBbGhIQUFBQUxBSllSd0FBQUN3Q1dFY0FBQUFzQWxoSEFBQUFMQUpZUndBQUFDd0NXRWNBQUFBc0FsaEhBQUFBTEFKWVJ3QUFBQ3dDV0VjQUFBQXNBbGhIQUFBQUxBSllSd0FBQUN3Q1dFY0FBQUFzQWxoSEFBQUFMQUpZUndBQUFDd0NXRWNBQUFBc0VtbzNRVUFBQURZSVNJaXd1NFNBSzZNQXdDQTJzVVlzOXJ1R21DYmRYWVhjREt1akFNQWdGckY3WGJmWkhjTmRuRzVYRWFTVWxKU0xMdHJ3UW1FY1FRTnZpNEVBQUMxRFcwcXNCMWZGNktTQmQxWGtBQUFsSVlyNDdCZGJmNjZzQ0w0YWhFQWdKcUhLK01BQUFDQVRRampBQUFBZ0UwSTR3QUFBSUJOQ09NQUFBQ0FUUWpqQUFBQWdFMEk0d0FBQUlCTkNPTUFBQUNBVFFqakFBQUFnRTBJNHdBQUFJQk5DT01BQUFDQVRRampBQUFBZ0UwSTR3QUFBSUJOQ09NQUFBQ0FUUWpqQUFBQWdFMEk0d0FBQUlCTkNPTUFBQUNBVFFqakFBQUFnRTBJNHdBQUFJQk5DT01BQUFDQVRRampBQUFBZ0UwSTR3QUFBSUJOQ09NQUFBQ0FUUWpqQUFBQWdFMEk0d0FBQUlCTkNPTUFBQUNBVFFqakFBQUFnRTBJNHdBQUFJQk5DT01BQUFDQVRRampBQUFBZ0UwSTR3QUFBSUJOQ09NQUFBQ0FUUWpqQUFBQWdFMEk0d0FBQUlCTlF1MHVBRURGT0ozT01YYlhBQUNvdm93eGRwZUFRZ2pqUVBXUkk2bStaVm5QMmwwSUFLRDZzaXpMN2hKUUNHRWNxQ2I4ZnYrZGxtVzU3SzREQUZCOVdaWVZaM2NOS0lvd0RsUVRxYW1weXlRdHM3a01BRUExNW5LNUNPTkJoaHM0QVFBQUFKc1F4Z0VBQUFDYkVNWUJBQUFBbXhER0FRQUFBSnNReGdFQUFBQ2JFTVlCQUFBQW14REdBUUFBQUpzUXhnRUFBQUNiRU1ZQkFBQUFteERHQVFBQUFKc1F4Z0VBQUFDYkVNWUJBQUFBbXhER0FRQUFBSnNReGdFQUFBQ2JFTVlCQUFBQW14REdBUUFBQUpzUXhnRUFBQUNiRU1ZQkFBQUFtNFRhWFFBQUFBRE9EcWZUK1ppazdpV01mMWxvY1lYYjdYNmw2cXBDWVlSeEFBQ0FtcXVCWlZtZFR4NHNQT2IzKzlkVmJVa29qRFlWQUFDQUdtcnYzcjF2R1dOTVdkc2NQWHIwNVNvcUJ5VWdqQU1BQU5SUXUzYnRPbTVaMXFZeU50bXpaY3VXckNvckNNVVF4Z0VBQUdvd3Y5K2ZVTWJxZVZWV0NFcEVHQWNBQUtqQnNyS3lKa2txMXFwaWpORytmZnRldEtFa0ZFSVlCd0FBcU1FeU1qS09HR015VGg2M0xHdmZqaDA3RHRwUkUzNURHQWNBQUtqNVBqaDV3Ty8zTDdTakVCUkZHQWNBQUtqaHNyS3lKcDQ4WmxuV01EdHFRVkdFY1FBQWdCcHU2OWF0K3lUOVZHam9GN2ZidmN1dWV2QWJ3amdBQUVBdFlJejVzTkRQWDVhMUxhb09ZUndBQUtCMkdDK2RlSXBLZm40K0xTcEJnakFPQUFCUUM3amQ3bDNHbUoyV1pSMWF1M1p0c2FlcndCNmhkaGNBQUFDQXFtR01TWlIwdWQxMTREZUVjUUFBQUJ1NVhLNi9HMk1tVzVaMTFqc1dqREVGcjFsc0VxRHF4aGl6MnUxMjMyUjNIV2VLTUE0QUFHQ3Y1Nm9paUV1U1pWbFY4VEpWd3JJc2w5MDFWQWJDT0FBQWdFMmNUbWU0cEdhTkdqWFNmLy83M3hvVmxzK1crUGg0VFpreVJjYVlkKzJ1cFRKd0F5Y0FBSUI5dWtwUzI3WnRDZUxsWUl6UndvVW5KZzcxKy8zdjIxeE9wU0NNQXdBQTJNU3lyRDZTZE1jZGQ5aGRTcld3ZWZObS9menp6NUswT3kwdGJabk41VlFLd2pnQUFJQU5DcmVvdEc3ZDJ1NXlxb1hseTVkTGtvd3hTWktxL1Uyb0VtRWNBQURBTHJTb1ZFQk5iRkdSQ09NQUFBQzJvRVdsWW1waWk0cEVHQWNBQUtoeXRLaFVYRTFzVVpFSTR3QUFBSGFnUmFVQ2FtcUxpa1FZQndBQXFISzBxRlJNVFcxUmtRampBQUFBVllvV2xZcXJxUzBxRW1FY0FBQ2dxdEdpVWdFMXVVVkZJb3dEQUFCVUtWcFVLcVltdDZoSWhIRUFBSUFxUTR0S3hkWGtGaFdKTUE0QUFGQ1ZhRkdwZ0pyZW9pSVJ4Z0VBQUtvTUxTb1ZVOU5iVkNUQ09BQUFRSldnUmFYaWFucUxpa1FZQndBQXFDcTBxRlJBYldoUmtRampBQUFBVllJV2xZcXBEUzBxRW1FY0FBRGdyS05GcGVKcVE0dUtSQmdIQUFDb0NyU29WRUJ0YVZHUkNPTUFBQUJuM2NrdEt0T21UZFA4K2ZPTGJHT00wWFBQUGFmdnZ2dnVsTWZMenM3Vzg4OC9mOHJ0bm43NjZSTEhCdzBhZE1wOUMxNm5aOCtlcDl4dThlTEZtalJwVXJIeDZPaG8rZjMrY3IxV1liV2xSVVVpakFNQUFKeFZKYldvcEtlbnEwbVRKa1cyR3p0MnJCbzFhcVNQUC81WSsvZnZMN0xPNC9FVVcxNjhlSEdaMjBqU3Q5OStXMkpOeWNuSjVhcmQ1L05wNjlhdFpXNWpqTkcwYWRNVUdSbFpiTjMyN2R0bFRNVTdUR3BMaTRva2hkcGRBQUFBUUEwWGFGSDU2S09QTkcvZVBQMzg4OC9hc1dPSFFrTkQ5ZUdISDJyMDZOSEt6OC9YMEtGRHRYdjNicjN3d2dzYU1tU0ltalp0S2ttS2pJelU0c1dMZGQ1NTU1WDZJb1czOGZ2OWdSRHM4L2tVRWhKeVJtK2diZHUyeGNaZWZmVlZ0Vy9mWGdzWExsVFRwazNWcWxVclpXWm02cUdISGlxeVhlZk9uWXNzTDFteXBNelhxazB0S2hKaEhBQUE0S3dxM0tMU3BrMGIzWERERFhyNzdiYzFidHc0N2RpeFF3OCsrS0J5YzNNbFNURXhNWktrZ3djUGF0aXdZZXJSbzRlaW82TXIvSm85ZXZTUXgrT1J4K05SMTY1ZGxaZVhwd1lOR2dUV1oyZG5xMnZYcm9HZlR4V1FWNjVjV2VMNDRjT0hOV1BHREwzOTl0dEtTRWpRaGcwYmlod3JJaUpDaXhZdHF0QS9CbXBUaTRwRUdBY0FBRGhyU21wUldiNTh1VHAwNktEbzZHaU5IVHRXWGJwMDBmMzMzMTlzMyszYnQ4dnI5WjdXNjg2Yk4wL1NpYXZsQ3hZc1VPZk9uWXYwcUhmczJER3czTEZqeDlONkRVbGFzR0NCOXUzYnA0Y2ZmbGhIamh6UjdObXpUL3RZQldwVGk0cEVHQWNBQURpYm9xU2lUMUZadW5TcHBrMmJwbG16WnVtS0s2NVFYRnljUHYvOGMwblNaWmRkcHFaTm02cC8vLzZLaTR2VCtQSGpBd2NxNmZua0pmVnBuNjd2di85ZUF3Y09MSEZkYWErelpNa1NkZTNhVmYvODV6L1ZwMDhmWFhqaGhjWENmZUUybFVtVEpxbDU4K2FsMWxEYldsUWt3amdBQU1CWlkxbFdYK20zSUgzdzRFSDk5Tk5QZXZEQkI3VnIxeTVGUjBjck5EUlVjK2JNa1NUMTdObFRtWm1aNnQrL3Y3WnYzeDQ0enNrM1hQN3l5eSs2L2ZiYnRXclZxc0JZUkVSRTRHZS8zNit0VzdjcVB6OWYvZnYzTDFldHJWdTNMbkk4NlVTLyticDE2eFFlSGw3cWZvbUppUW9MQzlNOTk5d2o2ZFE5NFdXcGJTMHFFbUVjQUFEZ3JDaXBSZVg4ODg4UFBMb3dPanBhOCtiTlUxUlVsUHIxNjFmbXNUd2VqK3JVcVZQbU5zbkp5Zko0UE1ySnlWR1hMbDNVcUZFaldaYWxJVU9HNk9HSEh5N3lpTUx5UHJJd096dGJqenp5aUtaTW1hTG16WnNYNlR1WHBJeU1ETVhGeGNucGRLcHYzNzVxMEtDQnBreVpVdW9zby8vNXozL0tmTDNhMXFJaUVjWUJBQURPbG1JdEtpYzdkdXlZNnRXcnAzZmZmVmVTU2czSTVYbWF5dUhEaDNYYmJiY3BPVGxaOCtiTlU2TkdqUlFaR2FuTEw3OWNrZ0pYMzZVVGZlSUZ5K1hwR1U5TVROUjMzMzJubUpnWTllclZTdzBiTnBRa25YdnV1WXFOalZYVHBrM1Z0R2xUWFhIRkZaS2tmZnYyRmJ1YTM2Wk5tekpmb3phMnFFaUVjUUFBZ0xQaTVCWVZTVnE5ZXJYbXpadW5Bd2NPYU9mT25YcmdnUWQwNU1pUllvOERQRk9OR2pXcTFPT05HalZLbXpkdjFwUXBVeFFWRmFYWTJGajE3dDFialJzMzFoTlBQQ0hweE5YN0gzNzRvY3lXbHJMVXhoWVZpVEFPQUFCUTZVcHFVWkdrOFBCd1hYMzExV3JZc0tGNjlPaWh4TVJFOWV6WlUrKzg4NDZrRTFmR0MxL0JEaVpYWFhXVjR1TGlsSmFXcHFsVHArcnV1Ky9XN3QyN3RYVHBVaVVuSnlzOVBWMVhYWFdWWnN5WWNWckhyNDB0S2hKaEhBQUE0R3dvc1VXbGJ0MjZxbHUzYnJHTmZUNmZjbk56VmE5ZVBXM2Z2bDBPaHlQdzdQRUNGWG1heXNHREJ5VkpvYUcvUmIyQzU0cExrc1BoS0xKY0VlSGg0Wm84ZWJLa0UwK0dPWGp3b082Nzd6Nk5HalVxMEw1U1VyMSt2Ny9VWTliV0ZoV0pNQTRBQUZEcFNtcFJPZG1kZDk0cFNZcUtpdEtXTFZ2a2RydjEwa3N2NllNUFB0Q0dEUnZVdlh2M3dMYmxtYjYrb0dkY2toNTQ0QUVkT25Tb1NPQXUvSnp4d3M3a09lTWRPblJRaHc0ZGlvMVBuanhaTjkxMFU1R3hOV3ZXbEhxYzJ0cWlJa2tsMzAwQUFBQ0EwK0owT3NNdHkwcHQxS2lSL3Z2Zi81WjY4eVorRXg4ZnJ5bFRwc2dZczgyeXJNc2s1UnRqOGkzTHlwZVVYN0FzcWN5eGdtVkpQc3V5Q2kvbkYxNjJMQ3ZmNy9mbk94eU9HRW1OakRHZDNHNzNZanZlTzFmR0FRQUFLdGNwbjZLQzN4UnVVWkcwUzlLVmtrSlAvdDJWOUxzODFUWmxMVHNjanNLcmpsZXM2c3BER0FjQUFLaGNmYVN5VzFUd20wSXRLbnZjYnZlZkpZVTBhZElrOUp4enpnazlkdXhZYUtOR2pVSnpjM05EUTBKQ1FoME9SNmpYNncydFY2OWVxTmZyRFhVNEhLR1daWVg2Zkw0UWg4TVJLaW5Nc3F5Q3NWRExza0lLbGlXRit2MyswQktXRDduZDdsVmwxWGcyRWNZQkFBQXFpY3ZsYWlucHFwT2Zvb0xTTFZ1MlRKSmtqRm1vRTA5UnljL016TXd2V0orWm1XbExYVldGTUE0QUFGQkpqREZkTGNzS21oYVZ5TWhJTlc3Y09MQzhjK2RPWFhMSkpVVzIyYmR2bjFhdHN1ZkNzREZHU1VsSmtpU2Z6L2VCTFVYWWpEQU9BQUJRZVlLdVJhWHdVMVFpSXlPTFBWV2x0TWNqVm9YQ0xTcnA2ZWxMYlN2RVJvUnhBQUNBU2hDc0xTbzllL1lNL096MWVvc3MyNjJFRnBWYWh6QU9BQUJRQ1lLdFJhVkE0Ums5SXlNamk4M3dhZGVWY1ZwVVRpQ01Bd0FBVkk2Z2ExR1JpczY4NmZWNlQzdm16Y3BHaThvSmhIRUFBSUF6Rkt3dEtsZGNjWVZtejU0ZFdDNnBaendtSnFhcXk1SkVpMG9Cd2pnQUFNQVpDcllXbFo5Ly9sa1BQZlNRSktsejU4NkJjWS9IVTJTNVFPZk9uYlZvMGFJcXE0OFdsZDhReGdFQUFNNWNVTFdvWEhiWlpVWEM5WmRmZnFtNWMrY3FPenRiTFZxMDBOVlhYNjBCQXdiWVZoOHRLcjl4bkhvVEFBQUFsTWJsY3JXMExDdm9XbFFLekprelI5T25UOWVvVWFOa1daWkdqUnFsdExRMERSNDhXRWVPSExHbEpscFVma01ZQndBQU9BUEdtSzZTZ3FaRnBjRGV2WHYxN0xQUGF1SENoWHJycmJmMGh6LzhRWkpVdjM1OVRaNDhXWC84NHgvVnRXdFhqUjgvWHBzM2I2Nnl1bWhSS1lvd0RnQUFjR2FDcWtWRmtqSXlNaFFkSGEyTExycEk4Zkh4T3YvODg0dXNEdzBOMWFCQmd6UnAwaVJsWkdSbzRNQ0J5c3JLcXBMYWFGRXBpcDV4QUFDQTB4U3NUMUZwMnJTcDVzeVpvMHN1dWFUSWVPUEdqWXNzWDNmZGRYcnp6VGZsOFhoVXAwNmRLcW1ORnBXaXVESU9BQUJ3bW9LMVJVVlNzU0F1cWRoakRRdFVWUkNuUmFVNHdqZ0FBTURwQzdvV2xXQkdpMHB4dEtrQUFBQ2NobUJ0VVFsbWhWcFVra1NMaWlTdWpBTUFBSnlXWUc1UkNVYkdHQzFjdUZDUzVQUDUzcmU1bktCQkdBY0FBRGc5dEtoVXdPYk5tN1ZqeHc2SkZwVWlhRk1CQUFDb0lGcFVLbzRXbFpKeFpSd0FBS0NDYUZHcEdGcFVTa2NZQndBQXFEaGFWQ3FBRnBYUzBhWUNBQUJRQWJTb1ZCd3RLcVhqeWpnQUFFQUYwS0pTTWJTb2xJMHdEZ0FBVURHMHFGUUFMU3BsbzAwRkFBQ2duR2hScVRoYVZNckdsWEVBQUlCeW9rV2xZZ3EzcUZpV1JZdEtDUWpqQUFBQTVVZUxTZ1VVYmxGSlNVbWhSYVVFdEtrQUFBQ1VBeTBxRlVlTHlxbHhaUndBQUtBY2FGR3BHRnBVeW9jd0RnQUFVRDYwcUZRQUxTcmxRNXNLQUFEQUtkQ2lVbkcwcUpRUFY4WUJBQUJPZ1JhVmlxRkZwZno0MHdRQUFIQUtUcWZ6Ujh1eXJySzdqbXBvVDBwS3lzWGl5bmlwYUZNQkFBQTR0VU4yRjFEZEdHT01wQmtpaUFNQUFBQUFBQUFBQUFBQUFBQUFBQUFBQUFBQUFBQUFBQUFBQUFBQUFBQUFBQUFBQUFBQUFBQUFBQUFBQUFBQUFBQUFBQUFBQUFBQUFBQUFBQUFBQUFBQUFBQUFBQUFBQUFBQUFBQUFBQUFBQUFBQUFBQUFBQUFBQUFBQUFBQUFBQUFBQUFBQUFBQUFBQUFBQUFBQUFBQUFBQUFBQUFBQUFBQUFBQUFBQUFBQUFBQUFBQUNvT3Y4UGsvYjRDMnc5OXJvQUFBQUFTVVZPUks1Q1lJST0iLAoJIlRoZW1lIiA6ICIiLAoJIlR5cGUiIDogImZsb3ciLAoJIlZlcnNpb24iIDogIjExIgp9Cg=="/>
    </extobj>
    <extobj name="ECB019B1-382A-4266-B25C-5B523AA43C14-5">
      <extobjdata type="ECB019B1-382A-4266-B25C-5B523AA43C14" data="ewoJIkZpbGVJZCIgOiAiMTg1ODU1Mzc1OTQ0IiwKCSJHcm91cElkIiA6ICI3MTcyMDU1MzMiLAoJIkltYWdlIiA6ICJpVkJPUncwS0dnb0FBQUFOU1VoRVVnQUFCRWtBQUFOU0NBWUFBQUNaVTVDYkFBQUFDWEJJV1hNQUFBc1RBQUFMRXdFQW1wd1lBQUFnQUVsRVFWUjRuT3pkZVhnVVZiN0c4ZmQwRnBCZFZwRkZ4dzB3RXRJZEVHSlFJY0lvbzRBaUNuaFZIRVVGVkJSWFpCRG51dUdnb3F4dUlEamlCaHBFR0JpdmdpQm9SQ0FKSURPS29EaXlHRlpKU0NCTDk3bC9ZUGRrSnl4SmRicS9uK2Z4b2JycVZOVmJuV0NIWCtwWFJ3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UhFT0IwQUFBQWdHTVRIeDlleTFsNWhyYjNVR0pNb3FZV2tScEtpSEk0V0xBcXN0ZnNrN1RER2ZDVnBlWFoyOXVMdnYvOCt5K2xnQUFDY0xCUkpBQUJBV0d2ZnZ2MnBVVkZSRDBxNlcxSTlwL05VSjliYWJHdnRhejZmNzluMTY5ZnZjam9QQUFBbmlpSUpBQUFJVy9IeDhkZjVmTDVYalRHbkdtTVVGeGVueE1SRWVUd2V0V2pSUWcwYU5GQmtaS1RUTVlOQ1FVR0JEaHc0b0owN2R5bzFOVlZmZmZXVjFxeFpJMnV0SkdWS3VqYzFOWFdXc3lrQkFEZ3hGRWtBQUVBNGl2QjRQQzlJdWxlU0xyMzBVdDE3NzcwNjQ0d3pISTVWdmV6WXNVT1RKazNTcDU5KzZsLzFSbXBxNnAyU0NoeU1CUURBY2FOSUFnQUF3azJreCtONVhkSXRkZXZXMVdPUFBhYkxMcnZNNlV6VjJ0ZGZmNjB4WThaby8vNzlrdlNSTWViNnRXdlg1anVkQ3dDQVl4WGhkQUFBQUlDcTVIYTd4eHRqaGpkcDBrVFRwMCtYeCtOeE9sSzExN0psUy9YczJWUExseTlYVmxaV1cwa3RkKzdjT2QvcFhBQUFIQ3Z1SkFFQUFHRWpMaTd1QnBmTDlYYURCZzAwYTlZc3RXclZ5dWxJSVNVakkwT0RCdy9XN3QyN0plbWUxTlRVS1U1bkFnRGdXRkFrQVFBQVljSHRkcDl1alBsM1JFUkV2Y21USjZ0ejU4NU9Sd3BKMzM3N3JXNjc3VGJsNStkbkZ4UVV4RzdZc09GSHB6TUJBRkJSTHFjREFBQUFWQVZqekV1UzZnMGNPSkFDU1NXNjRJSUxOSFRvVUJsamFrZEdScjdtZEI0QUFJNEZkNUlBQUlDUUZ4c2Iyemt5TXZMcjVzMmJLems1V2RIUjBVNUhDbW41K2ZrYU9IQ2d0bTdkS3EvWGUvbTZkZXYreitsTUFBQlVCSGVTQUFDQWtCY1JFZkcva25UNzdiZFRJS2tDVVZGUkdqRmloS1QvdnZjQUFGUUhGRWtBQUVCSTY5Q2hRNHd4NXZJV0xWcW9UNTgrVHNjSkc1ZGNjb25PT3Vzc1Nlb1NIeDlQZnhNQW9GcWdTQUlBQUVKYVJFVEVFRW02K3VxclpReWR4bFhGR0tPYmJycEprdVR6K2U1ek9BNEFBQlZDa1FRQUFJU3NtSmlZYUd2dHpaR1JrZXJYcjUvVGNjSk9VbEtTb3FLaVpJenBkZWFaWjlaME9nOEFBRWREa1FRQUFJU3M2T2pvUzR3eERkMXV0eG8wYU9CMG5MQlRwMDRkWFhycHBaSlV2MkhEaG4yZHpnTUF3TkZRSkFFQUFDSExXdHRUa2hJVEU1Mk9FcmE2ZCs4dVNiTFdYdWx3RkFBQWpvb2lDUUFBQ0ZuR21ON1NrWWVJd2hrZE9uVHdMMTdzWkE0QUFDcUNJZ2tBQUFoSk1URXhEWTB4N1JvMmJLZ3p6ampENlRoaHEzbno1bXJXckptTU1XZkd4c1kyZFRvUEFBRGxvVWdDQUFCQ1VsUlVWS3drblhQT09VNUhDWHV4c2JHU3BNakl5SzRPUndFQW9Gd1VTUUFBUUVneXhyU1ZwRC84NFE5T1J3bDc3ZHExOHkvR081a0RBSUNqb1VnQ0FBQkNrcjlJRW95dE5sNnZWNDgvL3JoOFBsK1I5VGs1T2ZyclgvK3EzTnpjVXZjYk9YSmtxZXNmZXVpaENwMDNLeXRMMTE5Ly9iR0ZQUWxhdEdnaFNiTFdubDNsSndjQTRCaEVPaDBBQUFDZ01saHJ6elBHcUhYcjFwVjJqbzgrK2toUFB2bGtoY2V2WGJ0V2t2VHJyNzlxMWFwVmNybUsvcjVxOXV6WnlzM05WWTBhTlVyZC8rdXZ2eTczdUVmajlYcTFaY3VXQ3VjOVdabzFhK1pmckx3dkJnQUFKd0ZGRWdBQUVLcWFTMUxqeG8wcjdRUjkrL1pWNzk2OUpVa1hYbmlobGk5ZnJsTk9PU1d3dmJSMWt2VExMNy9vckxQT0tySnV4NDRkZXUrOTl6Ujc5bXo1ZkQ0TkdUSkU0OGVQVitQR2plWHorV1N0bFhTazBCRVJFWEZDdWJ0MkxmbG9rS2VlZWtyZHVuVTdvZU9XcFg3OSt2N0ZScFZ5QWdBQVRoS0tKQUFBSUNRWlkwNlRwRk5QUGJVeXoxR2tZT0Z5dVVvVU1JcXYrL09mLzZ4Ly9ldGZNc2FvYTlldU9uVG9rRmF2WHEwbm5uaENOOTU0bzA0Ly9YUkpSd293enovL3ZKNTk5bG4xNzk5ZmVYbDV5c3ZMVTkrK2ZaV2JtNnRhdFdvRmpwbVZsYVcrZmZzR2xwY3VYVnB1N3BVclY1N3d0UitMZXZYcVNaS01NUlJKQUFCQmpTSUpBQUFJVmJVbEZTa21CSU9aTTJmcThjY2ZWK2ZPbmRXelowLzk4WTkvMVBqeDQ3VjY5V3A1dlY1OS92bm55c3JLVW5aMnRqSXpNN1Z1M1RvbEp5ZExraElTRXJSdzRVTDE3TmxUOCtmUER4d3pLU2twOERvcEtjbVI2eXBQelpvMS9ZdW5sRGNPQUFDblVTUUJBQUNoNmhSSmlvNk9kanBIQ2Q5Ly83MXV2ZlZXWldSazZQVFRUMWVQSGoxMDdybm5xbVhMbG1yY3VMRWFObXlvK3ZYcjYrT1BQOWFNR1RNMGFkS2tZejdIbWpWcmRNODk5NVM2TFNFaG9kVDFLU2tweDN5ZWlvaUtpdkl2QnQ4WEF3Q0FRaWlTQUFDQWtHYU1xYlJqeDhjWG5kSDI0b3N2TGpHbThMbzc3cmhETjkxMGsvYnUzYXZXclZ0cnlaSWxPdSs4ODlTeFkwZDE3Tml4eEw2OWV2WFNaWmRkSnAvUHB5MWJ0cWlnb0VCRGh3NnRVTGFPSFR1V0tIcDR2VjU5KysyMzZ0Q2hRNFdPVVFrcTc0c0JBTUJKUUpFRUFBQ0VKR3Z0WVdOTW5lTFA3emlaL0xQSzVPWGxLU0VoUWQ5ODgwMlI1NC9FeDhkcnhZb1ZSYzYvYnQwNjFhMWJWd2NQSGxSS1NrcWcwQklmSDYrbVRac1dPZjV2di8ybXBVdVhxbnYzN21yVXFKR01NUm85ZXJSdXUrMjJJbFA1Vm5ScTM2eXNMQTBaTWtTdnZQS0syclZyVjJXdFNQbjUrZjdGMHVjMkJnQWdTRkFrQVFBQW9TcGJVcDFEaHc1VmVqRmc5KzdkcWxldlhvVm1uZW5Rb1lQKzlLYy9hZkRnd1RwNDhLRHV1KzgrU1VmYWdoWXZYbHhrYkVKQ2drNDU1UlFsSnllclVhTkdTa2hJQ0V4cFBHZk9uTUM0cEtTa3dPdUtQSk5rN3R5NVdyVnFsUVlPSEtoQmd3WUZIcXhhV1hKemo5UkdyTFdISy9WRUFBQ2NJSmZUQVFBQUFDcURNU1pEa3ZidjMxL3A1L3I2NjY4VkV4TlQ0ZkZEaGd6UmFhZWRwcnk4UFAzMDAwOUhIZCtvMGNtZEZPYlpaNS9WYTYrOXBrMmJOcWxQbno2YVBuMjZEaDA2ZEZMUFVWaG1acVovY1crbG5RUUFnSk9BSWdrQUFBaFZPeVZwejU0OWxYcVNIMy84VVMrLy9MSUdEUnBVNFgwKyt1Z2ovZmJiYnhvNmRLaUdEUnVtSDMvOHNSSVRsdTdjYzgvVkN5KzhvSWtUSnlvMU5WVUhEaHlvdEhQNWoyMk1vVWdDQUFocXROc0FBSUNRWkszZFpJeTUvSmRmZmxHWExsMHE1Unp6NTgvWGhBa1RkTWNkZHlneE1iRkMrN3o3N3J1YU0yZU9YbjMxVlRWdDJsU3hzYkU2NjZ5emxKK2ZyNzU5KzVhNno3NTkreVJKa1pILy9kR3Q4RmlYeTFYbXZrZlRvVU1IVFpzMjdiajJyYWlNakF6LzRpK1ZlaUlBQUU0UVJSSUFBQkNTckxYZkdXTzBkZXZXU2p0SHMyYk45TkpMTDhudGRwZTYvWTQ3N2lnOC9hMGs2Y3d6ejlUMDZkTURMVFRubjMrK3BDT3o0THo0NG90RnhvNGNPVktTZE1zdHQyai8vdjFGQ2lIejU4OHY5WndWZVNaSlZkdXhZNGNreVZxN3hlRW9BQUNVaTJuWUFBQkFTSEs3M1pjWll6N3IwcVdMcGs2ZDZuU2NzUGFYdi94Ri8vem5QK1gxZWdlc1c3ZHV6dEgzQUFEQUdUeVRCQUFBaENTWHk3Vk9ralp2M3V4MGxMQzNidDA2U1pMTDVWcnBjQlFBQU1wRmtRUUFBSVNrdFd2WDdySFcvckJueng1dDI3Yk42VGhoYTlldVhkcTVjNmNrL1pLV2xyYkQ2VHdBQUpTSElna0FBQWhsQ3lScHhZb1ZUdWNJVy82N1NLeTEzRVVDQUFoNkZFa0FBRURJTXNaOEtrbGZmdm1sMDFIQzF2TGx5eVZKeHBoRkRrY0JBT0NvS0pJQUFJQ1F0Vy9mdm1XU010ZXNXYU9zckN5bjQ0U2RuSndjTFYyNlZOYmFiR05Nc3RONUFBQTRHb29rQUFBZ1pHM2R1dld3cE5uNStmbGxUcG1MeXJOOCtYTGw1dVpLMGovWHJsMmI0M1FlQUFDT2hpSUpBQUFJYVY2dmQ3b2tKU2NueTFycmRKeXdZYTNWN05tei9TOG5PNWtGQUlDS29rZ0NBQUJDMnJwMTY5S3N0Y3QvL3ZsbmZmTEpKMDdIQ1J0ZmYvMjF2dnZ1TzBsS1RVdExXKzUwSGdBQUtvSWlDUUFBQ0FkakplblZWMTlWZm42KzAxbENYa0ZCZ1NaUFBuTHppTS9uZThMaE9BQUFWRmlFMHdFQUFBQXEyNisvL3ZwejgrYk5PeDA0Y09BOGE2MDZkZXJrZEtTUTl2Nzc3MnZCZ2dXeTFuNlpucDcraU5ONUFBQ29LTzRrQVFBQVlhR2dvT0FlU2RsdnZ2bW1ObXpZNEhTY2tMVjU4MlpObWpSSmtnNzVmTDQ3bmM0REFNQ3hvRWdDQUFEQ3d2cjE2My95K1h6M0ZSUVU2S0dISGxKR1JvYlRrVUxPdm4zN2RQLzk5eXN2TDA4K24rL0pkZXZXYlhRNkV3QUF4NEoyR3dBQUVEWisvZlhYMU9iTm03Zkl5Y21KWDdac21icDE2NmE2ZGVzNkhTc2s3Tm16UjhPR0RkUFBQLzhzU1hQVDB0THVkVG9UQUFESGlqdEpBQUJBV0RIRzNDWHBvKzNidCt1bW0yN1M2dFdyblk1VTdXM1lzRUUzM1hTVHRtelpJa2xMTWpNemIzSTZFd0FBeDhNNEhRQUFBTUFCa1I2UDV3MUpOMGxTbno1OWRNY2RkNmg1OCtZT3g2cGU5dXpab3hrelptanUzTG15MWtyU1BHUE1nTFZyMXpLRkVBQ2dXcUpJQWdBQXdwYkg0N2xUMG5oSjlZd3h1dmppaTNYWlpaZXBUWnMyYXRLa2llclVxYVBJeUVpbll3WUZyOWVyZ3djUGFzK2VQZnIrKysrMWZQbHlMVjI2VkQ2ZlQ1S3lyYldQcDZXbHZlQjBUZ0FBVGdSRkVnQUFFTlppWTJPYlJrUkVQQ05wb0RHbXR0TjVxcGxEa3BJTENncEdyVisvZnB2VFlRQUFPRkVVU1FBQUFDUzFhZE9tYnExYXRXNDB4blNURkN1cGlhVDZrcmlWNUFpdnRmYUFwTDJTMWx0clYzaTkzcjl2MkxCaHY5UEJBQUFBQUFCQUdQQjRQTmJqOFZpbmN3QUFFQTZZM1FZQUFBQUFBRUFVU1FBQUFBQUFBQ1JSSkFFQUFBQUFBSkJFa1FRQUFBQUFBRUFTUlJJQUFBQUFBQUJKRkVrQUFBQUFBQUFrVVNRQkFBQUFBQUNRUkpFRUFBQUFBQUJBRWtVU0FBQUFBQUFBU1JSSkFBQUFBQUFBSkZFa0FRQUFBQUFBa0VTUkJBQUFBQUFBUUJKRkVnQUFBQUFBQUVrVVNRQUFBQUFBQUNSUkpBRUFBQUFBQUpCRWtRUUFBQUFBQUVBU1JSSUFBQUFBQUFCSkZFa0FBQUFBQUFBa1VTUUJBQUFBQUFDUVJKRUVBQUFBQUFCQUVrVVNBQUFBQUFBQVNaSnhPZ0FBQUFEK3krMTJYeWFwbC8rMU1lWUJTYkxXdmxCb1dFcGFXdHFIVlowTkFJQlFGK2wwQUFBQUFCUlI0QytNRkZaNG5kZnI3VmUxa1FBQUNBKzAyd0FBQUFTUnRMUzBMNjIxKzhvWmtsbFFVUENQS2dzRUFFQVlvVWdDQUFBUVhBb2t2Vi9POXM4MmJ0eVlWMVZoQUFBSUp4UkpBQUFBZ2s5eVdSdXN0WE9yTWdnQUFPR0VJZ2tBQUVDUXljcktXaUVwcy9oNmEyMzIvdjM3UDNJZ0VnQUFZWUVpQ1FBQVFKRFp2SGx6cnJYMmcrTHJqVEZMdDI3ZGV0aUpUQUFBaEFPS0pBQUFBRUhJV2x0aWlsK2Z6OGUwdndBQVZDS0tKQUFBQUVGbzE2NWR5eVJsRjFwMUtEOC9ueUlKQUFDVmlDSUpBQUJBRU5xeFkwZU9wTUxQSDFtK2NlUEdnMDdsQVFBZ0hGQWtBUUFBQ0ZJK242L3djMGw0WUNzQUFKV01JZ2tBQUVDUU9uVG8wQkpKaDYyMWVmbjUrWE9jemdNQVFLaWpTQUlBQUJDa3Z2LysreXhyN1VKanpNb05HemJzZHpvUEFBQ2hMdExwQUFBQUFDaWJ0WGFPcE5PY3pnRUFRRGd3VGdjQUFBQUlCdTNidDArSWlvcjZURkl0cDdPRUkydHRlbHBhbXR2cEhBQ0E4RWE3RFFBQWdLVEl5TWhIUllIRU1jYVlDNXpPQUFBQTdUWUFBQUJIN3E3dElrbno1czFUNjlhdEhZNFRQdDUrKzIxTm1EQkJrajUwT2dzQUFOeEpBZ0FBd3A3YjdiN0NHTk9rVmF0V2F0V3FsZE54d29hMVZzbkp5ZjZYc3h5TUFnQ0FKTzRrQVFBQWtLUmhrblRERFRmSUdCN1pWbFYrL3ZsbmJkMjZWZGJhM1dscGFaODRuUWNBQU80a0FRQUE0UzdRYXRPbFN4ZUhvNFNYTDcvOFVwSmtqRmtxeVRxYkJnQUFpaVFBQUNETTBXcmpERnB0QUFEQmlIWWJBQUFRN21pMWNRQ3ROZ0NBWU1TZEpBQUFJSnpSYXVNUVdtMEFBTUdJSWdrQUFBaGJ0Tm80ZzFZYkFFQ3dvdDBHQUFDRU0xcHRITEIxNjFaYWJRQUFRWWs3U1FBQVFMaWkxY1loWDMzMWxTUmFiUUFBd1ljN1NRQUFRRmp5ZUR6ZEpkRnFVOFZvdFFFQUJEUHVKQUVBQUdISldudWJSS3ROVlN2Y2FwT2Fta3FyRFFBZ3FGQWtBUUFBNGNnWVk3cEx0TnBVTlZwdEFBREJqQ0lKQUFBSU83KzMyalNuMWFacTBXb0RBQWgyRkVrQUFFRFk4YmZhL00vLy9BK3ROc2ZCV3FzZE8zWWM4MzYwMmdBQWdoMUZFZ0FBRUc0Q3JUYWRPM2N1YzFDaE94N0tYU2RKUHA5UGl4WXRPcVlRSTBlT0xIWDlRdzg5VktIOXM3S3lkUDMxMXg5MVhGSlMwakhscW9qOC9IejE3dDM3bVBlajFRWUFFT3lZM1FZQUFJUVZmNnROaXhZdHltMjFHVGR1blByMTYzZlVkWkkwYytaTTVlWGxTVHBTbEdqV3JGbUpNWHYyN05Hbm4zNGFlUDMxMTErWGV0NjFhOWRXNURMazlYcTFaY3VXQ28zMTY5bXpwMnJWcWxWaS9ZRURCN1JzMmJKak90YXhvdFVHQUZBZFVDUUJBQUJoeFZwN216RkcvZnIxSzlKcXMyREJBazJiTmkzdzJ1ZnpxVmV2WGtYMkxiNXU4ZUxGV3Jac21YYnMyS0V4WThZRTFyLzc3cnNsenR1elo4L0FNYXc5Y2hPRjErdFZSRVRFQ1YxUDE2NWRTNng3NnFtbjFLMWJ0eExyRHg0OFdLUlFVL3dZUHA5UGlZbUpSYmJsNWVWVnVIQlRuaDA3ZGdSYWJkTFMwbWkxQVFBRUpZb2tBQUFnbkFSYWJZb1hGM3IzN3ExdTNicXBUcDA2TXNabzZOQ2hldVdWVjRxTUtiNXV5WklsMnJCaGc4YU1HYU1EQnc2b1FZTUdrcVJCZ3dhVkdhQi8vLzdLeTh0VFhsNmUrdmJ0cTl6YzNDSjNkMlJsWmFsdjM3NkI1YVZMbDVaN1FTdFhyaXgxL2RpeFkvWHR0OThxTXpPejFMdGZTdU55dWZUS0s2K29UWnMycWxtenBqSXlNalI0OEdBTkdUSkUzMzMzWFlueFhidDJMZlA4eGExZXZWb1NyVFlBZ09CR2tRUUFBSVNOd3EwMlo1OTlkb250eWNuSjJyQmhnNFlQSDY1OSsvWnAyN1p0YXRteXBhUWpkNEo4OHNrbldyWnNtVmFzV0tGNzc3MVhGMTU0b1M2NzdESnQzTGhSVTZkT0xYSW5TbG44TFNjSkNRbGF1SENoZXZic3Fmbno1d2UySnlVbEJWNmZ5UE5Fbm5qaUNXM2Z2bDE5K3ZRcGNzN1NDaWFIRHg4T0xDOWZ2bHdMRml6UW1ERmo5TzkvLzFzeE1URjY0WVVYaW96UHk4dFRRa0pDaFFzazFscTk4ODQ3L3Blemp1ZDZBQUNvQ2hSSkFBQkEyQ2lyMWNadjhPREJ1dWVlZXpSNDhHQzk4c29yZ1FLSkpHVm1ac3JsY3FsYnQyNktpb3JTOXUzYjFhNWRPMlZtWnVyUlJ4L1ZVMDg5RlJoYlhydk44Vml6Wm8zdXVlZWVVcmNsSkNTVXVqNGxKVVdmZi82NUpHbnk1TWthUG55NHBOSWZQbHY0cnBwaHc0YnA1cHR2MXJKbHkvVEZGMThvTVRGUnExYXQwcXhac3pSNThtUkZSaDc3ajQ4N2R1elFsaTFiYUxVQkFBUTlpaVFBQUNCY2xObHFJMGsvL1BDREprNmNxQVlOR3FobHk1Ykt6YzNWazA4K3FTKysrRUtTVkZCUW9LU2twQ0xQRUprL2Y3NUdqaHlwakl3TXhjYkdxbCsvZm9xS2lpcjFiZzJYeTZXc3JDelZybDFiVzdac1VVRkJnWVlPSFZxaDRCMDdkbFJLU2txUmRWNnZWOTkrKzYwNmRPaFE2ajdXV3ExY3VWTDE2dFhUYjcvOVZxRzdYQ1FwS2lwS1R6NzVwTzYrKzI0VkZCVG92dnZ1VSszYXRUVjE2bFJObmp5NXpGbDV5a09yRFFDZ3VxQklBZ0FBd3NMUldtMGs2WlpiYnRFRkYxeWdJVU9HYU42OGVYcnl5U2NsU1Z1M2J0VzExMTZyNGNPSHEzLy8vb0h4Zi9uTFg5U2xTeGQ5Ly8zM2tzcWVJamdoSVVFcEtTazZkT2lRdW5mdnJrYU5Hc2tZbzlHalIrdTIyMjRyTXBWdlJhZjJ6Y3JLMHBBaFEvVEtLNitvWGJ0MkpXYXRXYkpraWRxMWE2ZE5temJwa1VjZTBiUFBQbnZVWS9xZGM4NDVpbytQMTA4Ly9hUjY5ZXBKa2g1Ly9ISGRlT09OdXVxcXEzVEdHV2RVK0ZpMDJnQUFxaE9LSkFBQUlDejRXMjJ1dmZiYVVsdHR6ajMzWE8zYnQwOTMzMzIzdW5YcnBvOC8vaml3YmZueTVXcmF0S2xTVWxMVXIxOC91Vnd1U1VlS0t1ZWNjNDdlZlBOTlNTcnpBYW41K2ZucTE2K2Y2dFdycCtUa1pEVnExRWdKQ1FscTNicTFKR25PbkRtQnNVbEpTWUhYRlhrbXlkeTVjN1ZxMVNvTkhEaFFnd1lOQ2hRMTVzeVpveWVmZkZMejU4OVhkSFMweG80ZHE4V0xGeC8xbVNTU3RIbnpabjN6elRjNi9mVFR0V2pSSXYzcFQzL1MyV2VmcmZuejU2dHAwNmFCNlk0cm9sQ3J6VDVhYlFBQUFBQUFjSjd4ZUR3N1BCNlAvZUdISDJ4cFZxMWFaZnYxNjJlWExGbGl2VjZ2dmVTU1M2eTExdTdkdTljbUpTWFp0OTU2eTg2ZE85Zk9uRG16eEw2SmlZbUI1V2VlZWNadTNyeTV5UFl1WGJxVTJNZS9ya2VQSGtYV2QrL2V2ZFRsNHZidjMyODdkdXhvcmJWMjA2Wk45djc3NzdlWFhucXBmZjMxMTIxT1RvN2R0bTFiaVdPVWxxTjQvdDkrKzgxZWM4MDFkc0dDQlhiYnRtMjJUNTgrTmlzcnE4ajQzTnhjNi9GNHlzeFcyTHg1ODZ6SDQ3RnV0L3NmVG44VEFBQndOQzZuQXdBQUFGUzJpclRheE1URTZOVlhYMVZTVXBMUzA5TjE2cW1uYXUvZXZSb3hZb1RhdG0yckcyNjRRZGRlZTYxU1UxUDErdXV2eSt2MWxucWN0bTNiYXZUbzBjZDB0OFdKT3ZmY2MvWENDeTlvNHNTSlNrMU4xWUVEQjlTaVJZdGpQczV2di8ybVljT0dxVk9uVHJycXFxdlVva1VMM1hQUFBUcDA2SkFLQ2dwMDZOQWhXV3UxYWRNbTFheFo4NmpIczRWYWJheTFyeDl6SUFBQXFoanROZ0FBSU9UWm83VGFTRkx0MnJVMWFkSWtMVnEwU05IUjBSbytmTGdHRFJxa2l5NjZTS05Ianc2MDJEei8vUE42NnFtbk5HellNTDMyMm1zbGpuUE5OZGNvTnpkWGh3OGZsc3ZsMHZidDI0c1VGUGJ0MnlkSlJXYUo2ZHUzYjJEWjVYSVZlWDBzT25Ub2NOUUh0RjUxMVZVbDF2bmJiVnd1bHpwMTZxUjc3NzAzc0sxSGp4NlNwRzNidGdWeVJVVkY2ZFpiYnoxcW5zS3ROdW5wNmZPUHVnTUFBQUFBQUtoVVIyMjFLY3pyOVFhVy9TMHJwY25NekN5MVhjVnYwcVJKdG12WHJyWmJ0MjUyK3ZUcGdmVzllL2UyWGJ0MnRjODk5NXkxdG1TN1RXRVZiYmNwenovLytjL0E4cng1ODBvZFU5YjY0ZzRmUG14emNuS0t2RWZsb2RVR0FGRGRsUDZyRkFBQWdCRGg4WGlTSkMxcDBhS0Y1cytmWCthZEpDZGkrL2J0eDlYZUVzcXN0Um93WUlDMmJOa2luODkzVFhwNitrZE9ad0lBNEdoNEpna0FBQWhwMXRyYkpKWGJhbk9pS0pDVVJLc05BS0E2b2tnQ0FBQkNtVEhHZEpla3hNUkVwN09VS1Q4L1g5YmE0OTYvK0JTK3dXRDE2dFgreFZXU2p2L2lBQUNvUWhSSkFBQkF5S3JJckRaVkxUTXpzMFJSWSs3Y3VYcmlpU2ZLM0NjakkwUGJ0MitYSkYxNjZhV1NwQzFidG1qUG5qM0t5Y2xSdDI3ZHFuUTJuYU94UldlMUtmbDBXd0FBZ2hSRkVnQUFFTEtxb3RYbVdMMy8vdnU2Ly83N2l4UTFQdnZzczNMdmRGbXhZa1dSSW9xMVZrOC8vYlIrL3ZsbmJkaXdRYTFidDFaMGRIU2w1ajRXdE5vQUFLb3JpaVFBQUNCVUJXV3J6VzIzM2FibzZHZzkvdmpqc3RacXk1WXRXcmR1bmNhUEg2OWV2WG9WK2UrdXUrNlNKUFhyMTA5UlVWSGF1WE9uSk9sZi8vcVgvdkNIUHlnK1BsNHJWNjVVYkd5c2s1ZFVBcTAyQUlEcUt0THBBQUFBQUpVaExpN3VJZ1ZacTQwa3VWd3VQZlBNTXhvN2RxeXlzckkwYTlZczNYbm5uYnJqamp2MDBVY2ZxVy9mdmpMR2FQcjA2ZHF4WTRja3FYLy8vcEtrdSs2NlN6azVPWHJzc2Nja1NWOTk5WlVXTFZxazZPaG9YWFhWVmNyT3psWitmcjRlZU9BQlhYUE5OWTVjSDYwMkFBQUFBQUFFR2JmYi9iTEg0N0d6WnMyeXdlcUhIMzZ3M2JwMXN3Y09ITENIRGgyeUhUdDJ0TlphbTV1YmF5Ky8vSEs3Y2VQR3dOaXRXN2ZhMjIrLzNYYnUzTm0rK3Vxck5qczcyODZlUGR0NlBCNjdhOWN1YTYyMXI3MzJtcDB3WVlJajErSzNiZHMyNi9GNHJOdnQzaXNwT0hxY0FBQ29JTnB0QUFCQUtETEdtQ3VsNEdxMUtXelJva1ZxMHFTSlhuMzFWZFdyVjA4N2QrNlV6K2ZUenAwN2xaT1RvOEdEQit2ODg4OVhYbDZlSmsrZXJDZWVlRUpqeG94UmpSbzFkTzY1NTJybzBLSDY5ZGRmMWJGalIyM1pza1hTa1llNU9uM1h6RGZmZk9OZnBOVUdBQUFBQUFDbnhjWEZKWG84SHR1N2QyL3I4L2tjdmJPaU5Ca1pHYlpMbHk1RjdoUlpzR0NCN2R5NXMzMzMzWGVMalBYNWZQYlRUeisxWHEvWGpoOC8zbjc2NmFmV1dtc3pNek90dGRhKzk5NTdkdno0OGJhZ29NQmVkdGxsZHR1MmJWVjNJY1g0ZkQ1NzNYWFhXWS9IWStQaTRxNTIrdnNBQUlCanhUTkpBQUJBeURIRzNDZ0YxNncyaGMyY09WTkpTVWs2Ly96ekErc1dMMTZzSVVPR2FNNmNPYnIrK3V2bGNoMjU0ZGNZbzJuVHBtbktsQ242NVpkZmxKS1NvbW5UcGttUzNuampEWFh2M2wyREJnMVNxMWF0ZFBycHA2dEZpeGFPWEpNa2JkKytuVmx0QUFEVkd1MDJBQUFnMUFSMXE4MzI3ZHUxY09GQ0RSOCtQTER1bTIrKzBVOC8vYVRCZ3dlclZhdFdldXV0dDRyc00ydldMQlVVRkNnNU9Wbkp5Y2w2K3VtbkZSa1pxWHIxNnFscDA2YnEycldybm52dU9RMFpNcVNxTDZjSVpyVUJBRlIzRkVrQUFFQkkrWDFXbTFhbm5YYWE0OC9uS00yTEw3Nm9LNis4TW5ESHgvYnQyL1hZWTQvcDRZY2ZWbFJVbEI1ODhFSE5uRGxUWDM3NVpXQ2Znd2NQNm9JTEx0RGpqeit1ano3NlNLTkhqOWJvMGFQbGNybms4L2wwOE9CQlNWSmVYcDRqMXlRZG1kWG0zWGZmOVM4enF3MEFBQUFBQUU3enoyb3piZG8weDU3TlVaYWNuQng3NjYyMzJveU1ER3V0dGVucDZmYnl5eSszTTJiTUtETHU4ODgvdHhkZGRKR2RPM2R1WUYxdWJxNGRQMzY4N2RxMXErM1JvNGQ5NzczM2JINSt2aDA3ZHF5OTlkWmI3ZWVmZjI0VEV4UHRoeDkrV0tYWDVKZVJrY0dzTmdBQUFBQUFCQkhqOFhqKzQvRjRpandVTlJndFdMREFKaVltMnVUazVGSzNMMXUyekhicjFzMnVXYlBHamgwNzFsNTU1WlYyL1BqeGR1L2V2WGJ6NXMzMnpUZmZ0TGZmZnJzZE1XS0V6YzdPdHRaYW01S1NZaSs1NUJJN2I5NjhxcndVYTYyMW4zenlpYjlJc3NqcGJ3SUFBQUFBQU1LZWYxYWJQLzNwVDBFNXEwMWhCdzhldEQvLy9ITzVZL3pGaitYTGw5dERodzZWMkw1Mjdkb1MxL25ycjcvYTNOemNreGUwQW53K254MDRjQ0N6MmdBQXFqMW10d0VBQUNIRFA2dk5WVmRkRlpTejJoUld1M1p0MWE1ZHU5d3h0V3JWa2lSZGNza2xwVzczZUR3bDFqVnIxdXpFd3gyajNidDNhOU9tVGN4cUF3Q285bmh3S3dBQUNCV0JXVzB1dmZSU3A3T0VsZlQwZFA4aXM5b0FBT1poVmhvQUFDQUFTVVJCVktvMWlpUUFBQ0FrRko3VnBsMjdkazdIQ1J2V1dzMmNPZE8vekt3MkFJQnFqU0lKQUFBSUNkV3AxU2FVK0Z0dEpHWFNhZ01BcU80b2tnQUFnRkJBcTQxRENyWGFyQmV0TmdDQWFvNGlDUUFBcVBab3RYRkc0VlliU1ZPY3pBSUF3TWxBa1FRQUFGUjd0Tm80bzNDclRXcHE2aHluOHdBQWNLSW9rZ0FBZ09vdTBHclRyVnMzaDZPRUYxcHRBQUNoaGlJSkFBQ28xdnl0TnMyYk4xZmJ0bTJkamhNMnJMVjY0NDAzL0M5cHRRRUFoQVNLSkFBQW9Gcnp0OXBjZWVXVnROcFVvZDI3ZCt1SEgzNlFhTFVCQUlRUWlpUUFBS0E2bzlYR0liVGFBQUJDRVVVU0FBQlFiZEZxNHd4YWJRQUFvWW9pQ1FBQXFMWm90WEVHclRZQWdGREZUeE1BQUtEYThuZzgvNUhVeXVrY1lXeGxhbXJxeFU2SEFBRGdaT0ZPRWdBQVVKMGRjRHBBdUxMVzV2bDh2bkZPNXdBQUFBQUFBR0hDNC9GWWo4ZkRnMUVCQUtnQzNFa0NBQUFBQUFBZ2lpUUFBQUFBQUFDU0tKSUFBQUFBQUFCSW9rZ0NBQUFBQUFBZ2lTSUpBQUFBQUFDQUpJb2tBQUFBQUFBQWtpaVNBQUFBQUFBQVNLSklBZ0FBQUFBQUlJa2lDUUFBQUFBQWdDU0tKQUFBQUFBQUFKSW9rZ0FBQUFBQUFFaWlTQUlBQUFBQUFDQ0pJZ2tBQUFBQUFJQWtpaVFBQUFBQUFBQ1NLSklBQUFBQUFBQklva2dDQUFBQUFBQWdpU0lKQUFBQUFBQ0FKSW9rQUFBQUFBQUFraWlTQUFBQUFBQUFTS0pJQWdBQUFBQUFJSWtpQ1FBQUFBQUFnQ1NLSkFBQUFBQUFBSklva2dBQUFBQUFBRWlpU0FJQUFBQUFBQ0NKSWdrQUFBQUFBSUFraWlRQUFBQUFBQUNTS0pJQUFBQUFBQUJJb2tnQ0FBQUFBQUFnaVNJSkFBQUFBQUNBSklva0FBQUFBQUFBa2lpU0FBQUFBQUFBU0tKSUFnQUFBQUFBSUlraUNRQUFBQUFBZ0NTS0pBQUFBQUFBQUpJb2tnQUFBQUFBQUVpaVNBSUFBQUFBQUNDSklna0FBQUFBQUlBa2lpUUFBQUFBQUFDU0tKSUFBQUFBQUFCSW9rZ0NBQUFBQUFBZ2lTSUpBQUFBQUFDQUpJb2tBQUFBQUFBQWtpaVNBQUFBQUFBQVNKS00wd0VBQUFEd1gyNjMrekpKdmZ5dmpURVBTSksxOW9WQ3cxTFMwdEkrck9wc0FBQ0V1a2luQXdBQUFLQ0lBbjlocExEQzY3eGViNytxalFRQVFIaWczUVlBQUNDSXBLV2xmV210M1ZmT2tNeUNnb0ovVkZrZ0FBRENDRVVTQUFDQTRGSWc2ZjF5dG4rMmNlUEd2S29LQXdCQU9LRklBZ0FBRUh5U3k5cGdyWjFibFVFQUFBZ25GRWtBQUFDQ1RGWlcxZ3BKbWNYWFcydXo5Ky9mLzVFRGtRQUFDQXNVU1FBQUFJTE01czJiYzYyMUh4UmZiNHhadW5YcjFzTk9aQUlBSUJ4UUpBRUFBQWhDMXRvU1UvejZmRDZtL1FVQW9CSlJKQUVBQUFoQ3UzYnRXaVlwdTlDcVEvbjUrUlJKQUFDb1JCUkpBQUFBZ3RDT0hUdHlKQlYrL3NqeWpSczNIblFxRHdBQTRZQWlDUUFBUUpEeStYeUZuMHZDQTFzQkFLaGtGRWtBQUFDQzFLRkRoNVpJT215dHpjdlB6NS9qZEI0QUFFSWRSUklBQUlBZzlmMzMzMmRaYXhjYVkxWnUyTEJodjlONUFBQUlkWkZPQndBQUFFRFpyTFZ6SkozbWRBNEFBTUpCaE5NQkFBQUFVTHFZbUpnNkVSRVJOeGhqeGpadjNyeGRyVnExbHV6ZnZ6L1g2VndBQUlRcTQzUUFBQUFBbE9UeGVLNlJORkZTSy84NmEyMkd0ZmIrOVBUMGR5Vlp4OElCQUJDaUtKSUFBQUFFa1E0ZE9wd1hFUkV4U2RMbGtuVGVlZWVwWDc5KytzYy8vcUVOR3piNGg2MlFkSGRxYXVwNnAzSUNBQkNLS0pJQUFBQUVnWmlZbURwUlVWR2pYQzdYSTVJaTY5V3JwenZ2dkZNREJneVFNVWJXV3MyZlAxOVRwMDdWdm4zN0pNbHJyWjFvclgweVBUMzlONGZqQXdBUUVpaVNBQUFBT010NFBKNXJyTFVUalRFdFhTNlhycnp5U28wY09WTDE2OWN2TWZqZ3dZT2FOR21TNXMyYko1L1BKMnZ0cnQ5YmNONFJMVGdBQUp3UWlpUUFBQUFPaVkyTmJSTVJFVEhaR05OVGt0cTBhYU5ISDMxVTdkdTNQK3ErbXpadDByaHg0N1IrL1pHT0cydnRsNUx1U2t0TFcxZXBvUUVBQ0dFVVNRQUFBS3BZbXpadDZ0YXVYWHVVcEljbFJkYXZYMTkzM25tbnJyLytlaGxUOFIvUHJMVmFzR0NCcGt5Wm9yMTc5MHFTVjlMay9QejhKelpzMkxDL2N0SURBQkM2S0pJQUFBQlVIZU4ydTYrVk5ORVljN3JMNWRKVlYxMmwrKzY3cjlUV21vbzZlUENncGt5Wm91VGtaSG05WGtuYUxlbisxTlRVdDBVTERnQUFGVWFSQkFBQW9BcTBiOSsrYldSazVHUmpUQTlKYXR1MnJSNTk5RkZkY01FRkorMGNQL3p3ZzhhTkc2ZDE2NDUwM0ZoclU2eTF3OVBUMDlOUDJra0FBQWhoRkVrQUFBQXFVWnMyYmVyV3FsVnJ0REhtSVVrUjlldlgxN0JodzlTL2YvOWphcTJwS0d1dEZpNWNxQ2xUcG1qUG5qM1NrVmx3cGhZVUZQeVZGaHdBQU1wSGtRUUFBS0J5bUxpNHVQNHVsMnVpcE9ZdWwwdTllL2ZXZmZmZHAzcjE2bFg2eWJPenN6Vmx5aFI5K09HSC9oYWNQZGJhQjlMUzB0NFNMVGdBQUpTS0lna0FBTUJKNW5hN3p6ZkdUSmFVSkVubm4zKytSbzBhcFppWW1DclBzbVhMRmozenpETXExSEh6dGRmckhiNXUzYnEwS2c4REFFQ1FvMGdDQUFCd2tweHp6am4xNnRXcjl4ZEpEMGlLYU5DZ2dZWU5HNlpycjcyMlVscHJLc3BhcTBXTEZtblNwRW5hczJlUHJMVStTZFB5OHZJZTM3aHg0ejdIZ2dFQUVHUW9rZ0FBQUp3NDQvRjRycGYwb3FUbUVSRVJnZGFhdW5Yck9wMHRJRHM3VzFPblR0VUhIM3pnYjhIWksrbkIxTlRVdjB2eU9ac09BQURuVVNRQkFBQTRBUjA2ZEloeHVWeFRqREhkSkNrbUprYWpSbzNTK2VlZjczQ3lzdjM0NDQ4YU4yNmNVbE5USlVuVzJtOEtDZ3FHYjlpd1lhM0QwUUFBY0JSRkVnQUFnT01RSHg5ZjMxbzd4bHA3dnpIR2RlcXBwMnI0OE9HNjVwcHJIRzJ0cVNocnJSWXZYcXhKa3lacDkrN2RzdGI2akRHdjVPVGtqUDN1dSsvMk9wMFBBQUFuQlA4bk9BQUFRSEJ4dWQzdUFaSmVOTVkwaTRpSVVOKytmVFZpeElpZ2FxMnBxSnljSEUyYk5rMXo1ODVWUVVHQnJMWDdqREVQcHFhbXZpbGFjQUFBWVlZaUNRQUFRQVcxYjkrK2ZXUms1R1JqektXU2RNRUZGMmpVcUZGcTE2NmQwOUZPMkU4Ly9hUm5ubm1tY0F2T2FrbkQwOUxTMWppYkRBQ0Fxa09SQkFBQTRDamk0dUlhR0dQR1NCcnBiNjI1NjY2N2RQWFZWMWVMMXBxS3N0YnFuLy84cHlaTm1xUmR1M2I1WjhGNUxUczcrN0ZObXpidGNUb2ZBQUNWTFhRKzFRRUFBRTQrVjF4YzNFQmp6SXZHbUtZUkVSRzYrdXFyTldMRUNOV3BVOGZwYkpVbUp5ZEhMNy84c3ViTW1lTnZ3ZGt2NmFHMHRMU1pvZ1VIQUJEQ0tKSUFBQUNVd3VQeHhFcWFJdWxpU1dyZnZyMGVmZlJSdFduVHh0bGdWV2pyMXEwYU4yNmMxcXdKZE55czlmbDh3OUxUMDFjN21Rc0FnTXBDa1FRQVVLMVlhNDJrYUVrMUpFVkpjbFhoNlgyUzhpWGxTc296eHRncVBEZXFTRnhjWEFPWHkvVzR0WGFFTWNiVnNHRkQzWDMzM2VyVHAwOUl0ZFpVbExWVy8vZC8vNmVKRXljcUl5UEQzNEx6dXFUSDB0TFNkanVkRDZnSVBqc0FWRlQ0ZmRJREFLbzFhMjIwcEthU1drcHFvaU0vOUZhVlBFbTdKVzJUdE1zWWsxZUY1MGJsYzNYbzBPRUdsOHMxd1JqVEpESXlVdGRjYzQzdXVlY2UxYTVkMitsc2pqdDA2RkNnQlNjL1AxL1cydjNXMmtmUzA5UGZrT1IxT2g5UUhqNDdBRlFVUlJJQVFMVmlyYTByS1VaU2lvTXhFaVJ0Tk1aa09aZ0JKNUhiN2U0Z2Fhb3hKbEdTWW1OajllaWpqK3E4ODg1ek9GbncrZm5ubnpWdTNEaXRYaDNvdUVrdEtDZ1l2bjc5K2xWTzVnTEt3MmNIZ0lxaVNBSUFxRmFzdFkwa1hTVHBZd2RqOUpIMGxURm1yNE1aY0JLMGI5LysxS2lvS0g5cmpXblVxSkh1dnZ0dTllN2RPeXhiYXlyS1dxdlBQdnRNTDc3NG9yOEZ4eHBqcGhjVUZJeFp2Mzc5THFmekFjWHgyUUdnb3FxeUZ3OEFnSlBCcGFxOVRibzBOY1JuYUhYbmNydmROMGRGUlcyU2RHOVVWSlM1L3Zyck5XL2V2TEI5OXNpeE1NYW9aOCtlU2s1TzFrMDMzYVRvNkdnajZmYkl5TWp2UFI3UG5aSWluTTRJRk1ObkI0QUs0UzhwQUFBSUszRnhjWEZ1dDN1Rk1lWk5TWTNqNHVJMGUvWnNQZkxJSXp4NzVCalZyRmxUOTkxM24rYk1tYU1MTDd4UWtocEllc1h0ZHEveGVEeGRISTRIQU1BeGkzUTZBQUFBeDJ2RGhnMjY1WlpiaXF3NysreXpOV2ZPbkhMSHIxaXhRclZxMWFxQ2hBZ21NVEV4RGFPam8vOHE2VzUvYTgySUVTTjA1WlZYY3VmSUNXcmR1cldtVFp1bUpVdVc2S1dYWHRMT25UdmpyTFZmdWQzdU4vTHo4Ly95N2JmZlpqaWRFU2dzUGo2K3pHMXIxNjZ0d2lRQWdnMUZFZ0JBdFVmUkEwY1JFUmNYZDZQTDVYcEJVcVBJeUVoZGUrMjF1dnZ1dS9tK09ZbU1NZXJSbzRlNmR1MnExMTU3VGUrODg0N0p6OCsvTFRvNnVyL2I3WDQwTFMzdE5URUxEb0tFdnhEaUw1Nm5wS1FvT3RycGJod0F3WUIyR3dBQUVMSmlZMk05SG85bnBjdmxtaVdwa2R2dDF0dHZ2NjJISDM2WUFra2xxVm16cGthTUdLRzVjK2VxYytmT2tsVGZHRFBONC9Hc2pZdUx1OGpwZkFBQWxJY2lDUUFnNUh6enpUZTY0WVliMUxselovWHUzVnNwS2FYUCtQamVlKy9wajMvOG94SVNFdlQ4ODg4SDF1Zmw1V244K1BIcTNyMjd1bmJ0cXRHalIrdmd3WU5WRlI4blFkdTJiUnZGeGNWTmlZeU1YQ09wUytQR2pmWEVFMC9vOWRkZjF6bm5uT04wdkxEUXFsVXJUWjA2VmVQSGoxZno1czBscVlQTDVWcnA4WGhteE1URW5PWjBQcUFzR3pac1VIeDh2RDcrK0dNbEpTWHArZWVmRDZ6THlja3BNUzR2TDA4U254MUFxS0JJQWdBSU9kbloyUm96Wm94V3JGaWhidDI2YWR5NGNTWEdiTnUyVGM4OTk1eWVldW9wTFZteVJMMTY5UXBzZStxcHAvVGRkOS9wdmZmZTA4S0ZDN1YvLzM2OThNSUxWWGtKT0g0UkhvL256NmVjY3NvbWw4dDFWMVJVbEJrMGFKQSsrdWdqbmozaUFHT01McnZzTW4zNDRZZTY1WlpiL0xQZzNGcWpSbzN2NCtQamg0dldid1N4VmF0V2FjR0NCUm82ZEdpRnh2UFpBWVFHaWlRQWdHcnY0b3N2Vm54OHZPTGo0L1g4ODgrcmUvZnVPdXVzczdSbHl4YlZxVk5IMjdkdlYwRkJRWkY5b3FLaVpJelJyNy8rcWxxMWFpa21Ka2FTdEgvL2ZpMWF0RWlqUm8xU3MyYk4xS0JCQTkxNDQ0MWFzbVNKRTVlR1k5QytmZnQ0dDl2OWxhUTNqREVOUFI2UDNubm5IVDM0NElNNjVaUlRuSTRYMW1yVXFLRjc3cmxIYytmT1ZVSkNnaVRWczlaTzlYZzhxWEZ4Y1lsTzV3TktjL1BOTjZ0MjdkcXFVNmZPVWNmeTJRR0VEcXIzQUlCcXIvaURXeWRQbnF5UFAvNVlzYkd4cWxHamhpVEo1L01WMmFkWnMyWjY4c2tuTlhIaVJNMmVQVnVQUHZxbzNHNjNmdjMxVjFsck5XalFvQkxueWMvUFYxUlVWT1ZlREk1WjI3WnRHNTF5eWlsUEdtT0dTakpObWpUUnZmZmVXK1R1SUFTSGxpMWJhc3FVS2ZyODg4ODFZY0lFN2RpeG83M0w1VnJoZHJ2L2Z2anc0VWYvL2U5LzczUTZJK0RYc21YTENvL2xzd01JSFJSSkFBQWhaZHUyYlpvMWE1Ym16cDJyczg0NlN5a3BLZnJrazA5S0hkdXJWeS8xNk5GRGt5Wk4wc01QUDZ4UFAvMVVEUnMybENUOTR4Ly8wR21uOGRpRUlCZmhkcnR2a2ZTY01lYlVxS2dvWFhmZGRSbytmRGgzamdTNTd0Mjc2NktMTHRMMDZkTTFlL1pzazVlWE4vaVVVMDY1eHVQeC9DVTFOZlVWU1FWSFBRaFF5UXEzNS9sbnZqbDgrSENnS0YvNGVTTjhkZ0NoZzNZYkFFQkk4YmZWN055NVU1bVptWHIzM1hkTEhiZHo1MDZscDZmTEdLTldyVm9wTHk5UDFsbzFhOVpNSG85SHp6Ly92REl5TXVUMWVyVnAweVo5ODgwM1ZYa1pPQXEzMjkzUjdYYW5HR09tRzJOT2pZK1AxenZ2dktNSEhuaUFBa2sxVWFOR0RkMTExMTM2NElNUGRORkZGMGxTUFVtVFBSNVBtc2ZqdWRqaGVFQVJaNTU1cG1yVnFxV0ZDeGRLa25KemMvWFdXMjhGdHZQWkFZUU9paVFBZ0pCeTVwbG5hdURBZ1hyb29ZZDA4ODAzKy8veFZZTFg2OVVUVHp5aHhNUkV2ZmZlZTNycXFhY0N2elg4MjkvK0pwZkxwZjc5K3lzeE1WRi8vZXRmWmEydHlzdEFHZUxqNHh1NzNlNlhqVEhmR0dNNk5XM2FWRTgvL2JSZWUrMDFuWFhXV1U3SHczRm8wYUtGSmsrZXJBa1RKcWhGaXhhU2RJR2s1VzYzKys5dXQvdDBoK01Ca280VTlaNSsrbWw5OE1FSDZ0T25qNFlQSDE3aTg0WFBEaUEwOEloM0FFQzFZcTF0SXVrU1NSODRHT002U2N1Tk1ic2R6QkJ1SXVQaTR2NXNqQmx2akdrUUZSV2xBUU1HYU5pd1lhcFpzNmJUMlhDUzVPYm1hc2FNR1pvOWU3WnljM01sS2N0YU95WXRMZTFsU2ZrT3gwTTF4bWNIZ0lyaVRoSUFBQkRVT25Ub2NLSEg0MGx4dVZ5dkdXTWFkT3JVU2UrOTk1NUdqaHhKZ1NURTFLaFJROE9IRDljSEgzeWd4TVJFU2FwcmpKbm9kcnZUM1c3M0pVN25Bd0NFUG9va0FJRHF4aWNweitFTXViL25RQ1Z5dTkxTlBCN1BxeEVSRWFza2RXeldySm5HalJ1blYxNTVSV2VlZWFiVDhVcjQ4c3N2L1hjL2xNci9MQVBweUFPRy9YNzg4Y2N5OTdIV2F1L2V2VVZldi8vKys4ZDlDMzlhV3ByV3JGbHpYUHRXcGROUFAxMlRKazNTaXkrK3FKWXRXOG9ZYzc0eFpybkg0M21MRmh3Y0p6NDdBRlFJN1RZQWdHckZXbHRYVW95a0ZBZGpKRWphYUl6SmNqQkRLSXYwZUR5M1Nob3ZxWDUwZExRR0RCaWdvVU9IQnQyZEkrdlhyOWZwcDUrdXhvMGI2NG9ycnREczJiUFZ1SEZqTFZ1MlRCZGZmTEVpSWlJQ1l6dDE2cVRWcTFkTE9qS3owbTIzM2FiKy9mdXJWNjllV3J4NHNSWXVYS2kyYmR0cXdvUUp5c3JLVW1abXBuSnpjOVd3WVVPOTlOSkxhdHEwcVRadTNLam5ubnRPczJiTlVzZU9IZFc2ZGVzU21mN3puLytVV1FoWnRteVp4bzBicDNuejVoV1pOanVZNWVYbGFjYU1HWHJycmJlVW01c3JhKzFCYSsyWWlJaUlhV3ZYcnFVRkJ4WENad2VBaW1JS1lBQkFkWk1yYVp1Ty9MRFpSRktOS2o3Mzd0L1BYL1l0QXpodUhvK25pNlNwa2p5U2RPR0ZGMnJVcUZFNjQ0d3puQTFXaG8wYk4ycjY5T21hTkdtU2ZENmZYQzZYbGkxYnBxbFRwK3FpaXk1UzE2NWRsWkpTK3IvSlZxOWVyVFp0MmtpU01qTXpOV0hDQk0yYU5Vdi8rdGUvOVBiYmI2dEpreWFCYVVmOWxpeFpvajU5K2tpU29xS2lsSnljWE9LNENRa0pnZVg0K0hnMWI5Njh5UGFvcUNoZGYvMzFSZGJGeDhmcmYvLzNmNC85RGFnQzBkSFJHalpzbUs2Kyttcjk3VzkvMDRvVksrb1lZMTd5K1h4M3hzWEZEVTlQVDEvbWRFWlVDM3gyQUtnUWlpUUFnT29tWDBkKzJNeVVGS1dxYlIzMS9YNytYUEVReVpNcU5qYTJhVVJFeE5PU2hralNhYWVkcHZ2dXUwODllL1owT0ZuNUJnd1lvRVdMRmlrbEpVVStuMCsvL2ZhYm5uNzZhVTJlUExsRWdhTzR2bjM3YXY3OCtaS2tXYk5tcVZldlhtcmR1clZjTHBkL2xwY2l2RjZ2UHZ2c004MlpNK2VZTXM2ZlAxOFJFUkh5K1h3cUtDalE0Y09IZGVqUUlSMDhlRkFIRGh6UXZuMzdkT21sbHg3VE1aM1F2SGx6dmZUU1MxcXhZb1ZlZU9FRi9mTExMKzJNTVorNzNlNTN2Rjd2SSt2WHI5OTI5S01nalBIWkFhQkNLSklBQUtvVlk0elZrUjgwK1cxY2FJaDB1OTFEakRIUDZ2Zldtb0VEQjJybzBLR3FVYU1xZjlGN2ZGd3VseVpPbktpR0RSc3FQejlmelpvMTA0d1pNMHB0Z3ltdVM1Y3VpbytQMTVkZmZxazc3cmhEUGwvNWp5cFl0R2lSRGg0OEdHZzV5cy9QVjc5Ky9VcU15ODh2K1crd2poMDdxbWJObW9xT2psYU5HalcwYTljdW5YLysrYXBYcjU0YU5teW9tSmlZRW5lY0JLdUxMNzVZblR0MzFzeVpNL1gzdi85ZGh3OGZ2aUVpSXFLUHgrTVptNXViTzNYanhvMU9QM2NDUVlqUERnQVZSWkVFQUNwQlhGemNkY2FZTHNZWS83T2ZpdnhwclRXRjEvMCtMUEQ2OSswbDlpdDh2TExHV0d1TnkrVXFkVXl4UEtVZW8zaVdZcG1MSDZ1MDZ5cCt2UExHbEpxdjhKampmUTlMRzFQOFBTanJQU3gydkNMdmF5bjVTOHRjL0ppVitSNEd6bEg0dlA0eHBaMmp0R3N2NDMwKzZibExlVitYRzJNdWxhVE9uVHZya1VjZUNkcldtdEs4K09LTFdySmtpU1RwNE1HREdqQmdRR0JiNFFlMWxxWi8vLzdLeWNuUjd0MjdBL3ZObno5ZldWbFp1dXFxcXlSSkdSa1phdGFzbVI1NzdESE5uRG16eVA2dFc3Y090TnNrSlNWcDZkS2xrcVRiYjcrOXhMbXN0VnE1Y21YZ2RhZE9uVFJyMXF3aXoweXBUcUtqbzNYbm5YZXFiOSsrK3R2Zi9xWXZ2dmlpanFRSjBkSFIvK1B4ZU9JTERmVS80ZGI2SDNiNyt6K1dDMjhydkwzSU92OUNvWDFLSFJNNGVLRjFaZXhUMnI2bGJpOHJaeW1aeXp4bjhlMmxIYXVzbk9YdFc0SDM0M2l1cWJSekhuV2Z3dVA4aGNaanVLWUs1eXkwYzBYZnc2T2U4MmpmSTZXZHMvQSs1V1VxYTUrS1hsT3gvU3IwUFYvR1BoVitQNDdubklXdnplZnpWZWg3dEFMdlI2bjV5L3Q2VmVCN3Z0UnI4bi9mV212WHA2ZW52eWtFQllva0FGQUpYQzdYT3lybi83SC8vYmZqOFcwdmIwemg5U2ZqUENjalU3Q09PZGJyTDI5R2tXQzZyb3FNQ2FLdmZXMy9RcjE2OWFyRjNTT0ZqUnc1VWlOSGpsUk9UbzZTa3BLT1doZ3BMRGs1V1pNblQ5WmJiNzJsaHg5KzJEL2xyZXJXclJzNGp2K1k4K2JOVTBKQ2doWXZYbHhrLzlLOC92cnJSVjZYOXI3WHIxOWZXVmxaYXRDZ1FZWHpCcU9vcUtqaTEzQktzU0hGaTVkbE9wYS9FOVZsMzJETlZSbm50TllHNWZzUnJGL2ZFOTAvR04rUDMzOUJWR25IcjR4OS9kKzN4aGl2Sklva1FZSWlDUUJVRHYvL1grLzNlcjMrM3lRVS82MUhrZGUvL3dha3ZER0Z4NVhZWDBWL08xSmtiRm5uTjhiWVF2bUtITlByOVJZNVpsbTV2VjV2aWZNVzI2ZmMzS1ZsODNxOVJiWVZlMTNpVDMvT2dvS0NNcmNWWGxkUVVGRGlPS1VkT3o4Ly82aGpKQ2svUHord3plVnlCYmJsNWVXVnU1OS9iRjVlWG9reGhZL2pYODdOelMyeHpmL2F2ODdsY3RtY25Kd2kyeUlpSW14MmRuYVJmU01pSWtxOGpvaUlzUHYzN3k4eEpqSXlNdkE2S2lyS1NsSkdSa2FSYlpHUmtiWkdqUnBXa21yV3JHa2xxVzdkdW5iWnNtV0JyL252ZnhiNVBvaUppWW1Pam80ZUplbWhUei85dE02S0ZTczBkT2hRRFJndzRLalA5QWdHL2pzK3ZGNnZ2RjV2NExVa3ZmbG0rVC92Wm1WbGFkT21UV3JVcUpGZWZmVlY3ZDI3VjFkY2NZVWlJMHYrZU5hcFV5ZGRmdm5sV3J4NHNmNzk3MzlyMUtoUmdXMDdkKzZVMSt0VlltS2lHamR1SEZnL1k4WU1SVWRIQi83aGtKU1VGTmlXbloydFBuMzZCTTUxNVpWWDZvRUhIamlPZDhBWitmbjVtamR2bmlaUG5xeWNuQnhKT21TdG5aaVZsZlhYelpzM0YyNm5NS1VzRjFuWHJWczNaV1ZsQmRZZFBudzRzSnlibXh0WUxpZ29NSVgvbEtSbXpab0ZsdlB6ODQwa2ViM2VFdnNVWHVmeitZd2tuWHJxcVlIMS9qLzkyOHJheDc5Y3QyNWRsYldmdGRiNFp5N3lyeS8rcDM5YzhlTmJhNDIvbmF2d3V0SnlGRjd2WDQ2T2ppNTNiR243V0d1Ti8rOTZXWmtrS1NvcXF0eHpsM2Y4cUtpb2NyZVhkNXpJeU1qeXRwZDVidi9mcllxTUxiNHVJaUtpM0gwS2JTOSt4MlNaMTFGNGpNdmxxbEFtLy9ham5MdkU4YTIxcHZnMi8xMXJwZTFqclQzcTl2TFdGYnFlc3E2cDNIV2w3Vi9ldFJWZVYzamZDdXhUNVBpRjd1U2JJS2w2M3RZSEFFQkZlVHdlNi9GNHlyN3RBRUFSc2JHeExUMGV6enovMzUycnI3N2FybHExeWxZWEw3LzhzaDAvZm55SjlWMjZkQWtzZCt6WU1iQjh4UlZYMkxGang5cVZLMWZhSzY2NHd1N2Z2OThPR3piTS92TExML2E2NjY0TGpPdmV2WHVSNHhWL3ZYanhZdnYwMDAvYjd0Mjcyd2NmZk5CKzk5MTNnVzE3OXV5eFBYcjBzTlphNi9GNGl1ejN6RFBQMkhuejVoM0hsVG92TFMzTkRoZ3d3UHEvVjl4dTkrTDQrUGl6bmY0ZUJvRGp3YytNd2FjcW4rb01BQUJRcXZYcjEyOUxUVTI5UnRJVmtyNy96My8rbzJIRGh1bVJSeDdSenAwN25ZNTNWRXVYTHRWRkYxMVVZbjJIRGgxS0hWOVFVS0M4dkx4QWkwMkRCZzAwYmRvMGZmZmRkenIzM0hNcmRNNHZ2dmgvOXU0N0xJcHord1A0ZDVhaWdtTFhHRkdqbUNoR0l5ekV5bFhFUkUyQ1NoRVVHd2wyc09UYVM1UWJiQkZGN0JFckttclVxTEZFaUZoQVJheTdHQ1FtbDRENkM2Z0JST3JDdG5sL2Y1Q2R5N0tBb09BdWVEN1A0K05PZjJmWmhaa3o1MzNQRlJ3NmRBaGZmLzAxQUdEaHdvVUlDQWpBM2J0M0FRQ1BIejlHKy9idHRiYmhlUjdYcjE5SDM3NTljZm55WldIKy92MzdLM1JNZmNySXlJQy92ejhtVEppQXhNUkVNTVllQVhDVFNxV2YzYjE3TjBuZjdTT0VFRkk3VUpDRUVFSUlJUVpESXBIOHduRmNOOGJZVXNaWTNvVUxGK0R1N281OSsvWkJvVERNb2lVeE1USEl5OHRENzk2OWRaWnQzNzY5MUcyTWpZM3g3YmZmNnN6LytlZWZYMXFPVjZGUVlOdTJiZGk2ZFN1Q2dvS2c2VnJSdEdsVEJBWUdZdlhxMVFnSUNNRDE2OWZSclZzM1lTeWRuMzc2Q1NOR2pFQllXQmo2OU9tRHYvNzZDM0Z4Y2NqTXpNUlBQLzFVMmROK1k1UktKWTRjT1FJWEZ4Zk5XQzB5eHRocWhVTFJTU0tSbk5SMyt3Z2hoTlF1RkNRaGhCQkNpRUc1ZS9ldVVpcVZydUI1dmpPQUUzSzVISnMyYllLbnB5ZHUzTGloNytacHljL1B4OXExYXpGMTZ0UlNCdzNNemMwRnovUDQvZmZmaGRLOVFGRjFGZzhQRHd3ZlBoeW1wcVlZUG53NGdvT0Q4Zmp4WTYyeFEwcnorKysvSXowOUhidDM3MGJ6NXMyMWxyVnUzUm9IRGh5QXRiVTF6cHc1ZzhHREIrUHg0OGNBaXFydExGbXlCRHpQNC9idDIvRDM5OGVDQlFzUUZCUUVhMnZyS25nM3FwNVVLc1hZc1dNUkdCaUlnb0lDTU1iQ2xVcGxONmxVdXBoSy9SSkNDQ0dFRUZKRFVQOVNRcXFPalkzTnAyS3grSUhtZXpWdjNqeVdtcHFxejJFeEJJY09IV0p6NXN4aFBNK1h1dnlycjc1aWRuWjJySGZ2M216cjFxM2w3aXMwTkpURng4ZHJ6VnU4ZUxIVzlKNDllMHJkZHRPbVRWclQrZm41YlB2MjdZd3h4dFJxTmJ0MDZaS3c3TkdqUjJ6SmtpVk1yVmF6Ky9mdk0zOS9mNWFjbkZ4dTI5NjB0TFEwdG5UcDB1TGpqaVRiMk5nTTEvZG5rUkJDcWhwZE14cWUxNnNiUlFnaHBGU2FQM1lTaVlSK3p4SlNOVXpFWXZFOEFBc0JOS2hUcHc0bVQ1NE1MeTh2dlpZTjVua2VTcVd5eHBVdU5sUktwUkxIangvSGxpMWJVRkJRQUFBeW51ZURsVXBsQUdXT0VFSnFJN3BtTkR6VTNZWVFRZ2doTllGU0lwR3NZb3gxWm93ZGw4dmxiUFBtemZEMDlFUnNiS3plR2lVU2lTaEFVa1VrRWdsR2p4Nk50V3ZYb3FDZ2dBSDRXYVZTZFkyTGkvdUdBaVNFRUVMZUZJcFdFVUpJTmFDbkFvUlVMMXRiMjRFQU5uRWMxd1VBQmd3WWdObXpaK1BkZDkvVmM4dElaYVducDJQanhvMElEdy9YekVvRzhMVkVJam1qeDJZUlFzZ2JRZGVNaG9jeVNRZ2hoQkJTNDBpbDBvdFNxYlE3WTJ3UmdKekxseS9EM2QwZGUvZnVoVnd1MTNmelNBVW9GQW9jT25RSUxpNHVDQThQQjJNc256RzJYQzZYVzFPQWhCQkNpTDVRa0lRUVFnZ2hOWlZLS3BWK1YxQlEwQm5BTVlWQ3diWnMyUUlQRHc5Y3YzNWQzMjBqNWJoejV3N0dqQm1Eb0tBZ0ZCWVdNZ0JuR1dOZHBWTHBNdXBhUXdnaFJKOG9wWWNRUXFvQnBVNFM4dVoxNzk1OWdFZ2syc3h4M0ljQTRPam9pTm16WjZOMTY5YjZiaHI1UjFwYUdqWnUzSWlJaUFqTnJDUzFXdjMxdlh2M3p1cXpYWVFRb2k5MHpXaDRLSk9FRUVJSUliWEN2WHYzTGt1bFVoc0FDd0JrUjBWRlljU0lFZGk5ZXpkMXJ2Skl1Z0FBSUFCSlJFRlV3ZEV6aFVLQnNMQXd1THE2SWlJaUFveXhmQURmU2lRU2F3cVFFRUlJTVNRVUpDR0VFRUpJYmFLU1NDU0Jjcm04TTRDakNvV0NiZHUyRFNOR2pNQzFhOWZBR05OMys5NHFqREhjdm4wYlhsNWVDQTRPUm1GaElXT01uUmFKUkYwa0VzbC9BQ2oxM1VaQ0NDR2tPRXJwSVlTUWFrQ3BrNFFZQmhzYkcwZVJTTFFaUUZjQTZOZXZIK2JNbVFOTFMwczl0NnoyKy92dnY3Rmh3d2FjUDM4ZUFNQVlTMlNNZlIwWEYzZE96MDBqaEJDRFFkZU1ob2N5U1FnaGhCQlNhOFhGeFVWSkpCSWJudWZuQThpK2N1VUtSb3dZZ1YyN2RxR3dzRkRmemF1VkZBb0ZEaHc0QUZkWFY1dy9meDZNc1R5ZTUvOGpsVW8vcEFBSklZUVFRMGRCRWtJSUlZVFVkdXE0dUxpMUNvV2lFMlBzQjRWQ3diNy8vbnVNR0RFQ1Y2OWVwUzQ0VllReGhsdTNibUhVcUZIWXNHR0RwbXJOVDBxbHNrdGNYTnkzb0s0MWhCQkNhZ0JLNlNHRWtHcEFxWk9FR0M1Ylc5dCtITWR0QWRBTkFCd2NIREIzN2x5MGFkTkd6eTJydVo0OWU0WU5HellnTWpJU0FNQVkreS9IY2JNa0VrbkVTellsaEpDM0dsMHpHaDdLSkNHRUVFTElXMFVxbFY2UlNDUzJqTEc1QUxLdVhic0dEdzhQN055NWs3cmdWSkpjTHNmKy9mdmg1dWFtQ1pEa01zYVdTYVhTRHlsQVFnZ2hwQ2FpSUFraGhCQkMza1pxcVZRYXBGS3BPakhHRGlrVUNyWjkrM2E0dTd2anlwVXIxQVhuSlJoanVIbnpKa2FOR29XTkd6ZHF1dGFjVUtsVVhhUlM2WElBS24yM2tSQkNDSGtWbE5KRENDSFZnRkluQ2FsWnVuZnY3aUFTaWJad0hOY2RBUHIyN1l1NWMrZWliZHUyK202YXdYbjI3Qm5XcjErUGl4Y3ZhbWI5b1Zhclo5NjdkKys4UHR0RkNDRTFFVjB6R2g3S0pDR0VFRUxJVysvZXZYdlhwRktwSFlEWmpMRVhNVEV4OFBUMFJFaElDQW9LQ3ZUZFBJTWdsOHNSR2hvS1YxZFhUWUFrRjhBM0VvbWtLd1ZJQ0NHRTFCWVVKQ0dFRUVJSUthS1dTQ1RCQURvQk9LaFFLTmlPSFR2Zzd1Nk82T2pvdDdZTERtTU1zYkd4R0RseUpEWnYzZ3k1WE00WVk4ZlZhclcxUkNKWkNlcGFRd2docEJhaGxCNUNDS2tHbERwSlNNMW5ZMlBUaCtPNHJSekgyUUJBbno1OU1IZnVYTFJyMTA3ZlRYdGpuajU5aXZYcjErUFNwVXVhV2IvelBEOHpMaTR1VXAvdElvU1Eyb0t1R1EwUFpaSVFRZ2doaEpRaUxpN3V1bFFxdGVONS9tdkdXT2IxNjlmaDZlbUo3ZHUzUXlhVDZidDUxYXF3c0JCNzkrNkZxNnVySmtDU3cvUDhZb2xFMHBVQ0pJUVFRbW96Q3BJUVFnZ2hoSlNOajR1TDI1aWZuOStKTVhaQXFWVHlPM2Z1aEx1N095NWZ2bHpydXVBd3huRDkrbldNSERrU1c3WnNnVUtoNEFFY1k0eFp4OFhGclFhZzFuY2JDU0dFa09wRUtUMkVFRklOS0hXU2tOckoxdGEyTjhkeFd3SFlBa0N2WHIwd2I5NDh2UGZlZS9wdFdCVjQ4dVFKZ29LQ0VCVVZwWm4xZ0RFMlF5cVZYaXhuTTBJSUlhK0JyaGtORDJXU0VFSUlJWVJVa0ZRcWpaVklKUGFNc1ZtTXNjd2JOMjVnNU1pUjJMWnRXNDN0Z2xOWVdJZzllL2JBemMxTkV5REpZWXd0bEVnazNTaEFRZ2doNUcxRFFSSkNDQ0dFa01yaHBWTHBwb0tDZ2c4WVkvdVVTaVcvZS9kdXVMdTc0OUtsU3pXbUN3NWpESnBTeDF1M2J0VjByVGxhVUZEUVdTcVZyZ0YxclNHRUVQSVdvcFFlUWdpcEJwUTZTY2piNDZPUFB1cHBiR3k4RFlBWUFIcjI3SWw1OCthaGZmdjJlbTVaMlZKVFV4RVVGSVRvNkdnQUFHTXNnZWY1R2ZmdTNidXM1NllSUXNoYmhhNFpEUTlsa2hCQ0NDR0V2SVpmZi8zMXBrUWkrUmpBREFEUGI5NjhLUXg4bXArZnIrL21hU2tzTE1TdVhidmc3dTZ1Q1pCa0E1Z3ZsVW8vb2dBSklZUVFRa0VTUWdnaGhKQ3F3RXNra2kxeXVmd0RBSHRWS2hXL2QrOWV1TG01NGVMRmkzcnZnc01ZdzdWcjErRGg0WUh2di84ZUNvV0NaNHo5b0ZBb09ra2trclVBZUwwMmtCQkNDREVRbE5KRENDSFZnRkluQ1htN2RlL2V2WWVSa2RGV0FQWUE4UEhISDJQKy9Qbm8wS0hERzI5TFNrb0tnb0tDY09YS0ZjMnMrNHl4NlZLcE5QcU5ONFlRUW9nV3VtWTBQSlJKUWdnaGhCQlN4ZTdkdTNkTElwSDA0SG5lRDBERzdkdTNNV3JVS0d6ZXZQbU5kY0VwS0NqQXpwMDc0ZTd1aml0WHJvQXhsc1h6L0R5SlJOS2RBaVNFRUVKSTZTaElRZ2doaEJCU1BWaGNYTncycFZMNUFXTnNqMXF0Vm9lR2hzTE56UTJSa1pIVjFnV0hNWVlyVjY3QXc4TUQyN2R2aDFLcDVCbGpoOVJxZGFlNHVMaDFvSzQxaEJCQ1NKa29wWWNRUXFvQnBVNFNRa3F5dGJXMUI3Q040N2lQQWNEZTNoN3o1OCtIbFpWVmxSM2pyNy8rd3JwMTYzRHQyalhOclBoL3V0WmNLVzg3UWdnaCtrSFhqSWFITWtrSUlZUVFRdDRBcVZSNlJ5cVY5bVNNVFFPUWZ1Zk9IWGg1ZVdIVHBrM0l5OHQ3clgwWEZCUmd4NDRkR0RGaUJLNWR1d2JHMkF2RzJCeUpSR0pEQVJKQ0NDR2s0aWhJUWdnaGhCRHk1akNwVkxxZDUva1BHR083MUdxMWV0KytmWEJ6YzhQNTgrY3IzUVdITVlibzZHaU1HREVDSVNFaFVLbFVhZ0FIQVhTU1NxWHJRVjFyQ0NHRWtFcWhsQjVDQ0trR2xEcEpDS2tJc1Zoc3h4amJ4bkZjRHdDd3M3UEQvUG56MGJGang1ZHUrMy8vOTM5WXQyNGRZbUppQUFDTXNWOTVudmU3ZCsvZXRaZHNTZ2doeEVEUU5hUGhvVXdTUWdnaGhCQTlrVWdrZDZWU2FTOEFVeGhqYVhmdjNvV1hseGMyYk5oUVpoY2NtVXlHN2R1M1k4U0lFWWlKaVFGajdBV0FmMHVsVWhzS2tCQkNDQ0d2aDRJa2hCQkNDQ0g2eFNRU3lRN0dXQ2NBTzNtZVZ4ODRjQUN1cnE3NDVaZGZoQzQ0akRGRVJVVmh4SWdSMkxseko5UnF0UnJBQVpGSTlJRkVJdGtBb0hySzVSQkNDQ0Z2RVVycElZU1Fha0NwazRTUVY5VzllM2RiSXlPamJRQjZBWUN0clMyOHZMeHc4dVJKeE1iR0FnQVlZM0dNTWIrNHVManIrbXdySVlTUTEwUFhqSWJIV044TklJUVFRZ2doLzNQdjNqMHBnRDQyTmpZVE9JNWJJWlZLVzBxbFVnQUFZeXdUd0xkU3FYUXpLSE9FRUVJSXFYTFUzWVlRUWdnaHhQQ3d1TGk0WGRuWjJaMFlZeUVBQ2hoait3c0tDajZRU3FXYlFBRVNRZ2docEZwUUpna2hoQkJDaUlGS1RrN09CakQxbjMrRUVFSUlxV2FVU1VJSUlZUVFRZ2doaEJBQ0NwSVFRZ2doaEJCQ0NDR0VBS0FnQ1NHRUVFSUlJWVFRUWdnQUNwSVFRZ2doaEJCQ0NDR0VBS0FnQ1NHRUVFSUlJWVFRUWdnQWdOTjNBd2docERhd3RiVWRDT0F6elRUSGNYTUFnREVXcEpuSEdKUEd4Y1VkMUVQekNDR0VFRUtJQWFqSU5TT0FXS2xVZXZ4TnQ0MFVvUkxBaEJCU05WU2FQM0xGRlovSEdCdnpacHRFQ0NHRUVFSU16RXV2R2RWcXRkdWJiUklwanJyYkVFSklGWkJLcFRHTXNjeHlWc2xSS3BVL3ZyRUdFVUlJSVlRUWcxT1JhMGFWU3ZYekcyc1EwVUZCRWtJSXFSb3FBRWZLV1g0aElTRkI4YVlhUXdnaGhCQkNEQkpkTXhvNENwSVFRa2pWT1ZIV0FzYllzVGZaRUVJSUlZUVFZckRvbXRHQVVaQ0VFRUtxU0c1dTdsVUFPU1huTThieVg3eDQ4Wk1lbWtRSUlZUVFRZ3dNWFRNYU5ncVNFRUpJRmZuenp6L2xqREdkY1VjNGpydjA2TkdqUW4yMGlSQkNDQ0dFR0JhNlpqUnNGQ1FoaEpBcXhCalRLZGZHOHp5VmNDT0VFRUlJSVFLNlpqUmNGQ1FoaEpBcWxKYVdGZ1Vndjlpc0FxVlNTWC93Q0NHRUVFS0lnSzRaRFJjRlNRZ2hwQW85ZWZKRUJxQjRYOUxvaElTRVBIMjFoeEJDQ0NHRUdCNjZaalJjRkNRaGhKQXF4dk44OFQ2bU5QZ1dJWVFRUWdqUlFkZU1oc2xZM3cwd0JHS3grQ09lNXdkd0hPY0E0RU9PNHl3WlkrWWN4MUVRcVhhSkJ4Q1NrNU56NE04Ly85UVpUWnFRcWxKUVVIRFIzTnk4a0RFbVVxbFVSL1hkSGtJSUlZUVFZbmpvbXRFd2NmcHVnTDY4OTk1N2RSczFhdVFtRW9ubUFCRHJ1ejNramZvL3hwaTdWQ3E5bysrR2tOckwxdGIyR01keFRTUVN5VUI5dDRVUVFnZ2hoQmdtdW1ZMFBHOWxKb21OamMybkhNZUZjQnpYSGdDYU5Xc0dzVmlNanovK0dOMjZkY003Nzd3RE16TXpHQmtaNmJ1cHBKSUtDd3N4ZWZKa0pDUWtBQUJjWFYweFpNZ1FkT3JVQ1FrSkNkaS9mejl1M3J6Wmx1TzRhTEZZUEZBaWtkelFjNU5KTGNVWU93cmdIWDIzZ3hCQ0NDR0VHQzY2WmpROGIxVW15VWNmZldSdWJHeThCY0NYQU5DbFN4ZU1IajBhZ3djUGhraEVQV3RxZzVrelp5SW1KZ1l0VzdaRVVGQVFySzJ0dFpZenhyQi8vMzVzMnJRSkFESlVLcFh0cjcvK21xS1h4cEpTaWNYaWl3Q2M5TjBPOGorTXNWdFNxYlNudnR0QkNDR0VrSnFOcnZOSVJlajcydk90eVNUNThNTVAzekV5TWpvRm9JZUZoUVdtVDU4T056YzNjTnhiRlNlcTFTNWV2SWlZbUJnWUdSbGg4K2JOc0xLeTBsbUg0emg0ZTN1anNMQVFPM2JzYUdaa1pMUUh3S0EzMzFwU0R2ckRhV0E0anV1aDd6WVFRZ2docEZhZzZ6enlVdnErOW53cmdpUmR1M1p0WTJwcWVnMUEyODZkTzJQanhvMW8xcXladnB0RnFwQmNMc2Y4K2ZNQkFJc1hMeTQxUUZMY3BFbVRjUHYyYlVpbDBrOXRiR3hHeDhYRkhYb1Q3U1FWZC9mdVhYMDNnUUN3czdQVGR4TUlJWVFRVXN2UWRSNHBpeUZjZTliNlBpYWRPM2R1YW1wcStndUF0di82MTcrd1o4OGVDcERVUWdjUEhnUUFXRmxad2NYRjVhWHJpMFFpTEZ5NEVDS1JDQ0tSYUNuZWd1OENJWVFRUWdnaGhKRHkxZW9id3c4Ly9ORFV6TXpzSndEV2ZmcjB3ZnIxNjFHblRoMTlONHRVTWJWYWphMWJ0d0lBcGsyYlZ1SHRPbmJzaUNGRGhnQkFaMXRiMnpIVjB6cENDQ0dFRUVJSUlUVkZyUTZTbUpxYS9nZUFRNWN1WGJCdTNUb2FuTFdXQ2c4UEJ3QzBhOWNPQXdZTXFOUzI0OGFOMDd5Y1VyV3RJb1FRUWdnaGhCQlMwOVRhcUlGWUxIYmlPRzZSaFlVRmdvS0NLSU9rRmp0NjlDZ0E0SXN2dnFqMHRoOTg4QUc2ZGVzR2p1UDZpTVZpNjVkdlFRZ2hoQkJDQ0NHa3RxcVZRUkpMUzh0NkFIWUN3TUtGQzlHaVJRczl0NGhVbDh6TVRDUWtKQUFBeG84Zi8wcjdjSFYxQlFDT01UYWg2bHBHQ0NHRUVFSUlJYVNtcVpWQmt1Yk5tODhFME1IUjBSR0RCdy9XZDNOSU5ZcUlpQUFBT0RnNHdNVEU1SlgyMGE5ZlAzQWNCNDdqS3ArS1FnZ2hoQkJDQ0NHazFxaDFRUkpyYSt0V0hNZjlwMDZkT3BnOWU3YSttME9xMmZuejV3RUFYYnAwZWVWOU5HN2NHRFkyTmdEUTJjN09yblBWdEl3UVFnZ2hoQkJDU0UxVDY0SWtkZXZXblFtZzdvZ1JJOUM2ZFd0OU40ZFVJNTduRVI4ZkR3QVlNK2IxaXRNNE9UbHA5am44dFJ0R0NDR0VFRUlJSWFSR010WjNBNnBTNTg2ZG0zSWNON051M2JydzhmSFJkM05JTmJ0eTVRb0FvRUdEQnFoZnYvNXI3YXQ3OSs0QUFJN2pCZ0JZODdwdEF3REdHQWZBRkVBZEFDYW9QVUZKSG9BU2dCeUFndU00cHVmMkVFSUlJWVFRUWtpVnFGVkJFak16c3drQXpENy8vSE0wYXRSSTM4MGgxU3dsSlFVQU1IRGd3TmZlMXdjZmZJQzZkZXVpc0xDd0Z3QU9RRlhjK0pzQWFBN0E4cC8vVGF0Z240WkFBU0FkUUFxQXRIK21DU0dFRUVJSUlhVEdxMDFCRWlNQWZpS1JDRjkrK2FXKzIvTEtlSjVIZW5vNldyWnMrVXJiRnhZV29tN2R1bFhjS3NNVUZSVUZBR2pTcE1scjc4dkV4QVMydHJhSWpZMXQySzFidDY3eG1uNDhyNmNPaWdJa3NWV3dMMFBVRzBBMktFaENDQ0dFRUVJTW1Fd21nNW1aV2JYdFg2MVd3OGpJcUZMYlpHUmtvRm16WnRYVW9xcVJtNXVMK3ZYcmcrTTRmVGZsamFvdDZmOFFpOFg5QWJTMXNiSFI2MWdrbnA2ZXI3VjlmSHc4Zkh4OFVGaFlXT3J5di8vK0c2bXBxUUNBL3YzN0F3Q1NrcEtRa1pFQm1Vd0dSMGRIS0JTbDM3TmV1M2J0dGRwbWFLUlNLUURnODg4L3I1TDlkZXZXRFFCZ1ltTFNyMHAyV0pRNTByeUs5bVdJYWxOMkRDR0VFRUlJTVdDUEh6L0dqei8rV09udGJ0KytqVEZqeGtBdWwxZERxNEN6Wjg5V3VtREkvZnYzNGVQalUrWjlXM21lUDM4T096dTdsNjZYa0pDZ05jMFl3OTI3ZDhIemZLbnJUNXMyVGFjOWpvNk95TXZMSy9jNHFhbXB3bjFaV2M2ZVBmdlM5aHFTV3BOSndoano1amdPWDN4aEdGVmNQVDA5aFdpaVdxMFc1di8xMTE5bzA2WU5SbzhlRFNjbko0d2NPVkpuMi9UMGREZzdPNWRhMG5iQ2hBbUlqSXhFU0VnSWdLSVArOHFWSytIbjV3ZVZTb1cyYmR2QzFMVDArOVlsUzVZZ09qb2FibTV1NEhrZUlwRnVqQ3dyS3d1WExsMTZwWE4ray83KysyL2hkZnYyN2F0a241MDZkUUlBTU1aNkF0aGFCYnNVd2NDQ0NGV2NhVlFIdFNqUVNnZ2hoQkJDRE5mSmt5ZVJtcHFLRVNOR1ZHcTdqei8rR0kwYk44Yk9uVHN4ZmZyME10ZnIzYnYzUzRkc3lNcktRbXpzLzVMRWs1T1RFUmdZQ0k3ajhObG5uMm10TzJUSUVNeWFOVXRuSDNLNUhBRUJBWGp4NGdXR0Q5ZXVHZEd5WlV1RWhvWlc0S3hlYnVMRWlWcHRaWXhoMTY1ZDZOZXZIN3k4dkhUV3YzWHJGbFFxVlpuM2trRFJ2VVJxYWlxc3JLeUVlYWRQbjBhREJnMndlUEZpNU9Ua29FNmRPcWhUcHc0YU4yNk1RNGNPQVFEV3IxOFBaMmZuS2ptdk42RldCRW5lZSsrOXVnRGM2dFNwZ3lGRGh1aTdPWUxEaHc4REtBcVl6Smt6QjkyN2Q4ZTRjZU53OU9oUllaMzkrL2VqZWZQL0pSc0VCd2ZqblhmZTBmbmdQbi8rSEUyYU5BRmpERkZSVVhqNjlDa0E0TGZmZmtQNzl1MWhaMmVIb0tBZ2ZQVFJSeFZxVzJob2FLbS9CRFJWWGd5ZDVndmZva1dMS3R0bmh3NGROQzg3VmRsT3kzRGl4QW00dWJtOWRGNWwvZjMzMzFDcFZHamR1alg2OSsrUDZPaG9KQ1Vsb1dIRGhqQXpNNE9Ua3hPdVhMbFM2aSsvYTlldXdjSEI0YldPVHdnaGhCQkNTRldJajQvWENtcms1ZVdoZnYzNlFqWjlhYUtqbzB1ZFAzZnVYRHgvL3Z5bHh3d1BEeTkzZWUvZXZZWFhxYW1wK1BycnI3RjQ4V0t0ZTlDd3NEQ2NPWE1HTGk0dU90c3p4ckJpeFFyMDd0MGIvLzczdjRYNUtTa3BHRGR1SEQ3NTVKT1h0ckd5aXQvZktaVksvUDc3NzlpNWM2Y3c3OEtGQzZVK1BDOUpxVlJpd1lJRkVJbEVDQTRPRnVaSFJVVWhPRGdZWThlT2hZK1BEeFlzV0NBOGZQNzAwMDhSR1JsWmhXZnpadFNLSUVuanhvMGRPSTZyYjJ0cnE3ZnhPQTRlUENoRU56VUJqdUtCamoxNzlpQTRPQmlNYVk4SHVtUEhEcGlhbW1MZXZIbTRldlVxSGo1OGlKa3paMkxQbmoxSVMwdkR3b1VMY2YvK2ZjeWVQUnRMbGl6QnhvMGJBUUIrZm42UXlXUll1blFwQU9ENjllczRkKzRjVEUxTjRlenNqUHo4ZkNpVlNzeVpNd2NIRGh4QVZsWVc4dlB6NGVUa2hFYU5HbUhDaEFtVjdqZG5TR1F5R1lDaXlIQlZhZFdxRll5TWpLQlNxVDZvc3AyV1lmWHExVG9Ca1pMelB2dnNNNlNucHd0Qk5NMXJ0VnF0RStUbzM3Ky84Qm1pVENOQ0NDR0VFRkxUZGV2V1RRaDZ4TVRFNE9USmsxaTNiaDJBb25FY2I5KytqWjQ5ZTJwdGMrSENCU3hZc0tCU3g3bDc5Njd3dXFMWkRna0pDWmczYng0eU1qSVFHQmlJd01CQUFFWFgzams1T1RBM044ZFhYMzBsckgvcDBpVXd4ckJ1M1RvOGZ2d1l5NVl0RTVibDV1WmkxcXhaR0RwMEtNYU9IYXR6TERzN082MUtucHI3eWVMQklwN24wYVJKRTV3NmRRb2VIaDU0L3Z3NUZBb0ZuSnlja0oyZGpWdTNia0VtazhIVTFCUjE2dFRSMm5mSis5UFNGQlFVWU1HQ0JWQ3IxVmkvZnIwdy84R0RCeWdvS01DNzc3NExoVUtCaHc4ZmFtV1oxRlMxSWtqQ2Nad3pBTDArQlI4elpneGF0R2lCblR0MzR2RGh3L0QwOU5US0pDa29LSUNabVpsT0g3QjU4K1poeXBRcHVIUG5EaFl1WElpMmJkdGkzTGh4eU03T3hvNGRPL0RvMFNQTW1qVUxDeFlzUVAvKy9kRy9mMzg4ZnZ3WUsxZXV4Sk1uVHpCa3lCQ01IVHNXSjArZVJGWldGaUlpSXRDOGVYUHMzTGtUZVhsNWNIVjFoYXVySzRDaUw5S2xTNWZnNXVhRzNidDNDNWtrcTFldnhxSkZpd0JBNnd0cnlKS1NrZ0FBRmhZV1ZiWlBFeE1UdEd2WERzbkp5WTArK3VnankxOS8vVFdscXZaOTVzd1piTnUyVFpqbWVWNG5KYS9rdlBEd2NQVHYzMStJYURzNE9DQThQQnlSa1pHSWk0dkR2SG56QUFBUkVSSFFqRFByNXVaR21VYUVFRUlJSWFUV1VLbFUyTHQzTDFhdFdpWE1LeXdzaEsrdnIxYUFBeWlxZW5ucjFxMVhQdGJMeHM3UVpKSndIQWRmWDEvNCsvdHJQVUMwczdQVGFaTm0vSkNiTjIvaTNyMTdlUERnQVFZUEhpd3N6ODdPUnNPR0RYSDI3Rm5oK05uWjJWcjdDUThQRndhZWZmNzhPUVlOR3FTVk5mUEhIMzlnL3Z6NUFJQmp4NDRKYmIxMDZSTGk0dUpnWkdTRUxWdTJBSUJ3M3djQXUzZnYxbnB3UG1qUUlPRzFadHpISjArZTROdHZ2NFdWbFJYOC9mMWhiUHkvRUVKWVdKZ3dxT3ZObXplaFVxbmc0dUtDN094czRXRitUVlFyZ2lRQW5BSDkzOEJGUlVVaExTME5lL2Z1MVZuR2NSeDRudGNaR2RqVTFCUWhJU0ZJVEV6RXlaTW5jZTNhTllTRmhXSEJnZ1ZRcVZSbzBhSUYxcXhaQTN0N2V5Z1VDb1NFaENBdUxnNysvdjRZTjI0YzNuLy9mVXlkT2hYZHUzZUh2YjA5a3BLUzBMeDVjeVFsSmFGUG56NFZhbmRrWktUd1pRa0lDSGo5TitJTnVIejVNZ0JvUlZXclFzZU9IWkdjbkF5UlNHU05vaEszVldMbzBLRndkSFFVUm9lZU9uVXF0bS9mcnJWT2FmTkswNnBWSzBSRVJBalRpWW1KK09DRG91UVhUUi9OdHozVGlCQkNDQ0dFMUE0N2QrNkV0N2QzaGJyWmN4eW5kUTE3NTg0ZGRPblNSUWd3SkNjbm8zMzc5cVZXYTJuVXFCRSsrZVFUWVZ4SXhoalMwOU5MUFc2WExsM1FwVXNYK1B2N1YvZzhldlhxQlh0N2UvVHMyVk1uc0ZKOFdxMVdvMGVQSGhYZTc4dlkyTmdnUHo4ZkVSRVIyTDkvdjg2eTRzNmZQNjlWQmVqNDhlT1lPblVxZkh4OE1HN2NPSzExSHoxNmhIdjM3Z252OTdsejV6Qm56aHk0dUxoZyt2VHBhTnEwYVpXZHc1dFc0NE1rM2J0M2J3M0FxbFdyVnE5Y05yY3FwS1dsSVRjM0YwMmJOc1d6WjgrZ1VxbTB1dHNVajZwNWVucGkyTEJoR0R0MkxESXpNN0ZtelJwa1oyZGo4T0RCaUlpSXdPN2R1eEViRzR0WnMyWmgwYUpGV0xWcUZSd2RIZUhyNnd0cmEydjQrZmtoS0NnSVM1Y3V4WUFCQTJCdmI0OEdEUnJneUpFanVIcjFLajcrK0dQY3VYTUhNMmJNRUk2ZG1KZ0l1VndPYjI5dlBIdjJET1BIanhkK09lVG01bW9OR3ZTZi8vd0h0cmEyYi9ZTnJLVHM3R3dBMnYwQ3EwS2JObTBBQUJ6SGRRWlFwUjNvVHB3NGdmajRlUGo2K2lJek14TXBLU213dExRRVVOUmY3NWRmZmtGVVZCU3VYcjJLV2JObXdjTENBaktaVEtpWXBCbVIrNzMzM2hNeWFZQ2kvcHFhU08rSkV5Y28wNGdRUWdnaGhOUUtOMi9leEo0OWUzRDc5bTBzVzdaTXAxcG44WWZrSmJ1RVoyUmtZTmFzV1ZpK2ZEbWNuSnpBR01QaXhZc3hjT0JBVEpvMFNlZFlycTZ1dUgvL1BqWnQyZ1RnZjhHSzR1T1VhQjdVQXYvcjlsSXlPN3prZEhGdnFwUnVhbW9xVkNvVlJvOGVqVC8rK0FPbXBxWXdOamJHeElrVEFSUmw0cWpWYXBpYm15TXdNTERjZTc5MTY5YVZXazNuOU9uVDhQWDFSVWhJQ0ZKVFUzSDM3bDJNR1RNR1NxVVNDUWtKNk5peFk3V2RYM1dyOFVFU0l5T2pIZ0R3NFljZjZyVWRCdzhleEtCQmc3Qi8vMzRzV3JSSTZHNFRIeDhQcFZJSnNWaU1FeWRPSUNvcVN2amlQWDM2RkJNbVRJQzN0emRzYlcweGFkSWtORy9lSE5PbVRVTzlldlZRdDI1ZG5EMTdGc2VPSFVOSVNBaG16WnFGdExRMGJObXlCWC85OVJkaVkyT0ZMaHg3OXV6QmdBRUQ0T1hsaFRadDJ1RGRkOTlGNjlhdG9WS3A0T2JtaGs2ZE9zSFkyQmdyVnF6QTVNbVRjZkxrU1NIcTUrVGtoRk9uVHVudHZhdXM0dFdDdW5idFdxWDdidFdxbGVibCsxVzZZd0RlM3Q2WU1XTUd2TDI5c1gzN2RpRkFBZ0E1T1RrUWlVUndkSFNFaVlrSlVsTlRZV0ZoQVRNek0yR2dYMDEzc3ZyMTY4UFkyQmlabVprd016TkRTa29LT25Ub1FKbEdOUVRQODBoUFQ5ZHJVSmNRUWdnaHhORDk5Ny8veGZmZmZ5OE1WMUQ4T2xRbWsrRmYvL3BYdVdQbGJkcTBDZDI2ZFJNQ0tSekhZZVhLbGZEMjlzWkhIMzJrTlo1SlNrb0s5dS9mRHhNVEUzejY2YWRhK3lrNXJWUXFNV2pRSU1qbGNoZ1pHV2tGVWV6czdIUUdmeTB0d0ZDeUI4VExla1FVRDd5VU55YUpYQzdIeUpFamtabVpDWTdqc0dUSkVyei8vdnNZUG53NE5tellJQXlvdW1USkVsaGJXNWM2QmtwSm1vejFra2FPSEltV0xWc2lKQ1FFUjQ0Y3daUXBVM0R5NUVra0pDVGduWGZlUWNPR0RWKzZiME5WNDRNa2pMR2VITWVoZS9mdWVtMUgrL2J0TVhqd1lKMFVwb1NFQkx4NDhRSmlzUmkvL1BJTFhyeDRBYURvdzkycVZTc2NPWElFRFJvMEFQQy8wWmcxZmRsVUtwVXd3TTZNR1RPUW41OFB0VnFOMGFOSDQ4U0pFMmpYcmgwZVBIZ0FmMzkvV0ZoWVFDUVN3Y0hCQVd2WHJoVkdIRFkyTnNicDA2Y0JGSDJSTEMwdG9WQW9ZR1JrSkdRbzVPYm1DcTlidDI2dE5WcXhJVXBPVGhaZVYzV1hFTTJOSzhkeGxpOVp0VklTRXhPeGNlTkdOR3JVQ0phV2xwREw1VmkrZkRtdVhMa0NvQ2pieDhuSlNldDhJaU1qUzgwa0FZQ2VQWHNpT2pvYURSbzBRSzlldmNCeEhFeE1UTjdxVEtPelo4OVd1clRZcTFUMDhmVDAxS3BRVlZueDhmRll2SGd4amg4L1hxR0JwaDgvZm95a3BDU3RQNTdidG0yRHI2K3Z6cnBPVGs0MHNDNGhoQkJDYW9VblQ1N0F6ODhQVTZkT3JmUzJzYkd4dUhqeElvNGNPYUkxMzhyS0NqTm56c1NTSlV2d3d3OC9vRm16WnBESlpKZzllemFtVFp1R01XUEdDT3RxTWtuS3FzNlNscGFHZXZYcVZicHRnRzdXUzNFOHoyUFpzbVdReVdRd016TkQxNjVkc1dQSERtSEExZExHSlBtLy8vcy9iTjI2RlhYcTFNSGN1WFBSczJkUDlPdlhEeDkrK0NGKytPRUhOR2pRQU8zYnR3ZFE5TDVldlhvVnMyZlBMcmVOU3FXeTFQbmZmZmNkZkh4OHRCNzRUWmt5QmVibTVuQjNkOGZJa1NNTnF1THNxNmp4UVJLTzR3d2lrNlJraVNlVlNvV05HemNpSWlJQ1ZsWldPSDc4T0xwMjdZcXJWNjhDS0Jvell1REFnZGkxYTFlcCt5c3JUV3YzN3QzbzJyVXIvUDM5NGVMaWduMzc5c0hmM3g4aWtRZzh6eU12THc4QW9GQW9TdDMrMmJOblFyV1VqSXdNclM5b1ZsWVdmSHg4S25maWV2RG5uMzlXMjc0MUVVL0dXTlhWRnY3SGwxOStpYTVkdTJMaXhJazRlZklrbGk5ZkRxQ29QNSs3dXp0OGZYMTE2cjZYbGtrQ0ZOVmRYNzE2TmN6TnplSG41d2VnS0RxK2JkdTJ0emJUcUdUOWRYdDdlN3p6emp0YTY4aGtNcTNQL090VTlQSDA5QlRlbytMWlRYLzk5UmZhdEdtRDBhTkh3OG5KQ1NOSGp0VFpOajA5SGM3T3prS2YxK0xDdzhQUnAwOGZtSnVibzdDd0VOT25UMGRZV0JnY0hSMHhhdFFvOER5UFo4K2VJU29xQ2dCUXQyNWRuZUFzVVBRSHRtL2Z2anJ6TmVXekNTR0VFRUlNbWFPajR5dHRsNW1aQ1g5L2Y4eVlNVU1yYzF2RHc4TURseTlmeHJKbHk3QjE2MVprWm1iaTQ0OC94dlBuejB2TjZDZzVUM05kZVAvK2Zjamw4a3AxdDZrSWtVaUVGU3RXd05mWEY1NmVudGkzYjk5THQybmJ0aTNXckZrRFFMZVl5Yi8rOVMvODk3Ly9oWXVMQzBhUEhvMUxseTdCeTh1cnpERkQ0dVBqc1cvZnZqS3IxSncrZlZvbkE4WGMzQnhBMFhYbWt5ZFBoTzc4VTZaTWVXbmJEVkZORDVKd0FPdzRqc1A3NzFkNTc0aFhwbGFyOGVMRkMrVGs1T0Rnd1lQNDlkZGZzV25USnV6ZnZ4OVJVVkZRS0JUSXlzcUN1N3M3M04zZGRiWXZMVTJydUlDQUFHemN1QkdRU2MxQUFBQWdBRWxFUVZSQlFVR29XN2N1L3ZqakQzVHQyaFhMbHk5SFZsWVdnb0tDOE0wMzN5QW5KMGVuek95OWUvZHFmRmttVFRaT2RRd0dwQW1TY0J4WHBYMGgzbi8vZldSbVptTDY5T2x3ZEhRVXNudUFvZ3lpRmkxYUlEWTJGbTV1YnVYV0taZElKSkRKWkhCd2NFQzlldldnVnF1MUJsd0tEUTE5NnpPTk5Nek56WFZHS0M4dmxmRlZLdm9VcjJBMVo4NGNkTy9lSGVQR2pkUEtOTm0vZjc4UW1BU0E0T0JndlBQT08xcGpGZ0ZGVHdXYU5Ha2l0RDB5TWhManhvMkR2YjA5VHAwNmhkdTNiK1BvMGFPWU5Xc1c1czJicDFQeXJpVEdHQlFLaFRBeWVsVVBBa1lJSVlRUVltZ1VDZ1htenAwTGEydHJqQm8xcXRSMU9JN0RzbVhMNE9ucGlRTUhEbUQ4K1BGQzFjaVpNMmNLNjJtdW5jcksramg5K2pSY1hGeXdjT0ZDWVo3bVBrN3o4RTBtazJIQWdBSENjcEZJQkdOalkyUmtaS0JaczJabG5rZFdWcGFRZmZ5NldyZHVqV1hMbGlFdUxnNVRwa3lCU3FYQ1o1OTlwdldBVUhOL05XWEtGT1RtNXNMTHl3dERodzVGYUdnb3NyT3poWjRQU1VsSjREZ083Nzc3cnM1eDh2THlzSHIxYWt5Wk1rVzRweXI1QUxpbXFORkJFbHRiMjdZQUxGcTFhcVUxQ3ErK0dSa1o0ZGl4WTJqV3JCa3VYNzZNZ0lBQWZQLzk5Nmhmdno0YU5td0laMmRubmVCRlJlVGw1V0h0MnJXNGUvY3UrdmZ2ajFPblR1SEZpeGVJaVltQnI2OHY2dFdyaDgyYk44UE16QXpyMXEzRGdnVUxoQnRqcFZJSlUxTlRSRVJFQ1AzWGl0LzhBdHBQdzJ1QzBpTERyNnRZU2VFcXpTUzVkZXNXMXF4WkF6OC9Qemc2T3VMQWdRTUFpaUxkKy9mdngxZGZmU1ZrQkh6NTVaZkl5OHZEdVhQbmhQSm15Y25KS0N3c3hNR0RCMkZyYTR1MmJkc2lKU1ZGR0p0RWMzT2RsNWYzMW1VYWhZV0Y0Y1NKRThqT3poYStWeWRPbklCTUp0UHFKbFNjbTV0YnBTdjZIRHg0RUNkUG5rUnFhcW9RNENnZTZOaXpadytDZzROMWFzM3YyTEVEcHFhbW1EZHZIcTVldllxSER4OWk1c3laMkxObkQ5TFMwckJ3NFVMY3YzOGZzMmZQeHBJbFM0VHZwMHdtUTFaV0ZxeXNyQkFRRUlBT0hUcmcyclZydUhIakJyNzc3anV0WXdRR0JpSW1KZ2JaMmRuQ09aODRjYUtTN3lRaGhCQkNpR0Y2OGVJRlJvOGVyVFd2UllzV09sa2JZV0ZoYU55NDhVdXJ6clJxMVFvTEZpeEFpeFl0a0pxYXFsTzVwYmpTSHBodDNib1ZDUWtKT21WdU5kMXY1czZkaTVpWUdEREd0REtkT1k3RDZOR2o0ZXJxcW5QTldCekhjUmcyYk5ncjNlL0k1WElVRmhZSzE3VVpHUm40NmFlZmNQandZWXdkT3hhT2pvNElEZzdHc1dQSE1ILytmTmpiMnlNM054ZnQyclhENk5Hak1YandZQ0Y0TW5Ub1VIaDVlUW5aenlxVkNoTW5UdFI1cUt0U3FiQjQ4V0lobTFyamp6LytnTEd4Y1puM0hxUWEyTnJhOWhlTHhXektsQ25NVUJ3L2ZseHJXaWFUc2Q5Kys2MVMreGcyYkZpWnk2S2pvMWxCUVlITy9MdDM3ektlNTdYbVBYdjJqTW5sY3VibDVjWDY5Ky9QdG0zYnhqWnQyc1N5c3JJWVk0d05HREJBYS8wWEwxNHdWMWZYU3JWVkg4TEN3cGhZTEdaTGx5NnQ4bjJyMVdwbWIyL1B4R0l4czdPejArMExVUW1Nc2VhTU1YZkdHTXZMeTJQcDZlbU1zYUtmMWZEaHcxbEdSZ1liTTJZTTgvWDFaV3ExbXZFOHoyYk1tTUYyN05qQm5qOS96Z0lEQTlucDA2Zlo3Ny8vemhRS0JldmJ0eTlqakxHSER4K3l6ejc3akowK2Zab2RPSENBalIwN2xtVm5ad3ZuSUpmTFdXQmdJSE53Y0dDZmZQSUorK0dISDVoU3FXVExsaTFqUGo0KzdQTGx5Nnh2Mzc0Nm45VisvZnF4OFBCd3RuanhZc1pZaFQ0Zkl4aGp6Vi8rVGxTT1dDeG1Zckc0VWorMzVPUmtKaGFMbVVLaDBEcWZra3FlazJZZFYxZFg5dUxGQzJIK3FsV3JoTmZGUDJmbno1OW5IaDRlakRFbS9LOTVQVzdjT0dGZnhjbmxjdmJsbDEreTI3ZHZzejU5K3JCUm8wWXhMeTh2OXZubm43T1VsQlQyOE9GRDV1VGt4SDc1NVJkaG0wOCsrWVJkdlhxVkJRUUVDUE9lUDMvT1B2MzBVOWFqUncvbTRlSEJQRHc4V08vZXZZWGxpWW1KV3UrYlNxVXFkN3FpTkQrUHF2NDVFMElJSWVUdDh5clhlZVhkRytuVDA2ZFB5MXltVnF1WlhDNW5LcFdxeW8rYmw1ZkhWcTVjV2VieUlVT0dzQjQ5ZXJCVnExYXhaOCtlc1g3OStyRnZ2LzJXSlNjbkMrdndQTTkrK3VrbjV1enN6UEx6ODRVMnY0cGh3NGF4aHc4ZnNtblRwckc4dkR5dFpUNCtQc3pWMWJYYzlwWmtDTmVlTlRxVGhERm15WEZjaFdwbXZ5a2xNMFRxMWFzSGEydnJTdTJqdlBFZit2WHJWK3A4c1Zpc00wOHptTTZoUTRlRWVZd3hZVURPa3FsampSbzFxaEZQbnpNeU1nQm9aWDFVR1pGSWhFYU5HaUV6TXhONWVYbk5BVHlwaXYyYW01dGowNlpOT0hmdUhFeE5UZUhyNndzdkx5LzA2ZE1IaXhjdkZxS3g2OWF0dzRvVks3Qnc0VUxzMkxGRFp6OW56NTdGMnJWck1YbnlaQXdkT2hSQTBjamYzdDdlQ0FvS3dyNTkrOTdLVEtPWW1CaUlSQ0s0dWJsaHpabzE2TktseTJ2dHI2eUtQbEZSVVVoTFM4UGV2WHQxdHVFNERqelA2NVIyTXpVMVJVaElDQklURTNIeTVFbGN1M1lOWVdGaFdMQmdBVlFxRlZxMGFJRTFhOWJBM3Q1ZWE3djQrSGhZV1ZsaC9QanhlUERnQWZ6OC9GQzNibDFrWjJlWG12Rnk0Y0lGQUVWZGdKeWRuUTBxdTQ0UVFnZ2g1RlVaNnRoNEpjZStLMDRrRXNIVTFMUmFqbXR1Ymw1dU41eVN3elpFUmticXRJWGpPQXdmUGh4ZmZQRUZqSTJMUWdMbGRma3ZqK2Jub3hrTHNiamR1M2UvMGo3MXJVWUhTUUMwQThyL2dCSnRiNm8yZDNWNi9QaHh0ZTYvU1pNbXlNek1oTG01ZVROVVVaQUVBQll0V2lRRUpnQ2dWNjllYU4yNnRkWTZwcWFtQ0FnSVFHNXVyczcybHBhV1NFMU54ZUxGaXpGNDhHQmh2cisvUDQ0ZVBZcjMzbnNQQXdjT3hLSkZpNFNxS1UyYU5JR1ZsUlc2ZHUwS1cxdGI0ZWZmcTFjdkhEMTZGSTBiTjhhWFgzNkpKMCtlWU9USWtVS1ZIUUJvMEtDQjF0Z2FodHJkQmdCKysrMDNOR2pRQUpNbVRZS3ZyeS8yN3QyTC9QeDhPRHM3SXpzN1c2Y0UyYXRVOUduZHVqVnljM1BSdEdsVFBIdjJEQ3FWU3F1N2pVcWxnb3VMQzdLenMrSHA2WWxodzRaaDdOaXh5TXpNeEpvMWE1Q2RuWTNCZ3djaklpSUN1M2Z2Um14c0xHYk5tb1ZGaXhaaDFhcFZjSFIwaEorZm4vQkhiTlNvVVpnOGVUSjI3OTZOa1NOSFl1VElrZkR5OG9LN3U3c3dGb3FtalVxbEVyZHUzWUtGaFFYVWFqWEdqeCtQWGJ0MlZYbjFKMElJSVlRUVVyT1VGNnpSQkVpSXRocjlybkFjMXg2QXpvMW1UY1FZdzlPblQwc2RCT2ROVWlxVk1EWTJmdVZnU21GaFlZWEttcjZPbEpTVWF0Mi9adkJPdFZyOXVpUEQ4Z0MwT3VBVmo5Q1c5N25WREk1VTNBOC8vRkRxdWtaR1JzTE4raHZPTkpLajZCejE2cmZmZmhQR1VSazJiQmhFSWhFc0xTMkZnVnU5dmIyeGN1VktXRnBhWXQrK2Zjakl5SUNQajArbEsvb0VCd2RqMEtCQjJMOS9QeFl0V2dSUFQwOGNQbndZOGZIeFVDcVZFSXZGT0hIaUJLS2lvckJwMHlZQXdOT25UekZod2dSNGUzdkQxdFlXa3laTlF2UG16VEZ0MmpUVXExY1BkZXZXeGRtelozSHMyREdFaElSZzVzeVoyTDU5T3dDZ2NlUEdjSFIwRkNwaWFmcTRwcWVuQ3ovdjlQUjBBTUR4NDhmUm8wY1BQSHIwQ0dQSGprVy9mdjNBY1J6cTE2OWZ6ZTgrSVlRUVFnaXBpZFJxZGFVZnFMMXN3Tm5hNHRWeWFneEhDd0RDb0pVbEsxbFV4TFZyMXlxOVRYblZMbDZWVXFrVXVrOW8vUHZmL3k1MVhjM295eTlUc3J0RVNUazVPU2dzTE5TYWQrellNYTN1QlNYOS9mZmZTRTFOQlFDaFcwWlNVaEl5TWpJZ2s4bmc2T2hZcVlGNWVKN0g4dVhMd2ZNVnY5ZldkTGVwTHBvYTVFWkdScTk3aDZrQWtQN2FEWHFES2hrY1MwZUpJSkErL1BMTEwvajg4OCtGNlpLbGRZY05HNFl6Wjg1QUtwWGkrUEhqdUhIakJrNmZQbzIxYTlmQ3lNaElwNktQcDZlbjhOM3g5UFFVdm9mdDI3Zlh5dURSU0VoSXdNMmJONFcyUEh2MkRFQlJ3S2xWcTFZNGN1UUlSbzRjaVE4KytBRFIwZEg0OGNjZmtaaVlpTDE3OXlJc0xBeno1czJEcWFrcFpzeVlnYUNnSUdHL2FyVWFDb1ZDNTd2UnZIbHpIRDU4R0ljUEh4YUNRdzhmUHRUS2FtbmJ0aTMrL1BOUHRHM2J0dFQzTERvNkdrK2VWRm1TRkNHRUVFS0kzangrL0ZqbjRWNXBYVCtBMTd1UEsyMVlBa01acXFDd3NCQVhMMTZzY1BmNHMyZlBZdmJzMlpVNnh2Mzc5K0hqNC9OV0RNSmEwek5KbWdORlQxd0JZUDM2OVZxakI5dmIyK3QweFpISlpGcGZvaVZMbGlBNk9ocHVibTVhWlpDS3k4cktLclAwMDZlZmZscHEzLy9zN0d4RVJVVlYvcVNLdVhIalJxbnpOU1U5WDBhdFZpTXBLYW5NNVVlT0hJRlVLc1dHRFJ1RU5Ld0xGeTdvakJ4ZDNOV3JWeEVaR1ltUWtCQUFSVGVDSzFldWhKK2ZIMVFxRmRxMmJhdVQwcFdabVNuVXlpNHVPam9hUE0vanA1OSt3cElsU3lwMFRrRFJlMXVkTk8xbmpMMXVrRVFPSUFWQWJ3RE5BZFI1emYwWkNqbUtBaVFwLzd3dWxhMnQ3VUFBS3FsVUdnTkFWVjJOR1RWcUZGcTFhbFhtOHFGRGgyTDA2Tkc0ZGVzV0FnTUQwYmx6WjYzbEZhM280K0xpb3JXZFNxWEN4bzBiRVJFUkFTc3JLeHcvZmh4ZHUzWVZNai84L1B3d2NPQkE3TnExcTlSMmxSeU5YVVBUajlURHd3T05HemZHaEFrVGRQN1FNOGFnVXFtRUlPZjgrZk4xbmdSY3VIQUJkbloycFI3ai9QbnpVS3ZWZXM5Y0k0UVFRZ2g1RlgzNjlJRzV1VGtLQ3dzeGZmcDBoSVdGd2RIUkVhTkdqUUxQODNqMjdKbHdMNmFwSUZrU3ovUG8yN2V2enZ6WTJOaFNqN2w2OVdxZDhTZEx6dnZzczgrUW5wNHVYRnRxWHF2VmFwMTdwUDc5KzFmNDRYZDVlSjdITjk5OG85VnR2anpKeWNrSURBd0V4M0U2MTZORGhnekJyRm16ZExhUnkrVUlDQWpBaXhjdmRLcEh0bXpaRXFHaG9hOTFEb2FtUmdkSjhFOG1pYVo3UkVtYWRQdml5dnZnaElhR2xycXY4cmJKeTh0RFpHU2t6bndIQndjQXBYLzVGQXBGdVlFT251ZUZrbEN2a2daVlZsdUtXN0ZpQlNaTW1JRFpzMmZEMzk4ZnExYXRRbkp5TXU3ZHU0ZVVsQlN0SjlvQTBLRkRCMnpkdWhWdWJtNklpb3JDMDZkUEFSUjFkV2pmdmozczdPd1FGQlNFano3NlNPZFlUWm8wUVhSMGRKbm55bkhjS3cwVXBNbjRxR3BWR0NSUm9paVlrQVBBQkRVL2MwdURSOUc1eWYvNXZ5eWZjUnczeDliV05oUEFFUUFuY25OenIvNzU1NTlsQmxaZVJYa0JFcDduY2VuU0pmajQrT0RRb1VPbER2Sjg3OTQ5V0ZsWlZlcVlhclVhTDE2OFFFNU9EZzRlUEloZmYvMFZtelp0d3Y3OSt4RVZGUVdGUW9Hc3JDeTR1N3ZEM2QxZFozczdPenVkUWJWSzBqeVpPSHYyTERJeU1oQVpHWW4rL2Z2RDNOd2NFUkVSV0w5K3ZmQzdwZVR2aU9Ua1pQejg4ODlhWGFrNGpnUEhjY2pMeTBOU1VoTEdqeDlmcVhNbWhCQkNDREVVNXVibWlJeU14TGh4NDJCdmI0OVRwMDdoOXUzYk9IcjBLR2JObW9WNTgrYWhaOCtlNWU2RE1hWjFYNlpXcTlHalJ3OWgrWmt6WjdRZVZQRThyeE5VS0RrdlBEd2MvZnYzRjY3ekhCd2NFQjRlanNqSVNNVEZ4UWxCa1lpSUNNVEh4Ny9lbS9EUDhiLzk5bHZjdlhzWDV1Ym1PajBUOHZQemtadWJpenQzN2dBQVVsTlQ4ZlhYWDJQeDRzVVlNbVNJc0Y1WVdCak9uRG1qODFBUUtIcWZWcXhZZ2Q2OWUydjFkRWhKU2NHNGNlUHd5U2VmdlBaNUdKb2FIU1JoakRYZ09BN2g0ZUVJRHc5SGRuYTJFTWs3Y2VJRVpES1pUcVJMdzgzTkRWbFpXY2pQejRlVGt4TWFOV3FFQ1JNbWxCdVFXTFpzR2U3ZnY0K2NuQnlkS0dKWlJDSVJ0bS9mams2ZE9xRnUzYnI0KysrLzRlM3RqWWtUSitMMzMzL1hXZC9Cd1FFdFdyU0FRcUdBUXFIQThPSERJWmZMdGJKVmlnOHFtWnViVzJhV2kwWjVYWXBXclZxRlpjdVdJVGMzRjZHaG9aZ3laUW9tVDU2TW4zNzZDY09IRHdmSGNkaTFhNWVRbWo5aXhBZ0FSVS9KWlRLWlVCdjgrdlhyUXVVV1oyZG41T2ZuUTZsVVlzNmNPYVZta2Z6KysrLzQ2cXV2QUJSOThYcjM3ZzJnS0lCMDd0dzVZYnlNOGxUWGVBdWFJSWxJSkhxdElhazVqbU1vQ2lSVWFWQ2dwdUU0cmdtQWFRQ21XVmhZNU5qYTJ2N0lHRHVlbHBZVzllVEpFMWwxSFBQcDA2Y29MQ3lFaTRzTHJLeXM0Ty92ajhMQ1Fvd2RPeGIvL3ZlL1lXdHIrMW9WZll5TWpIRHMyREUwYTlZTWx5OWZSa0JBQUw3Ly9udlVyMThmRFJzMmhMT3pjNFYvUjVUbi92MzcyTEJoQTBKRFEzSDgrSEZzMkxBQkJRVUZRaEF6T2pvYW8wYU53dUhEaDdVR25aMDFheFpHakJpQmR1M2FDZnNTaVVUbzA2Y1BIQjBkMGExYk43ei8vdnV2M1Q1Q0NDR0VFSDJSeVdUSXlzcUNsWlVWQWdJQzBLRkRCMXk3ZGcwM2J0ekFkOTk5cDdWdVlHQWdZbUppa0oyZExkeEh2YXlyek5DaFErSG82SWo2OWV1RDR6aE1uVHBWR0R0T283UjVwV25WcWhVaUlpS0U2Y1RFUkh6d3dRY1ZQZFZTeVdReWZQUE5ONURKWkRoNThxVE93LzQ3ZCs1ZzZkS2xtRHQzTG9DaUx1THo1czFEUmtZR0FnTURFUmdZQ0tEb1hpd25Kd2ZtNXViQy9SbFFORDRoWXd6cjFxM0Q0OGVQc1d6Wk1tR1o1bnB6Nk5DaEdEdDI3R3VkQjZsaVlyRTRTeXdXczl6Y1hKYWNuTXpFWWpGVEtCUkNqZVYrL2ZycDFGMGVNR0NBMXJSbUhWZFhWL2JpeFF0aC9xcFZxNFRYUzVjdUZWNm5wS1JvMWZidTFhc1hjM1YxMWZsbloyY25yTE54NDBhMmZQbHl4aGhqbHk5ZlpyTm56OVpwbDF3dTE2a1ozcXRYTDhZWVk1OTg4a21aNTFEeWZJcDc4ZUpGaGV1UUp5WW1Na2RIUjVhZG5jMEtDZ3FZdmIyOTBLN0Jnd2V6aElRRVlkMUhqeDZ4U1pNbXNaNDllN0tRa0JDV241L1B3c0xDbUZnc1ptbHBhWXd4eG5iczJNSFdyMS8vMHVQbTVPUXdCd2NIcmZONS92eDV1ZHRvYW1jZlBYcTBRdWRXV1N0WHJtUmlzWmpaMk5qbzVwcVJDck8xdFYybitWbVY4UzlQTEJhSDJkall1SFRxMUVrWXFWYXp2TEtLZnhldVhyM0t2THk4V0Z4Y25OWTYwZEhSN05DaFE4ekx5NHYxNzkrZmJkdTJqVzNhdElsbFpXWHA3SU94b3UrUXE2dXIxcnpqeDQ5clRjdGtNdmJiYjc5VnFxM0RoZzByZC9sMzMzM0hHQ3Y2L3QyNGNVTm51Vnd1WnpLWmpNbGtNcTNmZVJFUkVZd3h4cUtpb2w2NTFuMUpobENybmhCQ0NDRzF3NnRlNTVYMHlTZWZzS3RYcjdLQWdBQmgzdlBuejltbm4zN0tldlRvd1R3OFBKaUhod2ZyM2J1M3NEd3hNVkhyMkNxVnF0eHB4aGdMRFExbGMrYk1ZVWxKU2N6RHc0UDk5ZGRmV20xUXE5WHM4dVhMTENBZ2dHVm5aelBHR0xPM3R4ZU9yN21ueXMzTlpjT0hEeGUyblRScEV2dnp6ejlmK2Z3ZlBueklYRnhjMk1xVksxbDJkalp6ZFhWbHAwNmRFbzRWR0JqSW5KMmRtVVFpRWJaSlNFaGdaODZjMFRuSDBuNGVtbm14c2JGc3pKZ3hUQ3dXc3dFREJnai9TazVyNWxVRlE3ajJyT21aSkhVNWpvT3BxU2xpWW1JZ0Vvbmc1dWFHTld2V29FdVhMcSsxNzhqSVNDeGF0QWdBdEFZeXZYejVNZ0JnOCtiTjhQWDFCVkI2RkxKNEY1ZHAwNlpoL1BqeGlJcUt3cFVyVjlDM2IxL2N2SGtUb2FHaDJMeDVjNVdVWHJwejV3NW16SmhSNmpKTmxrWkptdjUyNTg2ZFE5KytmUkVTRWdJTEN3czhmUGdRUE0vajZkT25xRmV2SHJ5OXZkR2xTeGNvRkFxRWhJUWdMaTRPL3Y3K0dEZHVITjUvLzMxTW5Ub1YzYnQzaDcyOVBaS1NrdEM4ZVhNa0pTV2hUNTgrQVA0M3dLdENvUUJqVE9nbWMrVElFWEFjcDFVTlI2VlNWZmo5cU81TUVvN2pqTVZpTWM4WVl4ekg4WXd4Qm9BQllCekg4UUNZWnBsbS9qL3I4UDlra1RBQW11MkZaZjlzTHl5cnpIU3hZMnFPeHhkdlU4azJscGpXMmVmTHRxL0lPV3Iyd1hFYzQzbGVXSmZqdVBKekhBRnpBR05FSXRFWWMzUHpRbHRiMjdPTXNhTXYyYVpNeFRPcUhCd2MwTGR2WDUyQmFEWFZmNG9QY3NvcVY5RkhKME9rWHIxNnNMYTJybFJiUzFiT0tXbkJnZ1VBaWo2THBhV0tsbFhLVFRPd3JPWTdSd2doaEJCU1c4WEh4OFBLeWdyang0L0hnd2NQNE9mbmg3cDE2eUk3Tzd2VTNnRVhMbHdBQUJ3K2ZCak96czZsaml0WmtyZTNOMmJNbUFGdmIyOXMzNzRkbHBhV3dyS2NuQnlJUkNJNE9qckN4TVFFcWFtcHNMQ3dnSm1aR1k0ZUxicWsxZHdUMXE5Zkg4Ykd4c2pNeklTWm1SbFNVbExRb1VNSFlUOEZCUVdWT3ZkMzNua0hjK2ZPRmJwZUJ3Y0hZOGFNR1lpT2pzYjkrL2N4YU5BZ0hENThXT3QrcVV1WEx1alNwUXY4L2YwcmZKeGV2WHJCM3Q0ZVBYdjIxTHBPdHJPejA1b3UyVldwcHF2UlFSS080MHlBb3ZyT3YvMzJHeG8wYUlCSmt5YkIxOWNYZS9mdVJYNStQcHlkblpHZG5ZMkdEUnRxYmF0U3FaQ1ltQWk1WEE1dmIyODhlL1lNNDhlUDEwcFpMOTVWNXovLytROXNiR3h3N2RvMVdGaFlJQ3NycTh4Umswc3lNVEhCOHVYTE1YMzZkS2hVS256OTlkY3dOemZIMXExYnNYbnpacDBxTmp6UEl5a3BDU3FWQ2xPblRxM1FNZXp0N1hVR0dWS3IxYmgvL3o2NmQrOWU1blpwYVdsWXZudzVkdS9lTFFTV0VoSVNZR0ppSXFUeWEyNG9UVXhNWUcxdERUOC9Qd1FGQldIcDBxVVlNR0FBN08zdDBhQkJBeHc1Y2dSWHIxN0Z4eDkvckJXMDBZeEhNbm55WkhoNGVPRFRUejhWam4vLy9uMmhPaEZRVk9Xbm9tT05WRmVwNFdKQkd1Ti9BZ1FjQU9QU0tyK1VuRmZlT3EreS9jdTJxZTd0SzN1TVZ4bGJCZ0FZWTZKL3V1Vzg4OUtWSzZpaWxYcGV0ZHcxSVlRUVFnalJuMUdqUm1IeTVNbll2WHMzUm80Y2laRWpSOExMeXd2dTd1NDRmUGd3QUFqM2MwcWxFcmR1M1lLRmhRWFVhalhHangrUFhidDJsVHZVUW1KaUlqWnUzSWhHalJyQjB0SVNjcmtjeTVjdng1VXJWd0JBR0NpMStENGlJeU1oazhtRTd0dHkrZjk2M2ZmczJSUFIwZEZvMEtBQmV2WHFKVnlEQmdVRlZicEs2OTI3ZDRVQXlSOS8vSUZUcDA2aHNMQVF6WnMzeCs3ZHU3V0NPY1d4ZjhhOUxEbTJTbGtGQllDMzgxcTVSZ2RKR0dOS2p1UHF4TWZIQ3lNSUR4czJEQ0tSQ0phV2xzTEFyZDdlM2xpNWNpVXNMUzJ4Yjk4K1pHUmt3TWZIQjUwNmRZS3hzVEZXckZpQnlaTW40K1RKazhLSDNNbkpTZWRwNzRVTEYyQnRiWTMvL3ZlL1dMQmdnVTVmdC9KMDdOZ1JkbloyZVBqd0lTd3NMQUFBL3Y3K0dEdDJMSnlkbllXeEF3b0tDakJreUJBMGJkb1VITWRoOGVMRm1EQmhndFk0Q1M4cjdWdDh2WWtUSjJMNzl1Mnd0cll1TlZxNmQrOWVPRGs1YVdYZWhJZUhZK0xFaVRoNjlDZzhQVDJGRzErTzQ3QnQyelpzMmJJRmYvMzFGMkpqWTRWQTBaNDllekJnd0FCNGVYbWhUWnMyZVBmZGQ5RzZkV3RobjFLcEZILy8vVGVjbkp3UUdCaUlPWFBtd01qSUNILzg4WWNRUldYL1ZPd29YcjYxUENYTEYxY1ZsVW9veEtLU1NxWEZmM055QUVTT2pvNWNibTR1VjFoWXlPWG41NHRVS2hYWHNtVkxyckN3VUtSU3FUaTFXczAxYk5pUVV5Z1VJcDduT2JWYXphbFVLcEdabVJuSDh6eFhyMTQ5VHFWU2lYaWU1eGhqbkZxdEZwbWFtbktNTVk3bmVZN25lWkdwcWFud21qSEdtWmlZQ090cVhtdVdHUnNiYTAwenhqZ2pJeU1SWTR3RHdESEdPRkhSRDFGWXo4aklxTlJsakRHUlNDVGlpay8vc3ovaGRmRnBrVWdrckZkc2Y5dy9RWStSQUFhVjgxWVhBSWhtak1WeEhIZEtJcEhjQUFDeFdMeXBLbitlV1ZsWlpRN3UvRHFvdGp3aGhCQkNpUDQwYnR3WWpvNk9RbVhCZXZYcUFTaXFLS041eUp1ZW5nNEFPSDc4T0hyMDZJRkhqeDVoN05peDZOZXZIemlPZTJsbStwZGZmb211WGJ0aTRzU0pPSG55SkpZdlh3NEFlUFRvRWR6ZDNlSHI2eXVNMmFoUldpWUpVRlE1WnZYcTFUQTNONGVmbjU4dy85dHZ2OFczMzM1YnFYTlBURXhFUkVRRW9xS2k4T2pSSStHaDg4V0xGM0h4NGtXdGRmUHk4b1NINlhLNUhFWkdSbG9GQkVvcktGQmFoY1NTeFV4ZXA1eXlvYXZSUVJLTzQrUUE2dnp5eXk4WVBudzR6cHc1QXdCYVpZQ0Jvc0RKbVRObjBLdFhMeHcvZmh4Tm16YkY2ZE9uQVJTbHBWdGFXa0toVU1ESXlFZ0lQaFFQUkxSdTNSckJ3Y0U0ZXZRb2xpOWZqbE9uVHNIVTFCVExsaTFEZUhoNHFRTTBscnlCLy9QUFAzSHIxaTI4Kys2N09IZnVIRDcvL0hOWVdWbmgxS2xUd2tDdFFOR1grOFNKRTJqYXRDbDY5KzZOdG0zYkFvRHdSUU9LUHBDYTZZcDhPSThkTzRhYk4yOEtXU0dhSUUxcWFpck9uajJMSDM3NFFWajMxcTFiZVBqd0lUWnMySUQ0K0hnY09IQUEzdDdld3ZMUTBGQ01IajBhSjA2Y1FMdDI3ZkRnd1FQNCsvdkR3c0lDSXBFSURnNE9XTHQyTFlLRGc0VnRlSjVIY0hBd2ZIeDhZR1JrQkxsY2pwaVlHUFRyMXc5WHJseUJvNk1qZ0tJQWtZbUpTWVd6RWZMeThpcTBYbVZwZmhhTXNaSmxheGtBZFdtbG5WTlNVcXFsTFRXWnJhMXRGNDdqdElJa2pMRjhqdU11OFR4L1hLbFVIazlJU0tpU0gySm9hQ2k2ZE9raXBQbkZ4c2FpZWZQbTZOaXhJd1lPSEZobU5hbno1ODlqMEtEeTRqaWxPM3YyTENJakk3Rng0OFlLYjNQLy9uMHNYcndZUC83NFk1bmRaVjdYM2J0MzhlREJBeHBBaXhCQ0NDRzFubHF0aGtLaEFNL3pXdk9iTjIrdWswbnk4T0ZEK1ByNkN2ZFFiZHUyeGExYnQ0UjdyWktpbzZQeC92dnZvMm5UcHBnK2ZUb2NIUjJGKzBmTjhoWXRXaUEyTmhadWJtN2wzcjlJSkJMSVpESTRPRGlnWHIxNlVLdlZzTEd4ZWExelZ5cVY0RGdPcTFhdHd1alJvMHV0dGdvVURlNDZjT0JBWVRvdExVMElKbFZXZWNWQ2VKN0hzbVhMSUpQSkt0U055ZERWNkNBSlkwek9jUnlHRFJ1R1RwMDZsYm5lMEtGRE1YcjBhTnk2ZFF1QmdZSG8zTG16MXZKbno1NEptU2daR1JsYUg0Q3NyQ3o0K1BnQUtNcjhLSzNxeXN2R0pNbk96c2I4K2ZNeGE5WXMyTnJhd3RmWEYvMzY5VVA5K3ZWTExVbmF0R25UbDV4NTVYejMzWGRJVEV6RTl1M2JNV3pZTUl3ZE94Wmp4b3hCY0hBd3Z2amlDeUhqSXpVMUZVdVhMc1dpUll0Z1ltS0N1WFBuWXR5NGNlallzYU9RenBXWGw0ZXVYYnZDMzk4ZkxpNHUyTGR2SC96OS9TRVNpY0R6dkJDNDBBUWFBR0Q1OHVWSVNVbEJreVpOOFBQUFA4UFkyQmpoNGVGbzA2WU5wRktwRUpHdDdKY3FQeisvcXQ0aUxacTJpMFNpMGt1YmtNcktBWENCTVhZc1BUMzlWRXBLU3VVNlhWWkF4NDRkc1dqUklodzZkQWd0VzdiRW9VT0hLdFJWTFNBZ0FJTUdEVUo4ZkR5bVRKa0NNek16clc1Y1NxVVN6NTgvRjhxbUFXK3V0bnp2M3IxZm1nR1RsWlVsUEJuZ2VSNUJRVUdZTVdNR1VsSlNNR25TSktTbHBXbjlqc25JeU1DdVhidks3WUpIQ0NHRUVGSVRlSGg0b0hIanhwZ3dZWUxPTUFpYURIWE5nK3Y1OCtmclpBQmYrSC8yN2p3dXltci9BL2pubVFFVUZFMDBGRXZOc2tWTFlBWlJVWEpKS2sxSmNkOXcxMXhTWE1HOEtlN2lBaTZrVjB2TEZGTXBjOFBsM3N6bEtwRUxBaXE1YjRtS291enJ3TXo1L1VIei9CZ1dBUVVHOFBOK3ZYeGQ1anpuT2MvM21SanV6SGZPK1o0alIvS2RNUUZrZjVGMjVjb1YvUGUvLzhXRUNSUFFvVU1IYk4yNkZRQVFHeHVMTFZ1MllQanc0YWhhdFNxMmJObUNZY09HSVRrNUdRY1BIa1I2ZWpyR2p4K1BXN2R1SVQwOUhkdTJiWU5LcFVMRGhnMFJGUlVsMXliSldYS2d1UFQxUlFyYWliRWdseTVkUWtaR1JyR1cyeFNGUXFIQXdvVUxNWDc4ZVBUdDIxZitFcnlpcXRCSkVrbVNrZ0M4YW1scFdXQWZuVTZIbzBlUFlzU0lFZmpwcDUveVRVTEk1UElBQUNBQVNVUkJWRXBFUkVUZ3JiZmVLdlI2T1plUEZGVjhmRHpHang4UFIwZEhlWWJMeElrVGtaYVdocXBWcXlJek14TlZxMWJGdFd2WFNxM0dCZ0M4L2ZiYjhQWDFSVVJFQkRaczJBQVhGeGZFeGNYQjA5TVRRUFp6NE9YbGhYNzkrc20vMUEwYU5NRGN1WFBoNmVtSktWT21vSGZ2M3FoZnZ6N216NStQMWF0WHc5ZlhGMVdyVnNYVnExZnh3UWNmWU1HQ0JZaVBqNGV2cnkrKy92cHJlYXZrZDk1NUIxbFpXUWdMQzRPVmxSWHM3ZTN4Nk5FakxGaXdBQU1IRGtTVktsV1FtWm1KeTVjdkYrdVBSV25QSk5IcGRDLzExcjBsSUVTbjA3bGxabVllakl5TTFCVGUvZms1T3p2RHlja0oyN1p0ZzRlSEJ5SWlJdURwNlNtdm9jdzV1MnpTcEVsNVpvODBiOTRjbnA2ZU9ISGlCUHo4L09UekZpeFlZRERybzZ6M2xzODk5VEczbkVXWkF3SUNZR3RyQ3pzN08remV2UnY3OSsrSGs1T1RQTWFWSzFmZzZlbFo3Q0t6UkVSRVJPV1Ivb3Zxb0tBZ1BIbnlCTC85OWh2YXQyK1BhdFdxNGZEaHcvRHo4NU8vNk0yZElMbDE2eFlPSERpQW4zNzZTVzZUSkFtU0pDRTVPUmszYjk1RW56NTkwS3RYTDlTcFV3Zm56NTlIclZxMThQVHBVM2g0ZU9DOTk5N0R3SUVESVVrU1BEdzhrSm1aaVY2OWV1SHUzYnY0K3V1djhjNDc3K0ROTjk5RXg0NGQ0ZXZyaXp0MzdtRHMyTEg0OHNzdmtaQ1FBQThQRDZ4ZHUxYWU0VjlXOXUzYmh4NDllbURtekpseW0zNjVqVTZuZzBLaFFHcHFLanAyN0NnZlZ5Z1VNREV4S1hUWmVIeDhQQzVldkloWnMyYVY2ajJVaFFxZEpBRVFBK0ROK1BqNFBBbU1odzhmSWowOUhUMTY5TUJiYjcwRmIyOXZwS2VuWS9EZ3daZ3laUXBVS2hVeU16TmhabWFHdzRjUHk3dEI1SzczVVpUc1hPN2xQY0QvTDdkUktCUndkSFEwK0haWi82RW9LaXBLL2xiWjFOUlVuckVTR3hzTHdLQ0FxTUczendxRklzKzMwVVZsWjJjbloxbzNiZG9FSVBzUGk0K1BENlpObXdZM056ZUQvaDA2ZE1EaXhZc3hkKzVjTkc3Y0dQdjI3VU5vYUNqYXQyK1B2WHYzSWk0dURzSEJ3UmcvZmp6TXpjM2g3KzhQQ3dzTHJGaXhBbDVlWGxBb0ZBWTdpZWo1Ky90RHA5Tmg1TWlSQ0E0T3hyUnAwMkJpWWlMdjQxMFVwVldUSkRNekV3QWdTVkxwWkdGZUVtRmhZYnZLOG5xelpzMUMxYXBWRVJ3Y0RGZFhWOHlZTVFOQTloLyszTVd3OU5ueTlQUjBkT25TQlV1WExrV1BIajF3N3R3NXpKMDdGOU9tVGNPYU5Xc1FIUjB0THgwenh0N3krZjF0eVU5RVJBUisrZVVYTEZxMENENCtQckN5c29JUUFrSUlKQ2NubzNyMTZ2RHo4NE9IaDBlcExmVWhJaUlpS211WExsM0NxbFdyc0huelp1emF0UXVyVnExQ1dsb2FmSDE5QVVEZWlHTDc5dTBHRzNSNGVIaWdkKy9lY2wxSUlQc3pWcHMyYmRDaFF3YzBiOTRjdHJhMldMcDBLUTRlUEFnek16T01IejhlQXdZTVFKczJiVEJyMWl4NWljMktGU3V3Y09GQ3pKdzVFOTkrKzIyZUdJT0NnckI4K1hLTUdUTUdycTZ1QUlCcjE2N0pPK2JrdDFLaHVBcWFDYUl2MUFvQWx5OWZSbVJrSkdiUG5tM1FSNy84WnZyMDZRZ09Eb1lRd3VBOXFDUkpHRGh3SU56YzNBekd5MDIvd3FPZ29yRlVSbFFxMVQ2MVdpMU9uandwaEJDaVk4ZU84djdLSjArZUZBTUdEQkRoNGVFRyt5NmZPSEZDL1BUVFQyTEFnQUdpZmZ2Mll0MjZkV0xObWpVaVBqNCt6eGhDQ0JFWEZ5ZmMzTndNMmc0ZlBpei92SHYzYnBHZmd0cHpTMDlQRjZtcHFVS3IxY3B0cnE2dXd0blpXU3hmdmx3SWtiMEhkMEZ5eDVzN2R2M2UzTStTbkp3czd0NjkrOHcrS1NrcFFvanM1eTh0TFMzUDhkRFFVS0hUNlF6YW9xT2pSVVpHUnI3alBYMzZWTjVMWEFnaE1qTXpEWjZEWituUW9ZTlFxOVh5ODFQU0prMmFwTitmMjlYWXYrTXZJLzNlNk05cjBhSkZCcS83WjQzVnRtMWJnOGR4Y1hHaWQrL2V3dEhSVWZUczJWUEV4TVRJeDhwNmIvbldyVnNYZXEvNlBxZFBueGFMRnk4V28wZVBGZ01IRGhRYWpVWWtKeWNMdFZvdDl1L2ZMK0xqNDRWYXJSWXVMaTdDeGNYRjRMVlhtUEt3VnowUkVSRlZEaS82UGsvUHg4ZEhDQ0ZFUmthRytQUFBQL01jejhqSUVLbXBxU0kxTlZWb05CcTVYZjg1N3ZqeDQwWCs3Skd6WDFSVVZJSDlFaE1UODdUMTY5ZFByRisvM3VEem94QkNaR1ZsaVo5KytxbklNVHdydGlGRGhoUjRQRDA5WFl3YU5VcCsvUERodzJlT2xaR1JJYkt5c2w0b3BoZFZIdDU3VnVqOWZGUXExVVpKa2tiT25UdFh6c3JsSklRbzBwWkZSZTFINVVQdjNyMXgrL1p0REJnd29GZ3pUNHBxN05peE9IdjJMQUIwT24vK2ZNRVZpcWhVNlA4b0ZsUnNOYmRObXpaaHk1WXQwR2cwMkxObkQwYU1HR0h3ZW43NDhDRnNiR3dNenRIUExIRjJkc2FwVTZjUUhCeU1uVHQzNHRxMWEralFvUU02ZHV5SW8wZVA0dWpSbzZoVHB3NkdEQmtpWitnZEhCd01Zc3Y5T0hkYlZsWVdXclZxOWN4ejlIdkw1MnpyMHFVTE1qTXo1ZDJlaEJDSWlZa3hXREtZc3laSmJHd3NSbzRjaVRWcjFxQkJnd1o0OU9nUmV2ZnVqWGZmZlJjYk4yNEVrTDFjYU5Tb1VUaHc0RUNSQ3lUcjErcWVQMytlZnlTSmlJam9oUlQzZlI2OWZNckRlOCtLdnR6bUxwRDl4ajgvUlUxOE1FRlNzYnorK3V1NGZmdDJxWTJma0pBQUFORHBkTEdsZGhFcU1TTkhqc1RJa1NQaDVPU0V1blhyNHNDQkF3Q0FUcDA2WWYvKy9iQ3dzSUNqbzZNKzhRVUFTRXhNeE4yN2Q1R1ZsWVVsUzVaQXBWSmgrUERoc0xXMWhWS3BsSk1uWGw1ZXVISGpCdXJYcncrZ2JQZVdkM056dzZWTGw3Qm1UZmFPeVBwRVNzNDZKY2VPSFFPUVhVZG4rdlRwY3FJbExDd01iNzMxRmhvMWFnUnpjM09FaFlWQnBWSWhNREFRcnE2dVJVNlFFQkVSRVJHOWJDcDZrdVFPa0wwN1RVV1RrSkNBbWpWckdqdU1DcWxSbzBieWZ1aWw0ZW5UcHdBQUlVUk1xVjJFU3BWV3EwVkdSa2FlWXNnNm5RNS8vdmtuNXMyYkIxdGJXM21ONWVYTGwrVWl4a0IyclpLUFAvNVlmcXpmVnEyczlwYVBpb3JDbGkxYllHcHFhaEFIZ0R5UE16TXo0ZXpzREFzTEM1aVltQ0F0TFExTm16YkY3ZHUzMGJoeFkvVG8wUVBMbHkvSGtpVkxjT0RBQVlQdHhJbUlpSWpvL3draDhQRGhRL2tMTW1QSnpNeUVpWW5KYzMvWmxwNmVYdXhOUVU2ZlBvMVdyVm85MS9Xb0hMRzN0KytnVnF2RjJMRmpqYmxzNnJua3JvVlFGTnUyYlJPUEhqMTZaaCtkVGlmYzNkM2xtZ3dKQ1FuUFhLZFdFUVVFQkFpMVdpMjh2YjFMZkd5dFZpc2NIUjJGV3EwV1RabzBxV0xzMy9HWDBmT3VWYzFadytPUFAvNFFJMGFNa0IvcmEvUEV4c2FLenAwN3krMEZ2UTRMYXI5Nzk2NW8xNjZkUWR1emFwSUlrYjNtdExENzBXcTE0bC8vK3BkSVNVa1JLU2twb2srZlBpSWdJTUNnVDFIR0VTSjdQZXk5ZS9mRVYxOTlKZGRHOHZUMEZCOSsrS0hZdW5Wcm9lZm5keS9HWGhkS1JFUkVsVU5KMVNRUjR0bTFHWjlYUmtaR252Z21UNTZjYjkvcDA2Y1hhY3pFeEVUUnAwK2ZBbzhuSkNUa3FmbTRiZHMyTVhmdTNBTFBpWTZPbHV1ajZOK2Izcmh4UThURXhJaVVsQlRScWxXclBMVWhOUnFObUQxN3RvaU9qczUzektMVXd5c0w1ZUc5WjRXZVNhTFQ2ZTRxRkFvOGVQREEyS0VVUzFaV2xseEZ1RGllUG4yS0gzNzRBVjVlWGdYMk9YZnVIQjQ4ZUNCdjg1bVptWWxMbHk0WjlMbDU4MmFSdGp3dXIvUVoxYWlvcUJJZk96azVHVnF0RmtLSTVCczNibkFMNEFyb3dZTUg4UEh4TWRoTnh0VFVGSW1KaWJoKy9Ub2FOR2lRNTV6Y3N6clMwdElNMnV6dDdlSG41MWNtZTh0MzZ0UUpqbzZPZVByMGFiNnpUWEszSFQxNkZOZXVYY1BodzRkeDd0dzVwS2Ftd3RYVkZTRWhJWmc1Y3lhMFdpMGtTVUphV2hvZVBIZ2diKzlHUkVSRVZGbDgvUEhIc0xDd3lOT2VrSkNBNDhlUHY5RFlmLzc1Wjc3dFJhMnJvdFZxY2ZQbXpRS1A3OXk1RTJGaFlWaTFhcFc4QytHUkkwY3djT0RBQXM4NWVmSWtmdnZ0TjJ6WXNBRkE5Z3lZUllzV1ljS0VDY2pLeWtMRGhnM3o3R2hvWW1JQ2MzTnpqQm8xQ3V2WHI4OVQyekV6TTlOZ1YxSzFXbzBaTTJiZzVNbVQ4UGYzTitoNzY5WXR2UG5tbTNuaXFpd3psaXQwa3VUQ2hRdDMxV3AxeW9NSEQ2bzl6NVNpc3BMN0E1UkdvMEY4ZkR4Y1hGemtvb3g2YmRxMHdaZ3hZekJzMkRDRDlzZVBIOHNGR3dNREF3MktOd0tRcC90djNib1Znd2NQTG5DYnorUEhqMlBXckZrSURBeXM4TnN6bFVhU0pERXhFUUFnU2RMakVoK2NTa1ZhV2hvQ0FnS2cwK2tRSEJ5TXZYdjN3dFBUMDJESnk3Qmh3ekJzMkRDWW1abGgwcVJKZWNZNGV0U3dQcSt6czNPZU5xRHM5cGJ2MWFzWEFCakVxcTlKa2w5Y0dvMEdOalkyOFBIeGdZMk5EYVpPblFvM056ZGtabVppd29RSjBHZzBDQXdNaEtlbko4YU9IWXM1YytaVStOYy9FUkVSa1Y1eWNySzhQRG9uWjJkbkFObExydHUyYld0d1RLUFJQRFBSb2RQcDVIcDBXcTBXU3FYeWhXTFV4NUxUd29VTE1YTGtTRXlkT2hYZTN0NVl2SGd4YnQyNmhZaUlDRVJGUmNsYkdldTkrZWFiV0x0MkxYcjI3SW5qeDQvajRjT0hBSUMvL3ZvTGpSczNob09EQTN4OWZXRnJhNXZuV3BJazRhdXZ2c0tTSlV0dzRjSUZiTisrM2VDNGs1TlRuallBZVJJa0w0TUtuU1FCb0JOQ2hPcDB1blkzYnR6QUJ4OThZT3g0OHBXN1hvRzN0emZpNCtNQlpPK3JuVHRSb2o5SHA5UGgzcjE3YU5Tb0VaeWNuT1J4SEIwZGNmRGdRZHk3ZHc4Tkd6YVV6NG1NakVSd2NERG16cDJiYnh5WExsM0M3Tm16TVd2V3JBcjlBYWxHalJvQWdKaVlraThab2srU0NDRWVsZmpnVkNyMjd0MkxPM2Z1WU5ldVhmanV1Kzl3NGNJRm5EMTdGa3FsVXA1MXBOVnFvZFZxa1pXVmhmbno1eU1nSUFBQThuM3RGYVNzOXBhWEpPbVo5VXJ5TzNiMDZGSDU3OStKRXlkdy8vNTlUSm8wQ1gzNjlFSEhqaDNoNmVtSktsV3FZUFBtelZpNGNDRVdMRmlBOWV2WHMyZzFFUkVSVlRoejVzekJwVXVYa0ppWWlKNDlleGJwSElWQ2dmWHIxK1BkZDk5RjFhcFY4ZWpSSXd3ZE9oU2pSbzNDbFN0WDh2UjNkbmFHdGJVMU5Cb05OQm9OdW5mdmpveU1ESVBaS2tsSlNlamV2YnY4YzM1ZlpPVjA2dFNwQW84dFhyd1ljK2JNUVZKU0VqWnYzb3d2dnZnQ1k4YU13WjQ5ZTlDOWUzZElrb1NOR3pmS0t5aDY5KzROQUpnd1lRSlNVMVBsOTZkLy9QRUhEaDQ4Q0RNek0zVHIxZzBwS1NuSXpNekV0R25UOE1rbm44aUpFZ0FZTTJZTWtwS1M1Qmh5enlUUkowd2VQWHFFRXlkT0dNVHI1T1NVWjlaSSsvYnRuM24vVklaVUt0VUt0Vm90ZHV6WVljU1ZVMFdqMFdqRXNtWExoTHU3dTlCcXRjTGYzMThNSHo2OHdQMjJGeTllTEtaTW1TS0VNRndqMXFKRkN4RWRIUzFjWFYzRnFWT25oQkRadFVpR0RoMHExR3Exd1I3ZFQ1NDhFV3ExV3Z6NTU1L0MyZGxaYk4rK3ZSVHZzR3hjdVhKRmxPUjZ4cHorK09NUG9WYXJoVXFsMm1QczMrMlhWWEgvMjJvMEdxSFQ2UXphc3JLeVJHcHFxa2hPVGhaSlNVa2lKU1ZGcEtXbHlYdS85K25UUjdSdjMxNnNXclVxM3pHN2R1MmFiM3RGMkZ0ZUNDR1NrcEtFRU5rMVZQS1RlNDNxczVTSGRhRkVSRVJVT1pUVWUvaW9xQ2lEY1ZxM2JpM2MzTnp5L0hOd2NKRDdyRjY5V2l4WXNFQUlJY1N4WThmRTFLbFQ4NHliWDAwUy9lY3dGeGNYZy9hY05WR2VWUjhsTGk2dXlQZDgvZnAxMGFGREI3bE9pYjZ1WGtaR2h2ajAwMDlGWkdTazNQZk9uVHRpOU9qUm9sV3JWbUxEaGcwaUpTVkZydDM0K1BGaklZUVEzMzc3cmZEejh4TkNDSEhtekJueDJXZWZpUjkvL0ZHY09IRkM5Ty9mMytDZmc0TkRualloaEZpM2JwMElEUTBWUTRZTUVVT0dEQkZSVVZIeWN6SjU4bVF4Wk1nUTRlL3ZMOWF0VzFla2V5eE1lWGp2V2RGbmtrQUljVnFTSklTSGg2TmZ2MzdHRGlkZldWbFpPSExrQ0w3OTlsdFlXbHJDek13TVI0NGN3WmRmZm9tZ29DQU1IejRjTGk0dTZOV3JsMXdyWk5XcVZiaDI3UnJXclZ1WDc1aDE2OWJGNnRXck1YYnNXTXlZTVFQUjBkSEl5c29xTUlicDA2ZkR5OHZMNEJ2dWlpcG5QWldTbVBxVzArUEgyYXRzaEJBbHY1YUhTa1YrczBHVVN1VXo2LzRVdGw0eUtDZ28zL1o2OWVvVmVJNUNvU2h3bVZ0WnExNjlPZ0FZekRUTHFiekVTVVJFUlBROGpoMDdCaUI3S2NqNDhlTUJBTC8rK211ZWZqbVh1SXdiTnc1RGhnekI4ZVBIOGIvLy9ROXQyN2JGNmRPbnNYbnpadmo3KzhQRTVNVS9HcDg3ZHc0VEowN005NWlUazFPKzdTRWhJUUNBZ3djUG9tM2J0dGl3WVFOcTFLaUIyN2R2UTZmVDRlSERoekEzTjhmUW9VUFJyRmt6YURRYWJOaXdBZUhoNGZEMjlvYTd1enZlZnZ0dGpCMDdGbloyZG1qUm9nVnUzcnlKVjE5OUZUZHYza1NiTm0wQVpLOUdXTEprQ2I3NTVoc01IandZN2RxMUs5STlqUnMzRHZ2MjdZTkdvd0VBWEwxNkZXWm1aamg3OXF3ODArYnZ2Ly9Hc21YTGl2dDBsVnNWUGttaVZDcFBDeUh3MTE5L0dUdVVmTjIrZlJ0anhveUJqWTJOWEpReEpTVUY4K2ZQUjd0MjdkQ3RXemUwYmRzV0FRRUJHRE5tREp5Y25EQjE2bFE4ZlBnUWE5ZXVsVC9vNVh5eDZiY3FiZHk0TWZ6OC9MQm56eDVFUmtaaS92ejVCb21pZS9mdVlmbnk1UUNBOWV2WDQvMzMzeS9ET3k4OU9mK0FYYmx5cFVUdlM3K3VEOEQxRWh1VWlJaUlpSWhLaEJBQ3AwNmRRbzBhTlJBZkgxL2dsOHE1bVpxYVlzR0NCZmp5eXkrUmxaV0Z5Wk1ubzFxMWFsaTdkaTM4L2YweFpjb1VnLzQ2blE0M2I5NUVWbFlXeG80ZFc2UnJ0R2pSUWs1NjZHbTFXbHk2ZEFsMmRuWUZudmY0OFdNc1dMQUFtelp0UXJObXpRQmtsMUl3TlRYRmlSTW4wTDkvZjNrcGpLbXBLWm8yYllvSkV5YkExOWNYczJmUFJzZU9IZEdpUlF0WVdscGk1ODZkT0hueUpCd2RIZk1rYld4dGJiRmh3d1o1eVhXdlhyM3kvY0pacTlWaTE2NWQ4dVBQUC84Y24zLytPUTRjT0lCdnZ2a0dzMmZQeG9vVkt6Qm8wQ0I4L3ZublJYcHVLcElLbnlRSkRRMzlXNjFXMzQyS2ltcFVXR0ZFWTJqY3VERTJidHdJS3lzcldGcGFZdS9ldldqUW9BR2FOMjh1RjVxdFZhc1czTnpjTUhUb1VDaVZTbFNyVmcxTGx5NUZseTVka0phV2hyUzBORmhaV1dIcjFxM3l1R3ZXcklHTGl3dTh2YjN4L3Z2dkl5NHVEclZxMVFJQXhNYkdZdlhxMVRoOCtEQmNYRndBb05Ja1NQU3FWNitPNU9Sa2hJU0VsT2k5M2J0M0R3Q2dVQ2l1bHRpZ1JFUkVSRVJVSW43Ly9YYzBiZG9VMTY1ZGc1ZVhGM3g4ZklwOGJwTW1UZURnNElEYnQyL0xkUTY5dmIweGVQQmdkT3ZXRFkwYU5RS1F2VEZBNTg2ZFVidDJiVWlTaEZtelptSGt5SkhvMjdldlBGWlNVcExCNDRJa0pTWEpPOG8wYmRvMDMxMTRmdmpoQjN6MDBVZHlnZ1RJcmxFNWF0UW9CQVlHb20vZnZ2THVoSklrWWQyNmRmam1tMjl3Nzk0OWhJU0V5SW1pNzcvL0hoMDdkc1NBQVFQUW9FRUQxSzlmSDYrOTlwbzhwazZudzYrLy9vcWVQWHRDdjB0czdxUU9rTGZJYkVSRUJQNzk3My9EM053Y1hsNWUyTGR2SC83OTczOWo2ZEtsK1BYWFh6RjQ4R0MwYjkrK1dQWCt5ck5Lc1Era0VPSWc4UC9UcnNxYnRMUTA5T3ZYRDBJSUxGeTRFTGEydGpoNzlpeFdyMTROSUh1MnlTKy8vSUtaTTJlaVNwVXE4bm1IRGgzQ3JsMjdVS3RXTGN5ZE94ZUhEaDNDb1VPSDhNMDMzNkIyN2Rwd2QzZVgrK29USkVCMklja2FOV3BnNTg2ZCtVNzNpb3lNeFBmZmYxK0tkMXo2OUlXQjlBVndTOHFOR3pjQUFFS0l5eVU2TUJFUkVSRVJ2YkRBd0VEMDc5OGZRUFlTNGpsejVnQUFldmJzbWVkZmVucTZ3YmszYnR6QW1UTm5ZR3BxaW9NSER3TElYc3EvZCs5ZXZQMzIyM0kvYzNOei9QcnJyL2oxMTEraFZDcmxKY3lCZ1lIeVAwdExTL25ub3ZqNTU1L1J0V3RYYk5pd1FkNHNBZ0R1MzcrUG9LQWdlZGtRQUp3NWN3YTNiOS9HMEtGRDBhQkJBNE12eXdGZzgrYk55TXJLa21OY3RHZ1JURXhNVUtOR0RWaGJXOFBaMlJuTGx5L0hxRkdqRE02N2Z2MDYxcTVkSzg4azBSZHJ6ZjB2SXlNREFQQy8vLzBQN3U3dVdMcDBLZHpkM2JGeTVVcTBhdFVLQVBEMzMzOWo2ZEtsR0RkdUhIYnUzSW1PSFR0aTM3NTlSWG91eXJzS1A1TUVBQ1JKMmdkZzNNbVRKOUduVHg5amg1UEgvdjM3MGJselovbVgwY1RFQkQ0K1BvaUppVUZxYWlyNjlldUhVNmRPWWRxMGFWaTRjS0hCN2pTMWE5ZUdyNjh2cGsrZmpxKysrZ3FabVpsWXZYbzF2TDI5ODkyYkdzaCtVZXUzRG4zNjlHbWU0M2Z1M0VGd2NEQkdqQmhSOGpkYlJ0NTc3ejBjT0hBQUtTa3BKVFptVmxZVzd0eTVBd0NKWVdGaGQwdHNZQ0lpSWlJaUtoSGUzdDZvVzdkdW52YkNhcElrSkNUQTA5TVRIaDRlVUtsVUdEOStQTnExYTRmcTFhdkQydG82ejdtMWE5Y3UwYmg5Zkh4dy9mcDFyRisvSHA5Ly9qa0dEeDZNUVlNR1llWEtsZWphdGFzODQrUCsvZnVZUFhzMnZ2cnFLNWlhbW1MNjlPbHdkM2RIa3laTjVHMk1rNU9UOGNFSEg4RGIyeHM5ZXZUQWp6LytDRzl2YnlnVUN1aDBPaVFuSndPQVhFZEVMeUlpQWlxVnFzZzdITmFyVnc5ZmZ2a2xXclZxaGI1OSs4cGY4Z1BaTy9Mb2REcmN1WE1IM2JwMXc5ZGZmMTNpejVteFZJb2tTWFIwOVAvcTFhdVhHaFlXWnFIUmFNcFZVY0tFaEFRRUJRVmh4NDRkQUxJVEpHbHBhYkN3c0VDalJvMXcrdlJwTkdyVUNHWm1abGkwYUJGKy9QRkhaR1ZsR2RUZGFOYXNHVWFNR0lFcFU2WkFraVFzWHJ3WURnNE9SYnErZm1aS2RIUTA2dFdyQnlFRXpwdzVZMUQ4dENMU0wxVTZlL1pzaVkzNThPRkRaR1ZsUVFoeHJjUUdKU0lpSWlLaUVwTnorVWhSeGNmSFkvejQ4WEIwZEpRM3NwZzRjU0xTMHRKUXRXcFZaR1ptb21yVnFyaDI3WnI4T2FNMHZQMzIyL0QxOVVWRVJBUTJiTmdBRnhjWHhNWEZ5VFVuSXlJaTRPWGxoWDc5K3FGRGh3NEFnQVlOR21EdTNMbnc5UFRFbENsVDBMdDNiOVN2WHgvejU4L0g2dFdyNGV2cmk2cFZxK0xxMWF2NDRJTVBzR0RCQXNUSHg4UFgxeGRmZi8yMXdWYkpvYUdoVUtsVWNqeW1wcWJ5VnI4NTZaTkw3N3p6anR5MmRldFc3TjI3Rnk0dUxyQ3lza0pvYUNoV3IxNk5uajE3WXV6WXNiQ3lzaXF0cDYzTVZZb2t5WU1IRDFMcjFxMjdQelUxdGQrUkkwZncyV2VmR1Rza21hV2xKYjcvL252WTJOZ0FBTHAxNjRiUFB2dE1Ub0prWldWaDJyUnBBSUFhTldwZzRzU0owT2wwdUh2M0xpNWZ2b3pRMEZBRUJ3ZkR4c1lHaXhjdlJrSkNBdGF1WFl0dnYvMFdqbzZPZVBmZGQxRy9mbjNZMjl2bm14eXFYcjA2ZXZUb0FUYzNOd0RaNjlCc2JHemc2K3RiUnM5QTZkQlA4OHBSYVBXRjNiNTlHd0FnU1JMcmtSQVJFUkVSVlNENTdlS3BYMjZqVUNqZzZPZ0lEdzhQK1ppK2RtTlVWQlM2ZCs4T0lEdHBvSjl0SHhzYkM4Qncwd2g5UC8yWU9SOFhoNTJkblZ4SFpOT21UUUN5ZDFmMDhmSEJ0R25UNU05dWVoMDZkTURpeFlzeGQrNWNORzdjR1B2MjdVTm9hQ2phdDIrUHZYdjNJaTR1RHNIQndSZy9manpNemMzaDcrOFBDd3NMckZpeEFsNWVYbEFvRlBqODg4OXg1c3daREI0OE9OK1lOQm9OSkVsQ2ZIdzh0RnB0bnVOWldWbElUMC9INU1tVGtabVppZWpvYUt4WXNhTElYOTZURWFqVjZzNXF0VnFNSFR1MlJQWm5OcWJvNkdqUnZYdDNNWDM2ZEJFWUdDZ2VQbnlZcDgrRkN4ZkV0OTkrS3laTm1pUysrdW9yb2RQcGhCQkMvUHp6ejBLajBaUjF5RWFoMzBQNzNyMTdKVExlZDk5OUo5UnF0WEJ3Y1BBby9EZU9Tb3Yrdnl1VkQrVmhyM29pSWlLcUhFcnlmZDdodzRmbG4zZnYzcDF2bjRMYWMwdFBUeGVwcWFsQ3E5WEtiYTZ1cnNMWjJWa3NYNzVjQ0NHRWk0dExnZWQzN05peHdHTnhjWEdpUllzV2hjYVFuSndzN3Q2OSs4dytLU2twUWdnaFRwdzRJZExTMHZJY0R3ME5sVDhYNmtWSFI0dU1qQXdSSFIwdCt2WHJKekl6TStWanJWdTNsbi8rMy8vK0p6cDM3aXk2ZE9raWxpMWI5c3c0YnQrK0xmejkvVVhYcmwzRnJWdTNDcjIzNGlnUDd6Mkx0aGlwWWpCUnE5Vi9LeFFLbXdNSER1Uzdyb3dxbHlGRGhpQXlNaEtqUm8zQ3VISGpYbmk4U1pNbUlUZzRHRnF0VmgwUkVSRldBaUhTYzlEL1VRd05EVFYyS0FUSTN3NmNQMysrTXYzL0JSRVJFUmtCMytkVkxrS0lJdGMzS2FyeThONnpVdXh1ODQ4c0ljUy9kVG9kTm0vZWJPeFlxQXg4OHNrbkFQNS9LdHlMeU1yS1FsaFlHSVFReVJFUkVSRXZQQ0FSRVJFUkVWRWxWdElKa3ZLaU1pVkpvTkZvdmdPUUhoUVVoS1NrSkdPSFE2Vk1YOVc2SkxaK3ZuSGpCbEpUVXdIZ1R3QzZGeDZRaUlpSWlJaUlLcHhLbFNTSmpJeU1CckErSlNVRlc3WnNNWFk0Vk1vKyt1Z2pBRUJjWEJ6UzB0SmVhS3djazBkT3ZGaFVSRVJFUkVSRVZGRlZxaVFKQUFnaFZna2hNclp2MzQ2WW1CaGpoME9sU0tsVTR1MjMzd1lBYk51MjdZWEcwczlHa1NScDN3c0hSa1JFUkVSRVJCVlNwVXVTaElXRjNRV3dOQzB0RFg1K2ZzWU9oMHFacTZzckFPREtsU3ZQUFVaaVlpTE9uVHNIQURmUG56OS9vV1FpSXlJaUlpSWlvb3FtMGlWSkFFQ2owU3dIOE9DLy8vMHZUcDQ4YWV4d3FCUjkvUEhIQUxKbmdtUmxaVDNYR0tkT25ZSVFBa0tJQXlVWkd4RVJFUkVSRVZVc2xUSkpFaGtabVF6Z0N3Q1lQMzgrNHVMaWpCd1JsUlpyYTJzMGJ0d1l3UE12dWRtelp3OEFDQ0hFRHlVWEdSRVJFUkVSRVZVMGxUSkpBZ0RuejU4UEVrTDR4OGJHd3N2TEN4cU54dGdoVVNseGQzY0hBUHpuUC84cDlybDM3dHhCYUdnb2hCRG53c1BEdzBzNk5pSWlJaUlpSXFvNEttMlNCQURpNHVJOGhSRGhvYUdobUQxN05uUTY3dXhhR1hYdDJoVUFjUFhxVlp3NWM2Wlk1d1lFQkFBQWhCRGZsWGhnUkVSRVJFUkVWS0ZVNmlUSm5UdDMwdFBUMHo4VFF0dzVjdVFJdkwyOWtabVphZXl3cUlTWm1KaGczTGh4QUlCMTY5WVYrYnkvLy80YisvYnRneERpZG5oNCtQZWxGUjhSRVJFUkVSRlZESkt4QXlnTDl2YjJiMHVTZEZLU3BMcHF0UnJMbHkvSEs2KzhZdXl3cUFTbHBhWEIyZGtaQU9EajR5TVhkQzJJVHFmRHBFbVRFQklTQXAxT056bzhQSHhqV2NSSmhWT3IxY0xZTVZCZTU4K2ZmeW4rLzRLSWlJaEtEOS9uVVZFWjg3MW5wWjVKb2hjZUhuNGRRQ3NoeEYvbno1OUg3OTY5OGZ2dnYwTUl2a1lyQzNOemN5eFlzQUFBOFBYWFgrUCsvZnZQN0w5dDJ6YUVoSVFBd0NrbVNNb1hJVVR4MWt4UldiaGs3QUNJaUlpbzR1UDdQQ29pbzc3M2ZLbStHV3pTcEVtTkdqVnFCQUJ3QllDV0xWdkMzZDBkclZ1M2hrTHhVdVNMS3IzaHc0Zmp3b1VMYU5DZ0FWYXRXb1UzM25qRDRMZ1FBbnYyN01IQ2hRc2hoSWlYSk1ueC9QbnpONHdUTFZWbSttOUtPQU9EaUlpSWlBcWlVcWw4SlVtYUtvU1lGaFlXNW1mc2VBaFFHanVBc2hRYkc1dng4T0hEN2RiVzFwY1ZDa1hiKy9mdld4NDZkQWdIRGh6QXc0Y1BvZEZvb0ZRcVlXcHFDcVZTQ1VuaVo1dUs1cE5QUHNHSkV5ZHc5KzVkQkFZR1FxbFV3dHpjSEJZV0ZyaDI3UnBXclZxRkgzNzRBUURTaFJBOXc4TEN6aGs3WnFxY2JHeHM1Z0xBdzRjUDV4azVGQ0lpSWlJcXAyeHNiRDZWSk1rSndIK2pvNk5EakIwUHZXUXpTWEp5Y0hDd0VFSjhBZUFMQU84YU94NHFVOUZDaU1GaFlXRy9HenNRcXJ3NGs0U0lpSWlJQ3NPWkpPV1BpYkVETUpiUTBOQlVBQ3NCckxTM3QyK3JVQ2k2QTNBUVFyd3BTZEtyUWdoelNaSzRCcWR5dWFuVDZYWmtabWI2YWtwZzB3QUFJQUJKUkVGVVJVWkd4aG83R0NJaUlpSWlJaXBmWHRva1NVN2g0ZUhCQUlLTkhRY1JFUkVSRVJFUkdROW5TaEFSRVJFUkVSRVJnVWtTSWlJaUlpSWlJaUlBVEpJUUVSRVJFUkVSRVFGZ2tvU0lpSWlJaUlpSUNBQ1RKRVJFUkVSRVJFUkVBSmdrSVNJaUlpSWlJaUlDd0NRSkVSRVJFUkVSRVJFQUprbUlpSWlJaUlpSWlBQXdTVUpFUkVSRVJFUkVCSUJKRWlJaUlpSWlJaUlpQUV5U0VCRVJFUkVSRVJFQllKS0VpSWlJaUlpSWlBZ0FreVJFUkVSRVJFUkVSQUNZSkNFaUlpSWlJaUlpQXNBa0NSRVJFUkVSRVJFUkFDWkppSWlJaUlpSWlJZ0FNRWxDUkVSRVJFUkVSQVNBU1JJaUlpSWlJaUlpSWdCTWtoQVJFUkVSRVJFUkFXQ1NoSWlJaUlpSWlJZ0lBSk1rUkVSRVJFUkVSRVFBbUNRaElpSWlJaUlpSWdMQUpBa1JFUkVSRVJFUkVRQW1TWWlJaUlpSWlJaUlBQUFteGc2QWlLZ3lVS2xVblFCMHlhZDlSWTZISVdGaFlidktMaW9pSWlJaUlpb09Ka21JaUVwR2xpUkowM0kzNW16VGFyVTl5ellrSWlJaUlpSXFEaTYzSVNJcUFXRmhZY0ZDaU5obmRFbk15c282VUdZQkVSRVJFUkZSc1RGSlFrUlVNcklBN0h6RzhTT1JrWkdhc2dxR2lJaUlpSWlLajBrU0lxS1M4MnRCQjRRUVA1ZGxJRVJFUkVSRVZIeE1raEFSbFpDa3BLU1RBQkp6dHdzaFV1TGk0dllZSVNRaUlpSWlJaW9HSmttSWlFcklqUnMzTW9RUXYrUnVseVRwNkowN2Q5S05FUk1SRVJFUkVSVWRreVJFUkNWSUNKRm5pMStkVHNkdGY0bUlpSWlJS2dBbVNZaUlTdERqeDQrUEEwakowWlNXbVpuSkpBa1JFUkVSVVFYQUpBa1JVUWw2OE9CQktvQ2M5VWRPUkVaR0poc3JIaUlpSWlJaUtqb1RZd2RBUkZUWjZIUzZYeFFLeGFCL0hySmdhemtraEpBQW1BR29Bc0FVTCsrWEJqb0FtUUF5QUdna1NSSkdqb2VJaUlqSXFKZ2tJU0lxWVdscGFiOVhxMVl0WFFpaHlNcktDalIyUEpRdlV3Q3ZBbmo5bi84MU0yNDRScU1CRUFNZ0NzRGpmeDRURVJFUnZiU1lKQ0VpS21GWHIxNU5VcWxVUVpJa1dWMjhlREhPMlBGUXZxb2dPMEVTWXV4QXlna25BQWxna29TSWlJaGVja3lTRUJHVkFpRkVJSUI2eG82RENtU0c3QmtrbE8xbG5rMURSRVJFSkh0WjEyQVRFWlVhbFVyVkNZQzNKRWtMN2UzdHV4bzdIc3FYQWt3SzVGUUZmRTlBUkVSRXhEZEVSRVFsUmExVzI2clY2c09TSkIxUktCVHZBNmloVUNpQ1ZDclZDVHM3dTViR2pvL0tUbWhvS0FJQ0FvcDFUbFpXbHZ4elJrWUdEaDA2Vk5KaEVSRVJFVkVodU55R2lPZ0ZmZkRCQnczTXpNem1BUmdHUUtwUm93WUdEUm9FTXpNemJOMjZGYkd4c2UyVVN1V2ZLcFZxcHlSSnM4K2ZQMy9EeUNGVE1UZzVPZUdWVjE1NVpwLzQrSGlFaEdTWE45SHBkUEQxOWNYRWlSTVJGUldGMGFOSDQvSGp4N0MydHBiN1AzbnlCQnMzYm9TZG5SMEFRS1BSWU9EQWdaZzZkU3JhdEdtRHVMZzR6SjA3RjEyNmRNbjNlaGN2WHNTd1ljTmdhMnVMSDM3NElkOCtBd2NPeE5XclZ4RVNFZ0l6TTA2YUlTSWlJaW9LSmttSWlKNVQ4K2JOYTVtYW1rNFhRa3dIWUZhbFNoVzR1YmxoN05peHNMUzBCQUQwN3QwYkd6ZHV4TTZkTzZYMDlQVCtBSHJaMjl0L0kwblNrckN3c0JpajNnQVZXV0d6T3B5Y25PU2ZBd0lDWUd0ckN6czdPK3pldlJ2NzkrK0hrNU9UUE1hVksxZmc2ZW1KcGsyYnl1ZVltWmxoL3Z6NW1EUnBFcFlzV1FKcmEydFVxVktsMExpdVg3K095NWN2RzR3RlpNOWt1WGZ2WG5GdWtZaUlpSWpBSkFrUlViRzk4Y1liVmEyc3JFWUpJZVlEcUtWVUt1SGk0b0pKa3liQnhzYkdvSytGaFFVbVRacUVnUU1Id3QvZkh3Y1BIalFGTUFYQUtMVmF2U0E2T25ydGd3Y1BVbzF4SDFSMDNicDFLMUsvaUlnSS9QTExMMWkwYUJGOGZIeGdaV1VGSVFTRUVFaE9Ua2IxNnRYaDUrY0hEdytQUExNN21qVnJodlhyMTZOaHc0YUlqSXdzZFBZS0FEZzRPR0RIamgyWU4yK2VRZnYyN2R1aFVxa1FIQnhjOUpza0lpSWlJaVpKaUlpS1FXRm5aOWRib1ZBc0JmQ0dKRWxvMGFJRkprK2VuT2ViL056cTFLbURlZlBtWWVqUW9WaTVjaVgrK09NUFN3REw2dFdyTjZWdTNib3p3OExDdGdIUWxzVk5VUEVGQlFVOTg3aCtKa2xHUmdhY25Kemc3KytQbEpRVXpKNDlHeHFOQmtJSUhEOStIQjkrK0NGQ1EwTngrL1p0K1BqNFlOZXVYY2pLeXNLbm4zNmFaMHdoQkJ3ZEhRM2FkRG9kZHUzYUpUL3UwNmNQWnN5WWdjbVRKNk5XclZvQWdBY1BIaUE0T0JnTEZpeGdrb1NJaUlpb21KZ2tJU0lxQW50Nyt3NlNKQzJYSktrRkFEUnAwZ1FUSjA2RXM3TnpzY1o1ODgwMzRlL3ZqM1Buem1IMTZ0WDQ2NisvYkNSSitsR2xVbm5xZExwcEVSRVIveW1WRzZEbjlzb3JyOERGeFFXbXBxWUFzcE1YTVRFeEJqVkc5RnEyYklrbVRacGc1TWlSV0xObURVeE5UUkViR3dzTEN3dnMyYk1IM2JwMVEyaG9LTzdmdjQ5Um8wYWhldlhxVUNnVU9IdjJyTUU0eTVZdGcwS2h3UFRwMHczYTI3WnRhekFEUmExVzQ0MDMzc0R1M2JzeFlzUUlBTURPblR2UnZuMTcxSzFidDZTZkNpSWlJcUpLajBrU0lxSm5zTE96ZTErcFZDNEYwQlVBcksydE1XYk1HUFRvMFFPU0pEMzN1QzFhdE1DV0xWdHcrUEJockYrL0hsRlJVZThybGNyRGFyWDZxQ1JKTTBKRFE4K1gxRDNRaTNGemM4T2xTNWV3WnMwYUFJQldxMFhMbGkwTjZwUWNPM1lNUUhZQjF1blRwNk5seTVZSURRMUZXRmdZM25yckxUUnExQWptNXVZSUN3dURTcVZDWUdBZ1hGMWRvVkRrM1dST0NJR1RKMC9DeThzTHg0OGZoNU9UazF5ZlJLUFI1Rm1tTTJEQUFLeGZ2eDVEaHc2RlJxUEIzcjE3c1hyMTZ0SjZPb2lJaUlncU5TWkppSWp5WVdkbjk1cFNxWndqaEJnTlFMSzB0TVNnUVlNd2RPalFFdHNwUkpJa2RPblNCUzR1THRpeFl3YzJiOTZNK1BqNGozUTYzVG0xV3IwdEt5dHJ6b1VMRjI2WHlNWG91VVJGUldITGxpMHdOVFhGeHg5L2JIQXM5K1BNekV3NE96dkR3c0lDSmlZbVNFdExROU9tVFhINzltMDBidHdZUFhyMHdQTGx5N0ZreVJJY09IQUFnWUdCK1Y3ejFLbFR5TWpJUU92V3JiRnAweVo4Ly8zMzhQZjNoNFdGQlhRNkhhcFdyV3JRdjNQbnp2RDM5OGV4WThjUUZ4ZUhCZzBhd003T0RoY3ZYaXpaSjRPSWlJam9KY0FrQ1JGUkRnNE9EalYxT3QxVVNaSThBVlExTXpORGp4NDlNRzdjT05Tc1diTlVybWxxYWdwM2QzZTR1Ym5odSsrK3c4OC8veXhsWkdRTVZpcVZmZTN0N1ZlbnA2Y3Z2WExseXROU3VUZ1ZLRFUxRlZPblRzVzRjZU13YU5BZ3VWMC9rK1MzMzM3TDk3eHZ2dmtHQUpDVWxJU0VoQVFFQmdhaVpjdVdjSEJ3UUlNR0RlRHU3bzR4WThiQXlzb3F6N2thalFhclZxM0MwS0ZEWVdKaWdpKysrQUptWm1iWXVIRWpoZzhmRGdBd056YzNPTWZNekF3OWUvYkU3dDI3OGZUcFV3d1pNcVNrbmdJaUlpS2lsdzZUSkVSRUFKbzBhVkxGMHRKeWhCQmlnU1JKdFNWSndrY2ZmUVFQRHcrODl0cHJaUkpEOWVyVk1XWEtGQXdhTkFocjFxekJmLzd6SHpPZFRqZkR3c0ppakZxdG52ZjQ4ZVAxVVZGUmFXVVNEQ0UyTmhhT2pvNTQrdlFwUHZyb296ekhjN2NkUFhvVTE2NWR3K0hEaDNIdTNEbWtwcWJDMWRVVklTRWhtRGx6SnJSYUxTUkpRbHBhR2g0OGVBQ2RUbWV3M0VZSWdRVUxGc0RjM0J6OSsvZVgyNGNQSHc0aEJQNysrMjlVclZvVlNxVXlUeXg5K3ZUQmxpMWJZR2xwbVdlR0N4RVJFUkVWSFpNa1JQU3lVNmpWNmg0QWxnRjRDd0JVS2hXbVRKbUM5OTkvM3lnQldWdGJZK0hDaFJnMmJCajgvUHh3K3ZUcG1nRDhYbjMxMWFsMTZ0VHhDZzhQM3dGQVo1VGdYaUt2di80NlpzeVlBUUNZTkdtUzNLNmZTWEwwNk5FODUyZzBHdGpZMk1ESHh3YzJOamFZT25VcTNOemNrSm1aaVFrVEprQ2owU0F3TUJDZW5wNFlPM1lzNXN5Wmc5ZGZmeDFwYVdtWVAzOCtMbHk0Z0UyYk5rR3BWRUlJZ2JpNE9OU29VUU5hclJaNzkrNHRNR0ZYcDA0ZGRPclVDUTBiTnBRTHpCSVJFUkZSOFQxLzFVR2lsNHdRUWdKZ0JxQUtBRk1BZVNzdVZrdzZBSmtBTWdCb0pFa1NSbzZuek5qWjJUa3JsY3JsQUZvRFFPUEdqVEZ4NGtTMGI5L2V5SkVaT24zNk5GYXZYbzJyVjYvcW15S0VFTlBDd3NKK04yWmNGWmtRNGxVQTdRRDhVbENmKy9mdnc5M2RQZDlqQ1FrSitTNi95cGs0T1hIaUJOYXVYWXVsUzVkaTVNaVI2Tml4SXp3OVBWR2xTaFdrcEtSZzRjS0ZpSTJOeGJ4NTh6Qm16QmhVcjE0ZGZuNStxRmV2bmo1R3RHdlhEcW1wcVFBQUt5c3J6SnMzRDIzYXRIbUJPeTlRSHdBbkpFbUtLWTNCaVlpSUtIOHFsY3BYa3FTcC83eTM4ek4yUE1Ra0NWR1JDU0hNQUZnRGVCM0FxOGhPbUZRR0dnQXhBS0lBUEpZa1NXUGtlRXFkZzRQRGUwS0lKUUI2QU5uZndvOGVQUm85ZS9iTWQ3ZVI4a0FJZ1FNSERtRDkrdlY0K1BDaHZ2bS9PcDNPS3p3OFBOeVlzVlZFUlVtU2xJVGs1R1JVcjE0ZGYvLzlOeG8yYkpqbnVINjNtaU5IanFCOSsvWjVab0ZvTkJwa1pHUkFDQUZMUzhzWDJsR3BFRXlTRUJFUkdRR1RKT1VQbDlzUUZWMFZaQ2RJUW93ZFNDbHhBcENBN0tSSnBlVGc0R0FqaFBoYXA5T05sU1JKVWExYU5Rd2NPQkREaHcrWHQxZ3RyeVJKUXJkdTNmREpKNTlnMjdadDJMcDFLeElTRWo2UkpNbEZyVlp2RVVMTURRc0x1MnZzT01sUTllclZBU0RmQkFrQWVhY2tGeGVYQW8rWDFHNUtSRVJFUkZTNDh2bVZLVkg1Wklic0dTU1ZWV1dhSFdPZ1NaTW1OVlFxMVd3aHhFMEE0ODNNekJTOWV2WEMzcjE3TVhiczJIS2ZJTW5Kek13TXc0Y1B4OTY5ZXpGZ3dBQlVxVkpGQVdBWWdLc3FsV3B4OCtiTmF4azVSQ0lpSWlLaUNvdEpFcUtpVTZDUUpJSytka0JwMFdxMXhUN255Wk1uUmUxYUJaWHNiOEw3Nzc5dlptOXZQOXJTMHZLNkpFbnpKVWt5NzlDaEF3SURBekZyMWl6VXFsVng4d21XbHBhWVBuMDZkdS9lalU4KytRUUtoYUtLSkVsZm1aaVkzRlNwVkJPYk5HbFNjVEkvUkVSRVJFVGxSS1g2UUVSa1RHZlBuc1dnUVlPUWtaRlJLdU1IQlFWaDZ0U3B4VHJuMHFWTEdERmlCRFNhU3J1Q3BpQ1NTcVg2M016TTdLSkNvZmhXa2lSclcxdGJiTnEwQ2I2K3ZnVXVmYWlJNnRXcmh5VkxsbURidG0xbzBhSUZKRW1xSlVuU21obzFhbHkxczdQckM5YWVJaUlpSWlJcU10WWtJU29oam82T3FGV3JGcjc3N2p0OCtlV1hCZlp6Y25MQ0s2Kzg4c3l4NHVQakVSTHkvNlZQYnQyNmhXWExsa0dTSkhUcDBzV2diK2ZPbmVIaDRaRm5qSXlNRE15ZlB4OXhjWEhvM3IyN3diRzZkZXRpOCtiTlJiaXJpa2V0VnJjV1FxeVFKS2t0QURScTFBZ1RKa3hBcDA2ZGpCMWFxWHIzM1hleFljTUdCQWNIdzkvZkg5ZXZYMitrVkNwM3F0VnFMNTFPTnkwOFBQeTRzV01zcnk1ZXZJaGh3NGJCMXRZV1AvendRNzU5Qmc0Y2lLdFhyeUlrSk9TRmFvU3NYTGtTZS9ic3dZNGRPMkJqWXdNL1B6OGNQSGdRaVltSmVQdnR0ekZ6NWt3MGI5NzhtV09NR1RNR29hR2hPSG55SkN3c0xBcThuNXg2OWVxRldiTm00Zmp4NDFpOGVERysrT0lMOU9yVjY3bnZnNGlJaUtpeVlwS0VxQVJObno0ZFQ1OCtMYlRmb1VPSG5ubmN5Y2xKL3ZuKy9mdVlQSGt5WnMyYWhjNmRPOHZ0QVFFQjJMOS9QM3IwNkpIbmZDRUVGaTVjQ0NjbkoweVpNa1Z1ajRxS2dydTdlNEZGSWlzeWUzdjd0eVZKV2d5Z3R5UkpxRjI3TmthT0hJaytmZnFVMngxclNrUGJ0bTNoNU9TRWZmdjI0ZHR2djhXalI0L1VDb1hpbUVxbE9xalZhcjB1WExod3lkZ3hsbGZYcjEvSDVjdVgwYlJwVTRQMjBOQlEzTHQzNzRYSHYzdjNMZ0lDQXZETk45L0F4c1lHQUdCcmE0dFJvMFpCa2lTc1dyVUswNmRQeCtIRGh3dmN4ZVkvLy9rUDd0eTVVNlRyNVpkRWFkZXVIYUtpb3JCaXhRcTR1Ym05Vks4TklpSWlvcUpna29Ub09SdzVjZ1JlWGw3Rk9pYzBORlQrdVZ1M2JrVTZKekl5RWpObXpNQ1RKMCt3Yk5reUxGdTJERUIyRWlReE1SSFZxbFhEOE9IRDVmNUhqeDZGRUFJclZxekEzYnQzTVdmT0hQbFlVbElTUER3ODRPcnFpc0dEQnhjcjl2THNndzgrcUd0cWFqcExrcVFKQUpRV0ZoYm8zNzgvUm80Y2lhcFZxeG83UEtOUUtCVG8wYU1IdW5UcGdxMWJ0eUlnSUFCSlNVbWZLWlhLemlxVjZudXRWanZ2d29VTFVjYU9zN3h4Y0hEQWpoMDdNRy9lUElQMjdkdTNRNlZTSVRnNE9NODVodzhmeHM4Ly80eVltQmdJSVNDRU1Eais0NDgvb25idDJnQ0F4TVJFQUlDZG5aMThQR2ZDc2t1WExnZ0tDb0lRSXQ4a1NWcGFHbGF2WG8xaHc0YkIxOWYzdWU1Um9WREF6czRPR28wRzZlbnArYzVFSVNJaUlucVpNVWxDOUJ3NmRlcUVNMmZPUFBmNVFVRkJ6enl1bjBraVNSTEdqeDhQYjI5dkhEMTZWRDd1NE9CZ2tIVFJ0d0hBNmRPbkVSRVJnY3VYTCtQVFR6K1ZqeWNrSktCbXpab0lDZ3FTcjUrUWtKQm5uSXJpL2ZmZnIyNXFhanBSb1ZEOEMwQTFFeE1UZE8zYUZSTW1USkEvbEw3c3FsU3BnbEdqUnFGUG56NVl2MzQ5ZHUvZXJjak16QnhsWW1JeVNLVlNMVmNvRkg2aG9hRUp4bzZ6dk9qVHB3OW16SmlCeVpNbnkwVjlIeng0Z09EZ1lDeFlzQ0JQa21UanhvMXlBck1vdjNQNkJFcnVCSWdRQW84ZVBjTDI3ZHVmT2ZOcDQ4YU5jSFIwTEhRNVRtRUttcVZDUkVSRVJFeVNFRDBYU1pLZ1ZDcmx4K2ZPblVPelpzM2tiMlZ2M2JxRnhvMGI1L3RoNUpWWFhvR0xpd3RNVFUwQlpIOUFpb21KZ2JXMWRaNit6Wm8xUTdObXplRHQ3VjNrMkZxM2JvMFdMVnFnVmF0V2VSSXJPUjlydFZxMGJObXl5T09XSTZacXRYb3dnTVVBNmdIQWh4OStDQThQRHpSdTNOaTRrWlZUTld2V2hKZVhGOXpkM2JGcTFTcjgvdnZ2NXBJa3pSRkNURkNwVkxNMUdzMm15TWpJbDY2NmIyNXF0UnB2dlBFR2R1L2VqUkVqUmdBQWR1N2NpZmJ0MjZOdTNib0dmVk5TVW5EcTFLa2kxL1lSUWlBOFBCeFdWbFl3TnplWDIwK2ZQbzN4NDhjRHlQNDlualJwVXI3bi8vMzMzOWl6Wnc4Q0F3UHg0TUdESWwzend3OC9SUFhxMWRHMmJWdDRlbnJLdFpEcTFhc0hwVktKOCtmUHc5blp1VWhqRVJFUkViMHNtQ1FoZWtGUG5qeUJoNGNIRml4WWdJOCsrZ2hDQ015YU5RdWRPblhDNk5HajgvUjNjM1BEcFV1WHNHYk5HZ0QvbjZ6SVdhZmsyTEZqOHMvNmI1OXpGMnpOL1RpblN2cE5zV1J2Yi8rWkpFbkxBRFFEZ1BmZmZ4K1RKMCtHV3EwMmNtZ1ZRLzM2OWJGczJUTDg5ZGRmOFBQelExaFlXRzFKa3RaVnFWSmx1bHF0bm5IKy9QbmRBRVNoQTFWaUF3WU13UHIxNnpGMDZGQm9OQnJzM2JzWHExZXZ6dFB2eG8wYnVISGpScUZMNS9UTGJVSkNRdUR2NzQvbHk1Y2JIRy9WcWhYT25qMkxPM2Z1WU83Y3VaZzNieDRXTFZxVVo1d1ZLMVpnK1BEaHFGMjdkcUZKa21iTm1pRTRPQmltcHFhNGNlTUc1czJiQjI5dmIvays2dFNwZ3drVEpzRER3d1A3OSs5SC9mcjFDM3RhaUlpSWlGNGFUSklRdmFBMWE5YWdlZlBtK09pamp3QmtKeWdXTFZxRW9VT0h3dGJXRnExYXRaTDdSa1ZGWWN1V0xUQTFOY1hISDM5c01FN3V4NW1abWZqa2swK1FrWkVCcFZKcGtFUnhjSERJVS94VnY5d21KMzFNQlQydUtPenQ3UjBsU1ZvdVNWSjdBR2pRb0FFbVRKZ0FGeGVYeXBvUUtsWE5talhEZDk5OWg1TW5UOExmM3grM2J0MTZFOEF1bFVwMVJxZlRUWXVJaURobDdCaU5wWFBuenZEMzk4ZXhZOGNRRnhlSEJnMGF3TTdPRGhjdlhqVG9KMGtTVkNvVi9QMzlpelJ1NjlhdE1YcjBhUGo1K2FGRGh3NEd4eFFLQmQ1ODgwMTg4Y1VYbURwMUtoWXNXR0N3NU9iRWlSTjQ4T0FCK3Zmdlg2UnJLWlZLZWFiYnUrKytpd2tUSm1ES2xDblE2WFJRS0JSSVRFekUrdlhyc1hUcFVpWklpSWlJaUhKaGtvVG9CWVNFaE9EMzMzL0h6cDA3RGRyZmV1c3RUSm8wQ2YvNjE3K3dZOGNPMUtsVEI2bXBxWmc2ZFNyR2pSdUhRWU1HeVgzMU0wbCsrKzIzZksveCtQRmpnK241eFpGemVVMXVPcDBPYytiTVFXcHFhcmt0M3ZqQkJ4KzhaV3BxdWtDU3BBRUFVS3RXTFF3ZlBoejkrL2MzV081RXhTZEpFdHExYTRlMmJkdGl6NTQ5K082Nzd4QVRFOU5TcVZTZVZLbFVleVZKK3VyOCtmT1hqUjFuV1RNek0wUFBuajJ4ZS9kdVBIMzZGRU9HRE1tM1g1TW1UUkFaR1NuWCtpbU1RcUZBcTFhdHNHSERCbVJrWktCS2xTcjU5ak14TWNsVGsyVGZ2bjJJam82V3Q3SFc2WFFBc21lVCtmajRHT3lHbFIrTlJvTXFWYXJJNDk2N2R3OGFqUWF0VzdjdU5HNGlJaUtpbHcyVEpFVFBLVFkyRnQ3ZTNwZzRjU0plZi8zMVBNZjc5T21EWThlT1ljNmNPVmk3ZGkxaVkyUGg2T2lJcDArZjVqdWpJM2ViUHNGeDZkSWxaR1JrRkd1NVRWRW9GQW9zWExnUTQ4ZVB4N3AxNjE1b3JKS21VcWxlQlRCVGtxUkpBRXpNemMzUnQyOWZqQm8xcXR3bWRDb3FwVktKWHIxNm9Xdlhydmp4eHgreGJkczJwS1NrZEFmUVRhVlNmUXRnWVZoWVdOR0tZRlFTZmZyMHdaWXRXMkJwYVpsbmhwZWVoWVVGK3ZYcmg4bVRKK1BycjcvR1cyKzlWZWk0K2lTRlZxc0ZrRjI3Nk5xMWErallzU1BpNHVLd2NlUEdmSytYZXllYml4Y3ZZdGl3WVRoMDZGQytyNGVqUjQvaTNYZmZSYjE2OVhENThtV3NXYk1HM2J0M2w0L3JreXpjL3BlSWlJZ29MeVpKaUo2RFJxUEI5T25UMGJScDB3S253RXVTaERsejVxQnYzNzdZdW5Vcmhnd1pnaGt6WmdDQVFYRkcvVXlTZ21aOTdOdTNEejE2OU1ETW1UUGxOdjF5Ry8zMCtkVFVWSFRzMkZFK3JsQW9ZR0ppZ2lkUG5xQk9uVG9GM2tkOGZIeWVaUVRHNU9EZ1lLSFZhaWRJa2pRYmdLVlNxVVNYTGwzdzVaZGY0dFZYWHpWMmVKVmExYXBWOGNVWFg2QnYzNzVZdDI0ZDl1M2JwOHpLeWhvSFlLaEtwZkpKU2twYWZlUEdqVVJqeDFrVzZ0U3BnMDZkT3FGaHc0WnlnZVg4ZlBIRkYzanR0ZGV3Y09GQ3hNVEVRSktrWjI0Qm5IdHBtTG01T2JaczJRSnZiMjlZV0ZqQXhjVUZVNmRPQlpDZGhPM1NwUXNPSFRvRUt5dXJaOGFidSsvRml4Y3hiOTQ4cEthbXd0cmFHcTZ1cmdiMWtmUkpFaTVWSXlJaUlzcUxTUktpNTVDVWxJUmF0V29WdXV1TWpZME52THk4WUcxdGpmdjM3OFBkM2IzQXZ2bk5MbG03ZGkwaUl5TXhlL1pzZzNiOThwdnAwNmNqT0RnWVFnaURBcEtTSkdIZ3dJRndjM1BMODZFdEowbVM4UG5ubnovekhzcUlpVXFsR3FEVDZaWW9GSXJYQUtCTm16YVlQSGx5a2I2aHA1SlRxMVl0L090Zi84S1FJVU93YXRVcUhEOSszRUtTcFBrMWF0U1lhRzl2LzYvdzhQRE5BREtOSFdkSmF0NjhlWjZ0c0JjdVhGaG9Id0RvMXExYm9jVmI5YXl0clNGSkVzTEN3dEMyYlZ2WTJOamdwNTkreXJmdjJiTm4wYXBWcTN3VEpMbGp5ZDNYdzhNREhoNGUrWTZyMCtsdzd0dzUxS3haODdtWDhSRVJFUkVSRVVFSThhb1FvcGNvWXc4ZlBpendtRmFyRlJrWkdTSXJLNnNrTHRWYkNGSG0welhVYXZXbmFyWDZnbHF0Rm1xMVdnd2FORWljT1hPbUpPNm5WRDNQY3g0VEUxTUtrWlN1Q3hjdWlPSERod3Y5ZngrVlNuWE4zdDYrZStIL1pjczNZYVRYOC9mZmZ5ODZkT2dnSGp4NDhNeCs4K2ZQRjRjT0hTclNtTVhwZSt6WU1kRzVjMmZ4MjIrLzVUNWtsTmMvRVJIUnkwNmxVdm4rOHg1cnFyRmpJU0lxRmlGRWJTR0VhNUUraVZSTXJrS0kybVgxZk5yYTJxcFZLdFVSL1lmdmJ0MjZpUU1IRGdpZFR2ZmNOM0RxMUNtUm5wNWU0UEg5Ky9mTFA5KzdkMC8rK2ViTm13V2VvOVBweEpNblQvS01NMm5TcEdMRmR2SGlSZUhxNmlveU1qS0tkVjV4bkR0M1RtemR1clhFeDlYcGRPTDMzMzhYUFh2MnpKa3NDVmFwVk0rdUdGcU9pY3IvZWk2dU1uMzlFeEVSVVRZbVNjb2ZMa2dtS2lJaGhDV0E5d0dFR0R1V1V1SUVJRktTcEtUU3ZJaTl2ZjBia2lUTmx5VEpIUUJxMXF5SlljT0dZZURBZ1RBeEtmNEt3QXNYTHFCKy9mcW9VNmNPT25mdWpJQ0FBTlNwVXdmSGp4L0hoeDkrYUxBTGpxT2pJODZlUFFzZ3UvRHR5SkVqMGJ0M2I3bWVRMUJRRU41Nzd6MzQrZmtoS1NrSmlZbUp5TWpJZ0pXVkZWYXRXZ1ZyYTJ2Y3VuVUx3NFlOZ3lSSmVZcG1kdTdjT2Q5bERoa1pHWEIzZDhmRGh3OVJ2WHAxZzJOMTY5YkY1czJiODV6ajVPU0VWMTU1NVpuM0hoOGZqNUNRN0Y5SG5VNkh3WU1IWStMRWlXalFvQUZHang2Tng0OGZ3OXJhV3U3LzVNa1RiTnk0RVhaMmRzOStVZ3VnMVdyeHl5Ky80UHZ2djhlVEowOEFBRUtJWFZxdDlsOFhMbHk0K2x5REdzbEw4SG91cmpKNS9STVJFWkVobFVybEswblNWQ0hFdExDd01EOWp4ME9zU1VKVUhCa0FvcEQ5WWVKVkFQbnY0Vm54WkFDSVFmYTlaWlRXUmQ1Nzc3M2FGaFlXbmdDbUFEQ3RXclVxZXZmdWpkR2pSK2RKSEJSSFpHUWtObTdjaURWcjFzaUZiSThmUDQ2MWE5ZWlUWnMyY0haMmxoTUp1WjA5ZXhidnZ2c3VBQ0F4TVJGK2ZuN1l2SGt6L3ZyckwyemJ0ZzJ2dnZvcXpNek01UDczNzkvSDVNbVRNV3ZXTEhUdTNGbHVEd2dJd1A3OSs5R2pSNDg4MXhCQ1lPSENoWEJ5Y3NLVUtWUGs5cWlvS0xpN3U4UEZ4YVhBZXp0MDZOQXo3ejNuMXE4QkFRR3d0YldGblowZGR1L2VqZjM3OThQSnlVa2U0OHFWSy9EMDlFVFRwazJmT2VhektKVks5T3ZYRDU5Ly9qbCsrT0VIYk4rK0hhbXBxYjFNVEV5Nk96ZzQvRHM5UFgxeFpHUms5SE5mb0d4VjF0ZHpjWlhKNjUrSWlJaW9vbUNTaEtqb01wSDlZU0lSZ0NtQXlySi9wZzdaOTVhQlVpakkrZnJycjV0YlcxdVBCZUFOb0taQ29jQ25uMzZLaVJNbm9tN2R1aTg4ZnI5Ky9YRHc0RUdFaElSQXA5TWhQajRlaXhZdGdyKy92MEdDSXovZHUzZkgzcjE3QVFDYk4yOUdseTVkMExCaFF5Z1VDcnoyMm1zR2ZTTWpJekZqeGd3OGVmSUV5NVl0dzdKbHl3QmtKMEVTRXhOUnJWbzFEQjgrWE81LzlPaFJDQ0d3WXNVSzNMMTdGM1BtekpHUEpTVWx3Y1BEQTY2dXJoZzhlSENCOFJXMUlHaEVSQVIrK2VVWExGcTBDRDQrUHJDeXNvSVFBa0lJSkNjbm8zcjE2dkR6ODRPSGgwZWh6MGxSbUp1YlkvejQ4ZWpmdnorKytlWWJCQVVGbVdpMTJvbG1abWJEN2UzdEYyZG1adnBIUmtZbXYvQ0ZTbGRsZlQwWFY2bSsvb21JaUlncUdpWkppSXBJa2lTQjdBOFMvTGExYUpRcWxhcXZKRWxMQVRRQWdGYXRXbUh5NU1sNDU1MTNTdXdpQ29VQ3ExZXZocFdWRlRJek0xRzNibDFzMnJRSkRSczJMUFRjMXExYnc4SEJBY0hCd1JnelpveThOV3ArSkVuQytQSGo0ZTN0YmJCZHM0T0RRNTVkVHh3Y0hBQUFwMCtmUmtSRUJDNWZ2b3hQUC8xVVBwNlFrSUNhTldzaUtDZ0lRVUZCY2x2dWNmVEhDcUtmU1pLUmtRRW5KeWY0Ky9zakpTVUZzMmZQaGthamdSQkNYbllVR2hxSzI3ZHZ3OGZIQjd0MjdVS05HalVLZlg0S1kyVmxoVGx6NW1EbzBLRll1WElsVHA0OFdWMlNwTVZtWm1ZZWFyWDZxL1BuejI4RmtQWENGeW9GZkQwVEVSRVJVWDZZSktGeXlkN2VmcWdrU2JhU0pFa0FKQ0dFQXYvVTBQbW5UU0dFa1A1cCs2ZkpzRTBJSVNrVUNrbmZwaDlMZnl6SHVYbmFpOXFHZjc1OWxpUXBaejg1MW4vYUZEbk9oZjVlY3R5YlBHN3U5cHpYZk03NGNvNm4vNlpjK2lmZW5IRVlQSDg1MjU0eFhtRXhId1BRRVFEZWVlY2RlSGg0b0hYcjFzWDhUU2pjeXBVcjhmdnZ2d01Ba3BPVDBhOWZQL2xZWVVtRzNyMTdJelUxRlRFeE1mSjVlL2Z1UlZKU2tqelg3NDU1QUFBZ0FFbEVRVlNMNDlHalI2aGJ0eTdtelp1SGJ0MjZGYnJ0YzA2dFc3ZEdpeFl0MEtwVnF6eUpsWnlQdFZvdFdyWnNhWER1SzYrOEFoY1hGNWlhbWdMSW5yRVNFeE5qVUdORXIyWExsbWpTcEFsR2poeUpOV3ZXd05UVUZMR3hzYkN3c01DZVBYdlFyVnMzaElhRzR2NzkreGcxYXRRTExXL0tUNk5HamJCcTFTcUVoNGRqNWNxVnVIVHBVbDBBMzZ0VXF2R1NKTFVBSVA2NUIvRlBja0w4OHhENm4zTzA2N3ZtYkpmN0ZmYzgvZU1jLy9RSkVwSHJHSW9iVys1emN2VFJaOXR5WGlmZjhYTEdrUE5lYzE0ajF6a0c0K1c0VDExUnJwSFBmZVo3aldmRmx0OXpvTlBwOGp4UGhUeWZ1ZTh6MzlpRUVIK0hoNGV2QmhFUkVWRVpZWktFeWlXRlFyRUpnRnh4OC84L3MvOGZlM2NlRjFYVi93SDhjd2NCRlRXWDB1ZlJza1hMWEZJQk5VbWZSTXl5VWhETkJUZmNGMXh3MTh3a2QzTmZ3akNYM0I1TkxCVWx0VkFFbDBxTkdSUUk5NlhBSGRtM1dlNzUvY0V6OThmQXNJb002T2Y5ZXZWaTdybm4zdnVka2VEeXZlZDd6djhycU0zNHVyREhGdmM2VDlwbXFWaWU5dWNpaEtoaTNLNWN1WEtKLzJGdU5HblNKRXlhTkFscGFXbHdjWEVwTURHUzNiNTkrN0J1M1RyczJMRUQwNmRQUjd0MjdRQUFWYXRXVmM2VC9aekd2eWMvL3ZoamsvUGszTTR1cjgrMElPN3U3b2lNak1UYXRXc0IvSDhpSmZzOEpTZE9uQUFBYUxWYVRKMDZGVzNhdEVGWVdCZzBHZzBhTkdpQVYxOTlGWlVxVllKR280Rzl2VDM4L2YzUnJWczNxRlJQcDdMRXpMOXpwZjk5elo3Z1ZPVDMyWlRVdnRLNFJrR0tjNjZpSGxQYTd6UG52b0srcDRyN1BpVkpRc3VXTFFQQ3c4TnY1WHNCSWlJaW9oTENKQW1WVmNZRXlXUlpsbzFQSDJYQTVLbWxqR3hQSmYvWFR6WStpVFIremY2RU0vdlhiT2NWQm9OQlNKSmtzdC9ZWnR6T2ZyN3NiY2E0c3ZlWC8xZTNrYjFQdHYyUUpFbVdKRW5vOVhxbFRhVlN5Y2IreHZicy8rbDBPaUZKa2xDcFZDYmJ4djlVS3BYUWFyVW0yOGF2bVptWkp0c3FsVXBrWkdRSUt5c3IyY3JLU2lRbkowT2xVZ2xyYTJ0WnBWSUpLeXNyQVFCSlNVbkMydHBhcmxDaGdyQ3lzaExXMXRiQ3hzWkczTDE3VjFTb1VFSFkydHFLaWhVcmlxcFZxNHFRa0pDY1Q5UXJ0R3paY3F3a1NaK0hoNGZYOGZUMFJPZk9uZUhsNVZXb1VwakNNbzc0TUJnTU1CZ01Kdk40Yk51MkxkOWprNU9UY2VYS0ZkU3FWUXNiTm14QVhGd2N1blRwa3VjcU81bVptYkN5c2pKSlZEZzZPdWFhWU5WWWJwT2RpNHRMdnR2WnhjVEVZUHYyN2JDMnRrYm56cDFOOXVYYzF1bDBhTisrUFNwWHJvd0tGU29nUFQwZGpSczN4czJiTi9INjY2K2plL2Z1V0xac0dSWXZYb3lmZi80Wi92NytlVjYzdU83ZXZZc05HemJnMEtGREFBQWh4R01BeXpRYXpRcGt6WE5oL0V0WUdYM2s2T2dvQVVCR1JvYVVtWmtwNmZWNlNhL1hTd0JRcDA0ZFNhZlRTUWFEUVdrekdBeVNMTXRTdFdyVkpJUEJJQUdBTE11U3NWMldaYWxxMWFwS1B5R0VWTGx5WlJqM0dkdU14OW5hMnVacUUwSklRZ2pKeHNZbVY1dXhuN1cxdFNTRU1EblcySmE5bi9GMWhRb1ZUTGF6OTZsUW9VTDJiYVdmbFpWVnJqYmpmMVpXVm9YcWE5eFdxVlRaUjM0WlI3ZGxQNWR4ZEZ2Mlk1SDl2TVpSZWNaL3crenRacTVoY2gwQXlyRTU5cXYrbDFqSmRiNXN4OHdCVUYybFV2RmVoWWlJaUVvTmJ6eW9URk9yMWFzc0hRTVZtejQ4UEh4TjA2Wk5OOXZZMk13R01EWW9LS2hLY0hBdyt2VHBneUZEaHFCbXpacFBmQkhqS0E4L1B6OGtKeWRqMnJScGhUNTIrZkxsNk51M0x4WXNXSUMxYTlkaTFxeFpjSEJ3eUhQcDNRY1BIcUJTcFVwbTl4VWtlM2xOVHJJc1k4NmNPVWhMU3dNQVRKNDhHV1BHakVILy92MlZQc2FSSkVGQlFXYlA4YzAzM3dESVN2d2tKaWJDMzk4ZmJkcTBnYU9qSTE1NTVSVU1IRGdRSTBlT0xKSFAzQ2d4TVJFN2R1ekFqaDA3b05mckFTQWR3SGNxbGNvbkxDd3NNVnRYa2VOcnJ2bFhzb3VKaVNteEdLbjhjbkJ3OEFLUS96cllSRVJFUkNXTVNSSWllcXIrdDhySnpLWk5tNjYydGJWZGJEQVlCdXphdGF2Q2dRTUhNSHo0Y1BUdTNidllpWWZzZ29PRDRlM3RuYXU5UllzV1p2dnI5WHBvdFZxbHhLWjY5ZXBZdjM0OWpoMDdoamZmZk5Qc01aR1JrY2pNekN4U3VVMWhxRlFxTEZpd0FGNWVYdWpVcVJOYXQyNk51TGc0czZOTmNyWUZCd2ZqeXBVck9IcjBLUDc4ODAra3BhV2hXN2R1K1AzMzN6Rno1a3dZREFaSWtvVDA5SFRjdVhOSFdTYjVTV1JtWm1MLy92MUtZZ3FBUVFpeFY2VlN6UWdMQy92N2lVNU9SRVJFUkVSRXBod2NISVNEZzRNb3VDZVZOdzRPRG8zdDdlMFBHLytOUC96d1EzSG8wQ0doMSt0RmNaMCtmVnA4L1BISHdtQXc1TnV2VmF0V3l1c3VYYnFJek14TTViWFJ4SWtUeFMrLy9LSnNkK3pZVVhrOWF0UW9zWGp4WXBOek9qZzRDQ0dFY3UzVTFGVFJwazBiWmI4c3k2Sk5temJpNGNPSCtjWVdIeDh2MnJkdkwvNzU1eCt6Ky9WNnZYS3RuQ0lpSW9TL3Y3K0lqWTBWc2l5TGlSTW5palZyMW9oSGp4NkpVYU5HaVNGRGhvZ2JOMjZJeno3N1RJd1lNU0xQYXhSRXI5ZUxYMzc1Ulh6NjZhZkMrTy9uNE9Cd3ZIbno1ZzZXL3I2aVo0K0RnOFBWLzMyUE5iUjBMRVJFUkUrTHZiMzlDZ2NIQjJGdmJ6L1owckZRRm80a0lhSlNwVmFyb3dGODBySmxTMmRKa3BZK2V2U290WStQRDdadDI0WkpreWJCeWNtcFNCTmpwcWFtWXRteVpSZzllclRaRVJMSnljbXdzN1BEbFN0WFVMRmlSYVhkeHNZR3ZYcjFVbDY3dWJuQjJka1p0Mi9mTmp1Q0l6bzZHbEZSVWZqeXl5OU4ybzJqWUtaT25Zb3paODVBQ0dFeUw0b2tTZWpYcngvYzNkMlZpVi9Oa1NRSnJxNnVrQ1FwMy9sS3pPMExEZzVHczJiTkFBQ2hvYUdJalkzRmhBa1QwS3RYTDNUczJCSFRwMCtIcmEwdHRtN2RpZ1VMRm1EKy9Qbnc4L01yOU9jc2hFQllXQmhXcjE2TjZPaG9ZL05GSWNSTWpVWnpKTDlqaVlpSWlJaUk2QWx4Sk1uem8yWExsdjBjSEJ5dUdmL05SNDRjS2Y3NjY2OUNqMjdZdFd1WG1ESmxpcEJsMmV6K0lVT0dDRWRIUitIazVDUjhmWDN6UGRmV3JWdEZSRVNFU2R1c1diT1UxM2Z2M3MzeldJUEJJREl6TTU5b1JFeEpTVTVPRmtJSWNmdjJiYlA3alNOb0N1UGF0V3Rpd29RSjJVZU8vRzF2YnovTTB0ODM5T3pqU0JJaUlub2VjQ1JKMlZPOHRTbUpuakpqZ2tTdFZ2Tjc5UGxnYlc5dlAwR1NwQmtBWGdLQVR6NzVCS05HamNMTEw3K2M3NEd5TEVPbjA4SFcxclkwNG54dTNMOS9IeHMzYnNUKy9mc0JBRUtJZUFBcnRWcnQwcWlvS0sxbG82UG5nWU9EdzFVQURRRzhxVmFycjFrNkhpSWlvcWZCM3Q1K2hTUkprNFVRVXpRYXpVcEx4MFBBazgzZVIwUlVNblFhaldaRlVsSlNReUhFQ2dCcGh3OGZScytlUGJGNjlXb2tKQ1RrZWFCS3BXS0NwQVFsSnlmRHo4OFBibTV1eGdSSmhpekx2bnE5dm9GR28xbkFCQWtSRVJFUlBjdVlKQ0dpTXVQYXRXdEpHbzFtcWhEaVRWbVdkK3IxZXNPT0hUdmc2dXFLblR0M0lpTWp3OUloUHJPMFdpMzI3dDBMVjFkWGJOeTRFVHFkemlDRStGR3YxemNKRHc4ZkZ4RVJFVy9wR0ltSWlJaUlualltU1lpb3pORm9OSGZDdzhNSDZ2WDZsZ0IrVFUxTnhhcFZxK0R1N280alI0N0FZREJZT3NSbmhpekxPSDc4T0Q3NzdETXNXYklFU1VsSkVFS2NsR1haU2FQUjlMcDQ4ZUpOUzhkSVJFUkVSRlJhbUNRaG9qTHI0c1dMa1dxMStpTWhSR2NBNmdjUEhtRDI3Tm5vMzc4L3pwNDltKzlxTVpRL0lRUTBHZzJHREJtQzZkT25JelkyRmtLSXZ3QzRhalNhRHVIaDRlY3RIU01SRVJFUlVXbmpFc0JFVk9acE5KcGpBRnJaMjlzUEJQRFYxYXRYWC9meThrTGJ0bTB4WWNJRU5HclV5TklobGlzM2I5N0V1blhyRUJvYUNnQVFRdHlSSkdtZVJxUDVEZ0F6VDBSRVJFVDAzT0pJRWlJcUw0UkdvOW11MVdyZkZrTE1CQkQzeHg5L29GKy9mdkR4OGNIZHUzY3RIVitaOS9EaFF5eGV2Qmk5ZXZVeUprZ1NBY3lOajQ5dm9GYXJONEFKRWlJaUlpSjZ6akZKUWtUbFNsUlVsRmFqMFh3dFNWSURBR3NBcEFjR0JzTGQzUjNmZlBNTkVoTVRMUjFpbVpPU2tvS05HemZDemMwTlAvNzRJMlJaemhSQytFbVMxRkN0Vm45MTY5WXR6b2hMUkVSRVJBUW1TWWlvbkFvTEMwdFVxOVVUdFZwdEl5SEVEMXF0VnY3KysrL2g1dWFHM2J0M0l6TXowOUloV3B4T3A4TytmZnZRdlh0MytQbjVJU01qUXdad1FKS2taaHFOWmt4WVdOZ2pTOGRJUkVSRVJGU1dNRWxDUk9WYVpHVGtQeHFOeGtNSTRRZ2dPRGs1R2N1WEwwZVBIajN3NjYrL1FwWmxTNGRZNm1SWlJraElDSHIzN28yRkN4Y2lQajRlUW9qZkFMUlhxOVh1YXJYNm1xVmpKQ0lpSWlJcWk1Z2tJYUpuUW5oNGVMaGFyZTZrMStzL0ZrSmN1SGZ2SGo3Ly9ITU1HREFBNTg4L1B3dTFYTHg0RWNPSEQ4ZVVLVlB3OTk5L0E4QWxnOEhRVTZQUnROTm9OTDliT2o0aUlpSWlvcktNcTlzUTBUUGw0c1dMUndIOFltOXZQMFNTSkovTGx5L1hIejE2Tk5xMWE0Zng0OGZqelRmZnRIU0lUOFh0MjdmaDYrdUw0OGVQRzV2dUFsaW9WcXUvQmZEOERhY2hJaUlpSWlvR2ppUWhvbWVSMEdnMFc1S1NrdDRDTUZzSUVYL216Qmw0ZUhoZy92ejV1SGZ2bnFYakt6RnhjWEZZdW5RcGV2YnNhVXlRSkFOWStPREJnd1pxdGRvWFRKQVFFUkVSRVJVYWt5UkU5TXk2ZHUxYXBscXRYcWpYNnhzQThKVmxPZlBBZ1FOd2QzZkh0OTkraStUa1pFdUhXR3hwYVduWXNtVUxYRjFkc1dmUEhnZ2h0RUtJelhxOXZxRmFyWjRkRXhPVGJ1a1lpWWlJaUlqS0d5WkppT2laRnhFUkVhOVdxOGNKSWQ0V1F2eVltWmtwYjlxMENhNnVydGk3ZHkrMFdxMmxReXcwblU2SGdJQUF1TG01d2RmWEYrbnA2UUpBb0Y2dmI2N1JhSVpmdkhqeGdhVmpKQ0lpSWlJcXI1Z2tJYUxuUm5oNCtDMk5SdE5Ma3FRMlFvaVRTVWxKV0xKa2lWS3FVcFpYd2hGQzROU3BVL0R3OE1DOGVmUHcrUEZqQURnclNWSUh0VnJkN2VMRmk1Y3RIU01SRVJFUlVYbkhpVnVKNkxtalZxdkRBSFJ3Y0hEb0NtRHhuVHQzbWsyZlBoMU5talRCNU1tVFlXOXZiK2tRVFVSR1JtTE5talZRcTlVQUFDSEVWVW1TWnF2VmFuOExoMFpFUkVSRTlFeGhrb1NJbmx0cXRUb1F3T0dXTFZzT2x5VHB5Ny8rK3V2bDRjT0hvME9IRGhnM2JoemVlT01OaThiM3p6Ly9ZUDM2OWZqMTExOEJBRUtJQjBLSXhlSGg0ZXNBR0N3YUhCRVJFUkhSTTRqbE5rVDB2SlBEdzhPL2Uvanc0VnNBdmdLUUdCb2FpajU5K21EUm9rVjQ4S0QwcC9oNC9QZ3hWcTVjaVI0OWV1RFhYMytGRUNKRkNQRzF3V0I0SXp3OGZEV1lJQ0VpSWlJaWVpcVlKQ0VpQWhBVEU1T3VWcXZucHFXbE5SQkMrQmtNQnUxUFAvMkU3dDI3NDd2dnZrTktTc3BUanlFOVBSM2J0bTJEcTZzci92dmYvMEtXWlIyQXJSa1pHVzlwTkpxWkZ5OWVUSDNxUVJBUkVSRVJQY2VZSkNFaXl1YlNwVXR4R28xbWpFNm5hd0pnZjBaR2h0aXdZUVBjM055d2I5OCs2SFM2RXIrbVhxOUhZR0FnM04zZHNYYnRXcVNscFFraHhCR0R3V0N2VnF1SFJFZEgzeTN4aXhJUkVSRVJVUzVNa2hBUm1SRVpHWGxkclZiM01CZ01Ua0tJTXdrSkNWaTRjQ0Y2OWVxRmtKQVFDQ0dlK0JwQ0NQejIyMi9vMTY4ZmZIeDg4UERoUXdENFU1YmxUaHFONXBNTEZ5NUVQZkZGaUlpSWlJaW8wRGh4S3hGUlBpNWV2SGdXUVBzV0xWcTRXMWxaTGZ6bm4zOGFUNWt5QmMyYk44ZkVpUlBSb2tXTFlwMDNPam9hYTlhc3dmbno1NDFOTjJSWi9qSThQSHhYU2NWT1JFUkVSRVJGd3lRSkVWRWhYTGh3WVQrQWd5MWJ0aHl0VXFtK3VIang0citIRGgwS0Z4Y1hqQjA3RnErOTlscWh6aE1iR3dzL1B6OGNQbnpZMlBSSWx1V3YvemNocS83cFJFOUVSRVJFUklYQmNoc2lvc0l6aEllSCs5NjdkNitoRUdJQmdPVGc0R0QwNnRVTFM1Y3V4YU5Iai9JOE1DRWhBV3ZYcm9XN3U3c3hRWklxaEZpUm1wcjZSbmg0K0hJd1FVSkVSRVJFWkhGTWtoQVJGZEdkTzNmU05Cck5sM3E5dnFFUVlwTXN5N285ZS9iQXpjME5XN1pzUVZwYW10STNJeU1ELy8zdmYrSHE2b3B0MjdiQllERG9BZXcwR0F5Tk5Cck4xTXVYTHlkYjdwMFFFUkVSRVZGMkxMY2hJaXFtaXhjdlBnQXdva1dMRnN0VUt0WHlqSXlNcnI2K3Z0S3VYYnZnNWVVRkd4c2JyRisvSHZmdjN3Y0FJWVE0cHRQcHBrWkdSbDYwY09oRVJFUkVSR1FHa3lSRVJFL293b1VMVndDNHRtelpzcDBrU2N2ajQrUGJMbHk0VU5rdmhBZ1hRa3dQRHc4UHNseVVSRVJFUkVSVUVDWkppSWhLU0hoNCtCa0FUaTFidHV5bFVxbm1DeUZzaFJCZmhZZUhiN04wYkVSRVJFUkVWREFtU1lpSVNsaDRlUGhlQUhzdEhRY1JFUkVSRVJVTkoyNGxJaUlpSWlJaUlnS1RKRVJFUkVSRVJFUkVBSmdrSVNJaUlpSWlJaUlDd0NRSkVSRVJFUkVSRVJFQUprbUlpSWlJaUlpSWlBQXdTVUpFUkVSRVJFUkVCSUJKRWlJaUlpSWlJaUlpQUV5U0VCRVJFUkVSRVJFQllKS0VpSWlJaUlpSWlBZ0FreVJFUkVSRVJFUkVSQUNZSkNFaUlpSWlJaUlpQWdCVXNIUUFSQURRc21YTFR5Vko2cGl6M2Q3ZWZubTJ6U01hamVaNEtZWkZSRVNscEhuejVnNVdWbGI5ak50Q2lCY2xTWUlRWXFhOXZYM0MvNXIvMG1nMFd5d1VJaEVSRVQwSG1DU2hNa0dsVWhrQVRNblpMa21TMGlhRU9GU3FRUkVSVWFteHRyWk9GRUtZK3owd3pQaGFsdVZwcFJzVkVSRVJQVzlZYmtObGdpUkp4NFVRQ1hudEYwSTgxbWcwWjBvekppSWlLajFoWVdIWGhSRGgrWFF4U0pLMHE5UUNJaUlpb3VjU2t5UlVKb1NGaGVra1NjcHZwTWdlQVByU2lvZUlpRXFmRU9LLytld0wwMmcwZDBvekhpSWlJbnIrTUVsQ1pZWVE0c2Q4ZHU4cnRVQ0lpTWdpREFaRFlGNzdKRWs2V0pxeEVCRVIwZk9KU1JJcU0rTGo0MzhWUXFTWTJaV2sxV3BQbG5wQVJFUlVxaUlpSWk0QmlNN1pMb1FRc2l6bk9jcUVpSWlJcUtRd1NVSmx4cTFidHpJa1NmbzVaN3NRWW05VVZKVFdFakVSRVZHcHk1VU1rU1FwUER3OC9KWUZZaUVpSXFMbkRKTWtWS2JJc3Z4VHpqWWhCRXR0aUlpZUg3bm1weEpDNUZtR1EwUkVSRlNTbUNTaE1rV1c1Y01BTXJJMXBUNTY5T2lFcGVJaElxTFNwVmFyTHdLNGthMUp5TEs4MDFMeEVCRVIwZk9GU1JJcVV5NWV2SmdLSURSYjAvNlltSmgwUzhWRFJFU2xUd2lSUFNrU2RlSENoU3NXQzRhSWlJaWVLMHlTVUZtMDMvakNYUGtORVJFOTg1U1NHeUhFTDVZTWhJaUlpSjR2VEpKUW1hUFQ2ZnlGRUZvQUdlbnA2Y2N0SFE4UkVaVXVqVVlUSm9TNER3QUdnMkd2cGVNaElpS2k1d2VUSkZUbVJFUkV4RXVTZEJyQW9jdVhMeWRiT2g0aUlpcDFBc0JXSWNTVml4Y3ZuclYwTUVSRVJQVDhxR0RwQUlqTUVVSWNFRUxjczNRY1JFUmtNUUZDQ0J0TEIwRkVSRVRQRnlaSkxNVEJ3ZUU0QUJkTHgxR1dTWklFQndjSFM0ZFJKZ2toem1rMG1uY3RIUWNSRlExLzloZk4vMzRQVExKMEhPV0JFT0lCQUh1TlJuUEgwckVRRVJHVlp5eTNzUnplSkZPeFNaTFV4dEl4RUZHeDhHYy9QUldTSk5VV1FuUzJkQnhFUkVUbEhVZVNXRmhZV0ppbFE2Qnl4dEhSMGRJaEVORVQ0czkrS2tralI0NDBmay9kdG5Rc1JFUkU1UjFIa2hBUkVSRVJFUkVSZ1VrU0lpSWlJaUlpSWlJQVRKSlFBUXdHZzlsMldaWkxPWkt5U3dpQk8zYzRUeDRSRVJFUkVWRjV4eVJKT1NXRXdKNDlleUNFS05ieEdvMEdmLzc1Wjc1OWdvS0NNR1BHRExQN1B2amdBN1B0Qm9NQi9mcjFRMUpTa3RuOXc0WU55OVdXbnA2T2lJZ0laWHYrL1BtNGNPRUNnS3k2L2JObnorWWJaMUc0dUpUOG5JazZuUTdkdW5VemFaczB5ZnhpRE5PbVRTdng2eE1SRVJFUkVWSEo0TVN0NWRSZmYvMkZJMGVPb0UrZlBtalZxaFhxMTYrZnE4L2ZmLytkWnlJa01URVJpeGN2eHY3OSsxRzVjbVd6ZmQ1Nzd6MHNXclFJc2JHeHFGZXZYcUhpT256NE1HN2R1Z1V2THk4QXdKdzVjL0RXVzI4cCs4Mk51RGgyN0JnQ0F3T3hZY01HQUVCSVNBajY5ZXNIQUxDenM4UE1tVFB4N3J2dll2TGt5YkMxdFMxVUhJWFJ1WE5ucys4OU1URVJJU0VoVDNUdVAvNzR3Mnc3SjJza0lpSWlJaUlxdTVna0thZU9IejhPVjFkWEFJQzF0VFgyN2R1WHE0K1RrNVB5MnRIUkVmLys5NzlOOWx0Ylc2TjM3OTRtYlk2T2pwZzdkeTZBckFTRnI2OHY2dGF0Q3dEbzFxMGJySzJ0QVFESnljbm8wYU1IQUNBbEpRVkxsaXpCMjIrL2piMTc5K0xubjMvR1AvLzhnMVdyVnVIVlYxOHQ4TDM4OU5OUEdEUm9FQURnM3IxNzBHcTFlUDMxMXdFQWI3LzlObmJzMklHTkd6Y1dlOVJNWGxKU1VoQVVGSlNydlgzNzlnQ3lTb3JhdFd0bnNrK3IxZWFiNkpCbFdZblRZRERBeXNxcUJDTW1JaUlpSWlLaXA0bEprbkxJWUREZzJMRmo4UGYzTDlKeEFRRUJzTEt5Z2l6TDBPdjF5TWpJUUhwNk9sSlNVcENZbUlqSGp4K2pRNGNPQUtCOEJZQzB0RFQ4OE1NUDBPdjFPSFRvRUlDc3NwVjkrL1pCcDlQaDAwOC94V3V2dlFaZlgxL2N2MzhmNDhlUFIweE1ES3BWcTRhWk0yZGkxYXBWYU51MkxlclhyNCs0dURqMDd0MGJ0Mi9mVnNwb0lpSWk4TlZYWDJIdTNMbVFaUmtaR1JubzJMR2oyZmpyMWF1SFhidDJGZmt6bXpObkRpSWpJNUdVbEtRa2R3cWlVcW5nNStlSFJvMGFvV0xGaXJoLy96NDhQVDB4ZlBod1hMcDBLVmYvOXUzYm8zYnQydEJxdGRCcXRYQnpjME5tWnFiSmFKWGs1R1M0dWJrcHI0T0RnNHY4WG9pSVNwTVFBdjcrL3VqZHV6Y2tTU3J5OFJxTkJnYURBYTFhdFNyUnVBd0dBd1lPSEFnL1B6OVVxMVl0MS81aHc0Wmg4K2JOSm0zcDZlbTRkdTBhM25ubkhRQlo1WjJ1cnE1bzBhSUZ3c0xDb05mcjhlNjc3NVpvbkVSRVJGUytNRWxTRGgwK2ZCZ3BLU21vV0xFaWdLdzVNY3o5NGEvVDZYSzF0V3JWQ2hVclZvU05qUTFzYlczeDRNRUROR25TQk5XcVZVUE5talhSdEdsVC9QdmYvMFpvYUNnQTRPclZxMWk2ZEtreXNpT25oSVFFakI0OUdqVnIxc1M0Y2VOdyt2UnA3Tnk1RTcxNzkxWnVxZ0dnVHAwNjhQZjN4OGNmZnd4L2YzOTA3ZHBWT1VmMmtSbHo1ODVGM2JwMU1XTEVpT0ovUUdiTW16Y1BzYkd4Y0hWMVZVYmRPRGs1bWYzY01qSXlsTmVob2FFNGRPZ1FacytlamVqb2FEUnQyaFFyVnF3dzZhL1ZhdUhrNUlUVHAwOHJiVTVPVGdnTURFVG56cDBSRUJDZ3RMdTR1Q2piVDJOK0ZDS2lrdmEweXpzZlBIaUFUei85dEVneG5UOS92bHlWZHhJUkVWSDV3U1JKT2FQVmF2SDk5OStidE5XdlgxLzV3OS9GeFVVWm5XQXUwU0NFTVBsanZuWHIxdGk2ZGF2WnNwQzdkKzlpNXN5Wm1EZHZIbzRmUDQ3VTFGUWxxWkM5M0taWHIxNEFnRXFWS2ozUmV6TVlERGgxNmhTV0xsMzZST2ZKeTRrVEp3QUE2OWF0VTI2cXpaVXBHY3R0QUdETW1ERVlOR2dRUWtKQ2NQTGtTYlJyMXc1bno1N0YxcTFic1c3ZE9sU293UCtGaU9qWjlyVExPMnZYcm8zejU4L25PdWUwYWRNUUZ4ZUhMVnUyNU5xWGxwWldyc283aVlpSXFQemdYM2psek04Ly93d25KeWNjT1hKRWFUTjN3d29BR3pkdU5OazJOMHo2aFJkZVFISnlNcXBYcjI3U0hoVVZoV25UcHVIaHc0ZjQrdXV2TVhyMGFGU3BVZ1g5Ky9lSFNxV0N1N3M3QUdEa3lKRjQ2YVdYbE9NZVBIaUFBUU1HNEo5Ly9zR0FBUU5NUm1VVTVNeVpNMGhJU01DNGNlTlFzMlpOazMxeGNYR1lPblVxZXZic1dlanpaV2RNRGxXclZnMEpDUWxZdjM1OW9ZNnp0cmJHL1Buek1XN2NPT2oxZWt5Y09GR1pxMlhkdW5XNVZyR1JaUm5YcjErSFhxL0g2TkdqaXhVckVWRlpVUnJsbmViODl0dHZDQTRPTnBzZ0FWQ215enVKaUlpb2ZHT1NwSnhwM2JvMVB2cm9JeHc1Y2dUUjBkR1lPWE9tc3UvdTNic3dHQXhvMTY0ZFhuenhSYVY5OCtiTnNMR3hnVXFWdGVKejlqS1AxTlJVdUxxNktpTWlQdjMwVTB5YU5Ba1RKMDdFMUtsVHNXVEpFbWkxV2pScTFBZ1ZLbFJBaXhZdDRPZm5CM2QzZDhURXhPRHExYXNtazV2V3JsMWJLYmN4ZmdXQSsvZnZvM2Z2M3NwTnE3a2gxN3QzNzRhbnB5ZUNnNFB4d3c4L0tFT2Q0K1BqMGFOSEQ3ejMzbnZGL3R5T0h6K094bzBiNDhxVks1Z3hZd2FXTEZsUzZHTWJObXdJUjBkSDNMeDVVNmw3OS9IeHdZQUJBOUMxYTFmbDZXVjZlanE2ZE9tQ1dyVnFRWklrekpvMUM4T0dEVE41ZXBxY25KenJhU29SVVZsVkd1V2RPU1VtSm1MaHdvWDQ2S09QMEtKRkM3TnhsZVh5VGlJaUlpcmZtQ1FwWjE1KytXWGxkZVBHalpYNUxZNGVQUXExV28xang0N0IwZEVSdzRjUFI2TkdqUUJramNLb1VxV0tjbHoyeVVJWEwxNk14bzBibzN2MzdpYlgyYnAxSytyVnE0ZlZxMWRqOU9qUnVIRGhBdXpzN05Dd1lVUGN1blVMc2JHeDhQUHp3MmVmZmFhVTJRZ2g4aHhKTW1EQUFJd2JOMDY1YVpWbDJlUjZhclVha1pHUldMSmtDYXBVcVFKZlgxOU1uandaUWdnc1hMZ1FQWHYyTkhzelhWaisvdjZZUDM4K0FnSUNZR05qZ3psejV1RElrU01GemtrQ0FOZXVYY081YytkUXQyNWRIRDU4R0o5ODhna2FOR2lBZ0lBQVphSldJS3ZjYU4rK2ZhaFZxeGFjbkp5VXV2M3NUMkJkWEZ5VWJjNUpRa1JsV1dtV2R4ckpzb3d2dnZnQ3RyYTIrT1dYWHpCbHloU2NPblVLblRwMVF0V3FWWlYrWmIyOGs0aUlpTW92bGFVRG9DZDM4dVJKN05xMUN4TW5UZ1FBWlI0UjR4T3oyN2R2NTVwNFZaWmwvUGJiYjJqWHJwMHlWd2NBYk4rK0hRQlFyMTQ5cGMzWjJSbFZxMVpWSnNUejhQREFoQWtURUJFUmdTRkRoaWo5MHRQVDhmcnJyMlBuenAxNDVaVlhzSFBuVHVYcDQ3aHg0NVIreDQ0ZHcwOC8vYVJzNjNRNmZQMzExeGc1Y2lSZWVPRUZEQm8wQ05IUjBkaTRjU09XTEZtQzFOUlVqQmt6SnQvUHdHQXc0TUNCQTNtVzkvajQrS0JPblRxNTJ2ZnQyNWZyUDJQTVFOWVR6ZW5UcDhQYjJ4dUxGaTNDaGcwYmtKS1NBaUJyMUV4T3RXclZ5amRPSXFMeXdsamVtVjFKbEhmbXhaZ1VqNHFLd3FwVnF3QmsvVjQ1ZWZJa2V2VG9nWUNBQUpPNVFrcXF2TE5yMTY0bS96azVPWm44amlJaUlxTG5DMGVTbEdOYXJSYWJObTFDYUdnb3Z2bm1HNldFcFZhdFdsaTZkQ204dmIzUnZIbHoxS3haRSsrODg0NXljM25nd0FGczM3NGQvL3JYdjdCMjdWcXNYcjBhNGVIaHFGKy9QZzRjT0tCTWFwZmRzV1BIMEtaTkcrWDh0MjdkUXR1MmJhSFg2NVUrZCsvZU5abWZ4T2p4NDhkNCtQQWhFaElTa0pHUmdXdlhydUhZc1dQS2hLK3JWcTFDNWNxVjRlSGhBUUN3c3JMQ21ERmpNSHIwYUZoWldXSExsaTM1UG5rRWdFdVhMdUc3Nzc3TE5TTEdLSHZTcDdBU0VoTGc1ZVdGMXExYks4TzF4NDhmai9UMGRGU3NXQkU2blE0VksxYkVsU3RYVEJJclJFVFBndElvNzV3eVpRcUFyTVQ5a2lWTEVCUVVoRysvL1ZZcFk2eFVxUkpXcmx5SmtKQVFmUDMxMXdnSUNNRHMyYlB4eGh0dmxObnlUaUlpSWlyZm1DUXB4eTVkdW9TSER4OWk4K2JOSnVVMFFGWlNZTWVPSFFnTURNU21UWnV3YnQwNjNMNTlHd0FRR0JpSUw3NzRBaHMzYnNUNTgrZmg0K09ENmRPbm8xV3JWbWpjdUhHdTY5eTVjd2VuVDUvRzhPSERzV3paTXB3NGNRTGJ0bTNEbmoxNzRPN3Vqdjc5KzZONzkrNDRkKzRjbWpScEFpQXJtWkNVbEFRQVdMMTZOWDcrK1dlOCtPS0xhTnUyTFdyVnFvVjY5ZW9oSWxTTEE0d0FBQ0FBU1VSQlZDSUMxNjVkdzRrVEo3QjE2MVlrSlNYaDVNbVRPSHo0TU83ZHU0ZDU4K1loSXlNREV5ZE9SS05HamZEaGh4K2lkZXZXWmtlRVhMaHd3ZXprZXdYSlhxdHVaSHdhcVZLcDBMcDFhM2g3ZXl2N1B2amdBd0JBVEV3TTNOemNBR1JON2pwMDZGQUFXUWtoQUNhcjNoajdHYytaZlp1SXFLd3FyZkxPcEtRa3pKdzVFemR1M01DbVRadE1sdkUxY25aMmhxT2pJNVl2WHc1UFQwOGNPblNvekpaM0VoRVJFVkV4T0RnNENBY0hCMUZjVzdac01kdStkdTFhayszVTFGVGg1K2NuaEJEQ1lEQ0k0T0JnWmQrdFc3ZkVGMTk4SVF3R2c0aU1qQlErUGo3aXhvMGJKc2U3dTd1TE0yZk9pSjkvL2xsczNMaFJ6Sm8xUzhURnhTbjdUNTgrTFFZTUdDQ2lvNlBGd29VTHhhMWJ0NFFRUW56Ly9mZkN3OE5EK1B2N2k3Lysra3ZjdkhuVDVMeUhEeDhXZ1lHQjR1Ky8veFkzYjk0VWx5OWZGdSs5OTU0WVAzNjhPSGJzbU5EcjlVcmY5UFIwc1h2M2J0R3paMC9sdmVRMGZmcDA4ZWVmZnhid3FRbHg5T2hSNWZYKy9mdk45c21yUGFlTWpBeVJscFltREFhRDB0YXRXemZSdm4xN3NXelpNaUdFRUI5ODhFR2V4M2ZzMkxGUTE4bkorTDFqNmU5aElpcTZKLzNaYnduWmYxYUZob2FLZ1FNSGl0VFVWTkd4WTBmeDZORWowYTlmUCtYbmIxaFltQmd4WW9RUVFpanYwMkF3aURObnpvalEwRkF4WWNJRTVWemJ0bTBUUWdoeDdkbzFNV0hDQlBIbzBTT1Q2em80T09ScUUwS0ltSmdZa1pxYUtqdzhQSVFRUXZUcTFjdmtxMUdYTGwxRVVGQ1E4UGYzVjlxMFdxM28zYnUzMkw1OXV4QkNDTDFlTDRZUEh5NisrKzQ3c1dqUklqRjY5R2lUM3ovbHhZZ1JJNFNEZzRObzJiS2xzNlcveDRtSXFHanM3ZTFYT0RnNENIdDcrOG1Xam9YSW9zcmpqZkxUbHBHUllla1F5Z1VtU1lqS3IvTDRzNzlqeDQ0aU16TlQrUHI2aXQ2OWU0c0hEeDRvN1VKa0pTMTY5dXdwNXM2ZEs5YXRXeWZXcmwwclpGa1dEZzRPWXYvKy9jTGQzVjJNR1RORzZIUTY0ZTd1TGpRYWpZaUxpeFB1N3U3NVhqZXZKSWtRLzU5WUVjSTBTUklYRnljdVhib2svdmpqRCtIczdDeSsvZlpiMGJOblQrVzRyNy8rV2d3ZVBGam9kRHFsTFN3c1RMUnUzVnEwYmR0Vy9QWFhYOFgvb0N5SVNSSWlvdktMU1pLeWgrVTJWR1lZYThLSmlLaHNLYTN5enNLeVpIa25FUkVSUGR1WUpLR25TcWZUb1VLRkNtWlhPaWlNakl3TVRvcEtSR1JCQXdjT1JQUG16ZEc4ZVhPVGRuZDNkK1YxcFVxVjhPbW5uK0x4NDhkNDY2MjNJTXN5bGk5ZnJzd1Y5ZUtMTDJManhvMllOMjhlVnE1Y2liMTc5OExUMHpQZjY5clkyT1Q1dStQbXpadm8zNzgvQU9ENjlldjQ5dHR2MGF0WEx6UnIxZ3hEaHc3RmE2KzlwdlN0VXFVSy92NzdiN1JxMVFyMjl2WklURXpFa0NGRDRPam9pRDU5K3NEWjJWbVpITHhMbHk0NGNPQUF0bTdkaXRqWVdJd2FOYXJJbnhjUkVSR1ZiOFg3eTVXZW1MRmN3cmhNYjNtUW5KeU1ZY09Hd2QvZjMreitwS1FrMk5qWW1DUTFkdTNhaGF0WHI4TEh4OGZzTWZmdjM0ZGVyMGU5ZXZYUW9VTUhoSWFHNHZyMTYzamhoUmRRdVhKbHVMaTQ0T1RKazdDeHNTbFNyQmtaR1VoTFMwTjZlbnF4VnJZcHl4d2RIUUVBYXJXYS8vOFNsVFBsOFdmL3N5Z3pNL09aR3IwNGN1UkloSVdGUVpibGp1SGg0U0dXam9lSWlBclAzdDUraFNSSms0VVFVelFhelVwTHgwTWNTVUpGWURBWWNQMzY5VHozNzltekJ4cU5CcXRYcjFhU0dzZU9IVU8vZnYzeVBPYlVxVk1JQ2dyQ2hnMGJBRUJaWFdEczJMSFE2L1dvWDcrKzJRVEpoZzBiOE91dnZ3SUFKRW1DU3FYQzQ4ZVBVYU5HRFVpU0JGdGJXMVNxVkFrdnZQQUNsaTFiQmdENDVKTlBsTlVhb3FLaTBMUnBVd0JBWkdRa21qVnJwcHo3L3YzN3lpb09SRVQwN0htV0VpUkVSRVJVc3Bna29TSnIzNzU5cnJZRkN4WmcyTEJobUR4NU1ueDhmTEJvMFNMY3VIRURGeTVjUUV4TURGYXNXR0hTLzQwMzNvQ3ZyeTk2OU9pQmtKQVEzTDE3RndEdzExOS80ZlhYWDRlam95TldyRmlSYTNpMzBZZ1JJekJpeEFpb1ZDcWxyWFBuenRpN2QyKytzZXYxK2dKZkV4RlIvb1FRdUh2M0x1cldyV3ZST0ZqU1NVUkVSQ1dOU1JJcXN0T25UK2U1YjlHaVJaZ3padzZTazVPeGRldFdqQm8xQ2lOSGpzU0JBd2ZnNXVZR1NaS3dhZE1tM0xsekJ3RHcyV2VmQVFER2poMkx0TFEwZlBubGx3Q0EzMzc3RFljUEg0YU5qUTI2ZHUySzFOUlU2SFE2VEpreUJkV3JWOGQzMzMyWDY5cUppWW53OFBBd0c5ZnUzYnRScTFZdGJObXl4YVQ5MHFWTGVQdnR0MDNhQmc4ZVhPalBnb2lvckhOeGNVRndjSENKbmxPbjA2RmJ0MjRtWlVPVEprM0NxbFdyY3ZXZE5tMmFNcUl2UDhVcDZkeTdkNjlGU2pxSmlJam8yY1VrQ1pXb3lwVXJZL255NWJoMjdScE9uejZOZ0lBQVpHUmtZT0hDaGVqZXZUdTBXaTErL1BGSHJGeVpWVzYzYjk4KzNMNTlHd3NYTHNTZE8zZlFwVXNYREJnd0FQdjM3MGRDUWdLT0hqMktsMTU2Q1JzM2JrUktTb295VVdESGpoMHhkT2hRR0F3RzVkcVNKT1c2MGExWnN5WldyVm9GVDA5UHFGU3FYQk1GbWt1U0VCRTlxenAzN296S2xTdm5hazlNVEVSSVNNZ1RuZnVQUC80dzIxN1krVmZLVWtsblljbXlqSXNYTCtMNDhlUHc5dlpHaFFxOHJTSWlJaXJ2K051Y3pQcnp6ejh4ZnZ4NHMvdWNuSnpNdHYvKysrOEFnTU9IRDZOZHUzYllzR0VEcWxXcmhwczNiMEtXWmR5OWV4ZVZLbFdDcDZjbm1qUnBBcTFXaXcwYk5pQThQQncrUGo0WU9IQWczbnp6VFl3ZVBSb3RXclJBcTFhdGNQMzZkYnowMGt1NGZ2MDYzbnZ2UFpQclBYandBSUdCZ2NwMjU4NmRzVzNiTnBNK0gzLzhNUURrYXMvdkdDS2laMVZLU2dxQ2dvSnl0UnZMS0dWWlJydDI3VXoyYWJYYWZCTWRzaXhEQ0FFZ0s5RmhYQ21tdU1wQ1NXZGhkZW5TQlpJazRkR2pSM24remlRaUlxTHloVWtTTXF0VnExWkswc1BJWURBZ01qSVNMVnEweVBPNEJ3OGVZUDc4K2RpOGVUT2FOR2tDSUd1U1ZHdHJhNFNHaHFKdjM3NUtTWXkxdFRVYU4yNk1zV1BIWXNXS0Zmanl5eS9Sc1dOSHRHclZDbFdyVnNXZVBYdHc2dFFwdEc3ZDJtelNKajQrSGlOSGpsUzJrNUtTVExiTmFkdTJyUklYQUx6eXlpc1lPblNvc24zMzdsMGNPWEtrZ0UrSGlLanNtek5uRGlJakk1R1VsSVFlUFhvVTZoaVZTZ1UvUHo4MGF0UUlGU3RXeFAzNzkrSHA2WW5odzRmajBxVkx1ZnEzYjk4ZXRXdlhobGFyaFZhcmhadWJHekl6TTAxR3F5UW5KOFBOelUxNVhWRHBqNlZMT3JNdmJWeVF0V3ZYUXFmVHNVeVRpSWpvR2NJa0NSVmFjbkl5aGc4ZkRqOC9QelJ1M05qc2tPM3Z2LzhlTGk0dUpvbUlJMGVPWVBqdzRmRDM5MGZ2M3IyVnlWWWxTY0w2OWV2eHpUZmY0SjkvL3NIdnYvK085ZXZYQXdDMmJObUNqaDA3d3NQREE2Kzg4Z3JxMXEyYmF5bmZHalZxbU14TjBybHo1MXh6bFJoSGttVEg0ZEJFOUR5WU4yOGVZbU5qNGVycWluMzc5Z0hJR2dsb0xtR1NrWkdodkE0TkRjV2hRNGN3ZS9ac1JFZEhvMm5UcHJsR2FtaTFXamc1T1pra05KeWNuQkFZR0lqT25UdWJyQkRtNHVLaWJMdTR1RHpSZXlxdGtzN3NJaUlpTUhqd1lKdzZkU3JYNzcyMzMzNGJFUkVSVC9TZWlJaUlxR3poWDR0VVpIdjM3c1haczJlVlVTSFZxbFVEQU1UR3hpSXdNQkEvL1BDRDB2ZmN1WE80ZWZNbVZxOWVqWWlJQ096WXNjTmtYcEN0VzdlaVg3OSsyTGR2SDE1OTlWVkVSMGZEeDhjSDFhcFZnMHFsUXZ2MjdiRnMyVEt6a3dIR3g4ZWJuQ3NwS1NuWG5DTkVSTSt6RXlkT0FBRFdyVnNITHk4dkFGQVNKdGxsTDNFWk0yWU1CZzBhaEpDUUVKdzhlUkx0MnJYRDJiTm5zWFhyVnF4YnQ2NUVFczNsb2FTVGlJaUluazlNa2xDUkxWbXlCRmV2WG9XZm54OWNYVjB4WU1BQTlPL2ZINnRXcmNLbm4zNnFqUGlJalkzRmwxOStpYzgvL3h6VzF0YVlPblVxQmc0Y2lJWU5HeW8xN3lrcEtXaldyQmw4Zkh6UXZYdDNiTnUyRFQ0K1BsQ3BWSkJsR1NrcEtRQ3lubHJtZE9MRUNaTUo5OHpOTDVMenVKeWpUM0l5Ti9LRWlLZzhFa0xnOU9uVHFGYXRHaElTRXBTUmVnV3h0cmJHL1Buek1XN2NPT2oxZWt5Y09CRjJkbmJ3OWZYRnVuWHJNR25TSkpQK3NpemordlhyME92MUdEMTZkS0d1VVI1S09wMmNuRXgraC96blAvOEJBRFJ1M0JnN2QrNHMxUHNrSWlLaThvZEpFaXFXTjk5OEV5dFdyTUNGQ3hld1ljTUdmUERCQjRpUGo4ZjA2ZE1CQUJjdVhNQ01HVFBRcDA4Zk9EczdBOGlhLytPcnI3N0M5T25UTVduU0pIejIyV2VvVzdjdTVzMmJoelZyMW1ERmloV29XTEVpTGwrK2pHYk5tbUgrL1BsSVNFakFpaFVyTUh2MmJKTzYrdTNidCtQWFgzODFpU2t4TVJFREJneklGV3YybTltYzg1Z1FFVDJyamg4L2pzYU5HK1BLbFN1WU1XTUdsaXhaVXVoakd6WnNDRWRIUjl5OGVWTVpMZWpqNDRNQkF3YWdhOWV1ZVBYVlZ3RUE2ZW5wNk5LbEMyclZxZ1ZKa2pCcjFpd01HellNdlh2M1ZzNlZuSnhzc3AyWHNsYlNhVXppNUZkdVEwUkVSTThlSmtub2liUm8wVUs1NmR5OGVUTUFJREF3RUV1V0xERTdBWjZ6c3pNV0xWcUVyNzc2Q3ErLy9qb09IanlJc0xBd2RPalFBUUVCQVlpUGo4ZVpNMmZnNWVXRlNwVXFZZDI2ZFVvTitvd1pNNVNiMzd3bVY4MitKTENSaDRlSHlZaVR6TXpNUE4rUHNZVEh4Y1dGcFR0RVZLNzUrL3RqL3Z6NUNBZ0lnSTJORGViTW1ZTWpSNDRVT0NjSkFGeTdkZzNuenAxRDNicDFjZmp3WVh6eXlTZG8wS0FCQWdJQ2xJbGFBYUJTcFVyWXQyOGZhdFdxQlNjbko5U3ZYMSs1dHBHTGk0dXlYWmc1U2NwS1NTY1JFUkU5bjVna29STFhzV05ITkcvZVhMbFp6cWxEaHc3NCtlZWZVYmx5WmFTbXB1THp6ejlIeFlvVkFRQTFhOVpFZ3dZTjBLeFpNOWpiMjBPU0pBQlpxOUw0Ky91alJvMGFzTEd4UWZmdTNVdnQvUkFSbFVjK1BqNm9VNmRPcnZhQzVpUkpURXpFOU9uVDRlM3REWHQ3ZTNoNWVlSDk5OTlIbFNwVlVMdDI3VnpIMXFwVnEwVGpMaXNsblVSRVJQUjhVbGs2QUNvL3FsZXZqdlBuenhmWXo4N09MczhFaVpGeHlQTDc3Nyt2SkVpeWMzQndVQklrUm5YcTFERVpFVUpFUkhuTFdUNVNHQWtKQ1JnelpneGF0MjZOcmwyN29sNjllaGcvZmp6UzA5T2gxK3VSbnA0T0lRU3VYTGxpOW1kM1NUR1dkSzVac3dacXRScjM3OTlIZkh5OHNtVDdoUXNYTUd6WXNEeExPbi84OFVjQVVFbzZqU3YwcEtTazRQTGx5OURyOVpnN2Q2NVMwdm5WVjErWlRSNEJ3RHZ2dklPd3NEQ3pwVGFPam83SzhyOU9UazV3ZEhTRW82Tmp5WDhnUkVSRVZHbzRrb1NJaU9nNTByVnIxMXh0eG5JYmxVcUYxcTFidzl2Ylc5bjN3UWNmQUFCaVltTGc1dVlHSUd0U1ZHUEM0dkhqeHdCTWwxYzM5ak9lTS90MlVWaWlwTE1vSXhYRHdzS0s5YjZJaUlpbzdHS1M1RG1XbHBiMlZDZWhNeGdNc0xLeUt0SXhqeDQ5d29zdnZ2aVVJaW9aeWNuSnFGS2xTcTZSTGtSRVpkR01HVE5NWHB0TEFodzRjQUFBVUsxYXRWeXIxeGk5L1BMTCtPMjMzeURMTW14dGJaVTVvZ1lQSG96NCtIaVRSRWhBUUlEWmN4Um1UcEtDUE8yU1RpSWlJbnErc2R5bW5MdDkrN1l5ckxnb3pwOC9qLzc5KytjN2llbVRDQXdNeE9USms0dDBUR1JrSklZT0hWcXMydkM0dUxoQ0RYR09pb295MlJaQ0lDd3NETElzbSswL1pzeVlYUEU0T3pzcmRleDVpWTJOaFVhanliZFBZR0JnZ2ZFU0VUMnBqejc2U0htZDF5aUp3bzZlc0xXMVJhVktsWlFFQ1FBY1BIZ1FwMDZkd3RTcFV3RUFRVUZCZVI0ZkhCeWM1ejZXZEJJUkVWRlp3SkVrNWR6Ky9mc1JHeHVMeno3N3JFakh0VzdkR2pWcTFNREdqUnN4YnR5NFBQczVPVG1oZXZYcStaNHJJU0ZCV1NvUkFHN2N1SUdsUzVkQ2tpUjgvUEhISm4yN2RPbGlNb3piS0RNekUvUG16Y3YxTkJMSXVuSGR1blZySWQ1VndZWVBIMjRTcXhBQ216WnR3dnZ2dnc4UEQ0OWMvYytkT3dlOVhwL3ZqWE5HUmdaaVkyUFJvRUVEcGUzZ3dZT29XclVxWnMyYWhhU2tKTmphMnNMVzFoWTFhdFRBcmwyN0FBQXJWNjQwTyt5ZGlJaUlpSWlJTElOSmtuSW1JaUxDSkttUmtwS0NLbFdxb0VPSERua2VFeG9hYXJaOTZ0U3BpSXVMSy9DYWVTMjNhK1RrNUtTOGpvMk54Y1NKRXpGcjFpeDA2ZEpGYWQrNWN5Y09IVHBrOW1tbEVBSUxGaXlBazVPVHlURHZtSmdZREJ3NFVLbUhMMG5aaDN6cmREcGN1blFKR3pkdVZOcU9IVHRtOHFRMEx6cWRUcWxqejc2RVpFaElDRmF0V29VQkF3Wmc2TkNobURGakJobzFhZ1FBNk55NWM3NVBXb21JeWhPV1ZoSVJFZEd6aEVtU2N1YWRkOTVSa2g1bnpwekIvdjM3c1h6NWNnQ0FMTXM0Zi80ODNuMzNYWk5qamgwN1psS1RYaGpaSjZNcjdHaUhxS2dvVEpzMkRZOGVQY0xTcFV1eGRPbFNBRmxKa0tTa0pOaloyV0hJa0NGSy8rRGdZQWdoc0h6NWN0eStmUnR6NXN4UjlpVW5KOFBiMnh2ZHVuWERnQUVEY2wzTDBkRVJWYXBVVWJhRkVBQmdraXlTWlJrMWE5WkVRRUFBZXZYcWhiaTRPR2kxV3JpNHVDQXhNUkhuenAxRFdsb2FiR3hzWUd0cmEzSnU0L255azU2ZWpoa3pac0JnTUdEbHlwVktlM1IwTk5MVDAxRzNibDFvdFZyY3ZIblRaSlFKRVZGeDNMNTlHK2ZQbnkveXlNR25LVEF3RUVGQlFWaXpaazJoajRtTWpNU3NXYlB3NDQ4L0ZybThKUzR1RGg5KytHR0JFNlpHUlVXaGFkT215cllRQW1xMUd2YjI5bVlUNEdQR2pNR2FOV3RNNG5GMmRrWklTQWlxVnEyYTUzVmlZMlB4NE1FRDJOdmI1OWtuTUREUTdPL1IyN2R2NC9yMTZ5WkorL1hyMThQTHl5dmY5MFpFUkVSUEY1TWs1WlJlcjhmMzMzK1BSWXNXS1cwWkdSbnc4dkxLZGZQWXFWTW5uRHQzcnRqWEttanVET05JRWttUzRPWGxCUjhmSDVPNmMwZEh4MXd4R2VjUE9YdjJMQzVjdUlEbzZHaVR1dm5FeEVTODhNSUxDQXdNVks2Zm1KaG9jcDRqUjQ0b2RlZkdHK2ZzbzJZdVg3Nk02ZE9uQXdEMjd0MnJ4Qm9jSEl6dzhIQllXVm5obTIrK0FRQjgvdm5ueW5HYk4yODJlU3I2NFljZktxOC8rZVFUQU1DZE8zY3dkKzVjTkdqUUFENCtQaWFyT3V6Y3VWTjU4bmoyN0ZubzlYcDA3OTRkaVltSitQTExML1A5TEltSThsS1k4c3FJaUFnTUhqd1l6WnMzeC9mZmYyKzJUNzkrL1hENThtWDgvdnZ2U2xLQXBaV2xVMXI1M252dndjN09EaGtaR1JnM2JoeDI3dHdKWjJkbjlPM2JGN0lzNDk2OWV3Z0pDUUVBVkt4WUVkdTNieStKajRPSWlJaUtnRW1TY21yanhvM3c5UFJFN2RxMUMrd3JTWkxKSC8xLy92a25talJwb2lRWWJ0eTRnZGRmZjkzc2tPTHExYXZqZ3c4K2dMVzFOWUNzRzgySER4K2F2VzZUSmszUXBFa1QrUGo0RlBwOXRHM2JGcTFhdGNLNzc3NmJLN0dTZmR0Z01LQk5temFGUG05QldyWnNpZFRVVkJ3OWVqVFhUV2pMbGkxTnRuLzk5VmVUVllCKyt1a25qQjQ5R2tPSERzWEFnUU5OK3Q2NmRRc1hMbHhRUHUvRGh3OWp5cFFwNk42OU84YU5HNGRhdFdxVjJIc2dvbWRiY2NvcmpZbmZxMWV2SWpvNkdvMGJOemJaSHhZV2huLysrY2Zzc1N5dHpGdEpsVmJhMmRraEtDZ0lBd2NPUkt0V3JSQVFFSUR6NTgvRDM5OGYzdDdlbURadFdxN1JvRVJFUkZTNm1DUXBoODZlUFlzdFc3YmcvUG56bURObkRrNmZQbTJ5UC90TlljNlZCQjQ5ZWdSdmIyL01uejhmTGk0dUVFSmcxcXhaNk5TcEUwYU1HSkhyV3U3dTdvaU1qTVRhdFdzQi9IK3lJdnZOOUlrVEo1VFh4aktWbkU4VmMyNW5WMXIxM3JHeHNkRHI5Y3BUVkJzYkcxU29VQUhEaHc4SGtQV1UwR0F3d003T0RrdVhMczEzK1BUeTVjdk5ycVp6OE9CQmVIbDVZY09HRFlpTmpVVllXQmo2OSs4UG5VNkhxS2dvTkd6WThLbTlQeUo2dGhTbnZESWlJZ0pBVnFMNWh4OSt3Tnk1YzAzMjc5NjlHL2IyOWpoejVreXU2N0cwMHJ5U0xxMU1TMHREUWtJQ0dqUm9nSG56NXVHTk45N0E2ZE9uOGNjZmYyREpraVVGSGs5RVJFUlBGNU1rNWN5VksxZnc3YmZmS2t2V3pwczNUOW1YbHBhRy8vem5QL2t1c2JoMjdWcTg4ODQ3U2lKRmtpUXNYTGdRbnA2ZWFONjh1Y2tOZDB4TURMWnYzdzVyYTJ0MDd0elo1RHc1dDNVNkhUNzg4RU5rWm1iQ3lzcktKSW5pNk9pWTZ3bWx1UVJEOXVTT3VlMmNzaWRlOHJ0eHpzek1SSjgrZmZENDhXTklrb1F2dnZnQ2I3NzVKdHpjM0xCNjlXcmxxZDhYWDN5QnhvMGJtNzFSeittdHQ5NHkyOTZuVHgvVXFWTUhHelpzd0o0OWV6QnExQ2pzMzc4ZlVWRlIrTmUvL29VWFhuaWh3SE1URVdWWGxQSktvMTY5ZW1IYXRHbVlPSEVpYXRTb0FTQ3JUUERNbVRPWVAzKysyU1FKU3l0THA3UlNyVllySXlNYk5teUl4NDhmSzcvTFBUMDlBV1Q5L3YzdHQ5L3lQQWNSRVJFOVBVeVNsRE4zN3R6QjJMRmpNWHIwNkNJZisvdnZ2K1A0OGVQWXMyZVBTWHVEQmcwd1ljSUVmUEhGRi9qaGh4L3c0b3N2SWkwdERaTW5UOGFZTVdQUXYzOS9wYTl4SkVsZXE3TThlUEFBbFNwVktuSnNRTzVSTDluSnNvdzVjK1lnTFMwTmxTdFhSck5temZEZGQ5OHBUd1hOM1RqLy9mZmY4UFgxaGEydExhWk9uWXAzMzMwWDc3Ly9QcG8yYllvZmZ2Z0JWYXRXeGV1dnZ3NGc2M005ZGVvVUprK2VuRytNT3AzT2JQdVNKVXN3ZE9oUTFLbFRSMmtiTldvVTdPenMwTE5uVC9UcDA4ZGtTRG9SVVdFVnBielN5TUhCQWErOTlocjI3OStQb1VPSEFnRDI3Tm1ERGgwNm1QeWNNbUpwWmVtVlZrWkVSS0JCZ3dZWU5HZ1FvcU9qTVhic1dGU3NXQkdKaVlsRlhpV0lpSWlJU2g2VEpPV01zN056c1k1Ny9QZ3hmSHg4TUg3OGVMejg4c3U1OXZmcTFRc25UcHpBbkRsejRPdnJpOGVQSDZOMTY5YUlpNHN6TzZJalo1dnhKamN5TWhLWm1abEZLcmNwREpWS2hRVUxGc0RMeXd1OWUvZkd0bTNiQ2p5bWZ2MzYrUHJycndFQTdkdTNOOW4zbi8vOEIxZXVYRUgzN3QzUnIxOC9CQWNIdzhQREk4OGIyNGlJQ0d6YnRpM1BvZFFIRHg3TU5RTEZ6czRPUUZaeTZzNmRPM0IzZHdlUWxUd2hJaXFNSnltdjlQRHdnSitmSHp3OVBhSFZhaEVRRUpEbktqUXNyVFR2YVpSVzl1M2JGeU5IanNUbXpadlJwMDhmOU9uVEJ4NGVIdWpac3lkMjc5NE5BTGttdFNVaUlxTFN3eVRKYzBDcjFXTHExS2xvM0xneCt2YnRhN2FQSkVtWU0yY09ldmZ1alIwN2RtRFFvRUdZTm0wYUFHRENoQWxLUCtPTmMxNmpQZzRlUElqdTNidGo1c3laU3B1eDNFYVdaYWhVS3FTbHBhRmp4NDdLZnBWS2hRb1ZLdURSbzBkNDhjVVg4M3dmQ1FrSmlJaUl3S3haczRyMC9zMnBWNjhlNXN5WmcvRHdjSXdhTlFwNnZSNGZmL3l4RWlNQXhNZkhBOGhLYWlRbko4UER3d1BkdW5YRDFxMWJrWmlZcUN3TGVmMzZkVWlTaExwMTYrYTZUa3BLQ2hZdlhveFJvMFlwcFRabGFmbE9JaXE3bnJTOHNrdVhMbGkzYmgxT25EaUIrUGg0dlBMS0syalJvb1V5YjRrUlN5dno5alJLSzJ2VXFBRm5aMmVjT25VS0FKVFJsdzhmUGxSVzNubjQ4R0dCc1JFUkVkSFR3U1JKT1JZZkg0OSsvZnFadE5XdVhUdlhrN3lkTzNlaVJvMGFCUTZOL3ZlLy80MFpNMmFnZHUzYWlJMk56VFc4T0R0ek43Vyt2cjZJaW9yS1ZZdHR2QUdjT25VcXpwdzVBeUdFeVFTQmtpU2hYNzkrY0hkM3ozY1NQVW1TNE9ycWFuWWtURUV5TXpPUmtaR2hER1YrOU9nUkRodzRnTjI3ZDJQQWdBRndkbmJHcWxXcnNIZnZYa3lmUGgydFdyVkNjbkl5WG4zMVZmVHIxdzhmZmZTUmtqenAxcTBiUER3OGxHSHBlcjBldzRjUHo3VkNnbDZ2eDZ4WnMvREtLNitZL0R0ZHZud1pGU3BVZ0ZhckxmTDdJS0xueDVPVVZ3S0FqWTBOZXZUb2dmMzc5eU11TGc2REJnM0sxWWVsbGVZOXpkSktnOEVBclZhckpMK01YbnJwSlk0a0lTSWlLZ09ZSkNtblhuNzVaZFNvVWFQQUpSdU5WcXhZVWFoKzJaTVgrZDNJNW1YdjNyMzQxNy8rWmRKbUhCNitmUGx5NlBWNldGbFo1YXE3OXZiMmhyZTNkNUd2WjFTeFlrWDA3Tmt6ei8zZHUzZkg0OGVQMGIxN2Q5eS9meCs5ZS9kR3AwNmRzR25USnVYbWVmUG16VGg0OENEbXpwMkxQWHYyb0g3OSt2anh4eDl6SlQ5bXo1Nk4yYk5uRnhoVFRFd005SG85bGkxYlpuS09wVXVYSWo0K1hwa1lrSWpJbk9LV1YyYlhxMWN2Yk4rK0hWV3JWczAxS2dRQVN5dHpLSTNTeWw2OWVxRkdqUm9ZTm13WTFxOWZiN0pQQ0FHOVhvK01qSXdDM2pVUkVSRTlMVXlTbEZNQkFRR1dEc0dzbkFtUzdGUXFGV3hzYko3S2RlM3M3UEl0dzhtWlRBb0tDc29WaXlSSmNITnp3NmVmZnFxc1lKQXpRVkpZeG4rZm5EZkFRRll5aG9pb05MejQ0b3ZvMUtrVDZ0ZXZyNHgreSs3bGwxOW1hV1VwbDFidTI3Y1BRTlpxUW84ZVBVSlFVQkE2ZE9nQU96czdIRDE2RkN0WHJrUzdkdTJlK0wwVEVSRlI4VEJKUXMrbC9KSTEyWmQ0SkNJcUN3cGJYbm5reUpGY3kvQXVXTERBWlB1ZGQ5NVIrckMwMGpLbGxaR1JrVmk5ZWpXMmJ0MktuMzc2Q2F0WHIwWjZlcm95NmpNME5CUjkrL2JGN3QyN1MyM0NXeUlpSWlLTGNuQndFQTRPRG9MS0ZyMWVYK1JqSGo1OCtCUWl5WnZ4ZThmUzM4TkVWSFRGK2RudjZ1cjZsSDZhRk4vZHUzZnozR2N3R0VSbVptYXhmcDRXSkNVbFJTeGN1RERQL1YyNmRCRnQyclFSaXhZdEV2ZnUzUlB2di8rK21EdDNycmh4NDRiU1I1WmxjZURBQWRHMWExZVJtcHFxeEZ3Y3JxNnU0dWJObTJMTW1ERWlKU1hGWk4vUW9VT0Z1N3U3U2J4TGxpd1JRZ2lSbVprcC92ampqMXpueTh6TUZHbHBhU0l0TFUxb3RkcEN4ekZpeEFqaDRPQWdXclpzNld6cDczRWlJaW9hZTN2N0ZRNE9Ec0xlM2o3L0NiT0lublZQTzBseTY5WXRjZno0Y1pNMlgxOWZzMzA3ZHV4WTdPdjg5Tk5QaFdvVEl1c205T2VmZnk3MnRZb3FQVDFkSER0MnJOQTM2b2NPSFJJVEprd28walVpSWlKRXQyN2RSR1ptWm5GQ0xCWW1TWWpLTHliSVMxZCtQNXQxT2wwcFJ2SjBNVWxDUkZSK01VbFM5ckN1NEJueTNudnZ3YzdPRGhrWkdSZzNiaHgyN3R3SloyZG45TzNiRjdJczQ5Njlld2dKQ1FHUU5kSHA5dTNiYzUxRGxtV3p0ZEMvLy82NzJXc3VYcndZUFhyMEtMQU5BTDcvL250bDJMR0xpNHZKNmdCR3h2cnNKeVhMTW1iUG5nMjlYbC9nOHBJQWNPUEdEU3hkdWhTU0pPVWF2dDZsU3hlems4cG1abVppM3J4NWlJK1B6N1VTUVowNmRiQjE2OVluZWc5RVJQUmtXRnBKUkVSRVJjVTdoR2VJblowZGdvS0NNSERnUUxScTFRb0JBUUU0Zi80OC9QMzk0ZTN0alduVHB1SGRkOS9OOXh4Q0NHaTFXcVZlM1RoNW45R2hRNGRNSmlPVlpUbFhVaUZuMjVFalJ4QVNFb0k3ZCs2WXJBcGpYT293TzNPckx4U1ZMTXVZTzNjdXdzTENZR2RuaDI3ZHVwbnNUMDFOUlhKeU12Nzg4MDhBV1RYNUV5ZE94S3haczB5V2J0eTVjeWNPSFRxRTd0Mjc1N3FHRUFJTEZpeUFrNU1USmsyYXBMVEh4TVJnNE1DQitPQ0RENTc0ZlJBUjBkTmpNQmh5cmJSV2tJSW1uU1VpSXFMeWowbVNaMHhhV2hvU0VoTFFvRUVEekpzM0QyKzg4UVpPbno2TlAvNzRBMHVXTERIcHUzVHBVcHc1Y3dhSmlZbktTQWpqclB0NTZkYXRHNXlkblZHbFNoVklrb1RSbzBmRHo4L1BwRS9PdHVQSGp5TWlJZ0t6Wjg5R1ltSWlxbGV2RGdEdzhQQW9pYmRzSWkwdERiTm56MFphV2hyMjc5K3ZYTXZvenovL3hKZGZmb21wVTZjQ0FLS2lvakJ0MmpROGV2UUlTNWN1eGRLbFN3RmtKVUdTa3BKZ1oyZUh2SDQ5Z0FBQUc2TkpSRUZVSVVPR0tNY0hCd2REQ0lIbHk1Zmo5dTNibURObmpySXZPVGtaM3Q3ZTZOYXRXNjRsSW9tSXlnSVhGNWRpTGU4T1pQMSt5RGxLMEZ3YmtKV3NQbnIwYUtrdGRaNlJrWUV6Wjg3QTJkbTVVSW1Qd01CQUJBVUZZYzJhTllXK1JtUmtKR2JObW9VZmYvenhxYTNVUmtSRVJKYkhKTWt6UnExV0t5TS9HalpzaU1lUEgyUGV2SGtBQUU5UFR3QlpveDErKyswM1RKOCtIZGV1WFVPZlBuMlVKV3NOQmtPQjE5aTNieDhpSWlMZzVlV0Z4NDhmSXlZbVJsbUZvSFBuenZqbGwxOFFFaEtDVTZkT3dkdmJHMjNhdEVHblRwMFFGUlVGWDE5ZnM4dmlsb1JidDI1aDBxUkphTjI2TmNhTkc0ZkJnd2RqOE9EQmNIVjFSVXBLQ3I3OTlsdWNQSGtTaXhZdGdyMjlQWUNzVlJTOHZMemc0K05qOG9lRG82TmpyaFVpSEIwZEFRQm56NTdGaFFzWEVCMGRqWTgrK2tqWm41aVlpQmRlZUFHQmdZRUlEQXhVMm5LZWg0aW9MR0I1SmNzcmlZaUlLRGNtU1o0eEVSRVJhTkNnQVFZTkdvVG82R2lNSFRzV0ZTdFdSR0ppb3RtbmE4ZU9IUU9RVmZyU3RXdFhWSzVjdWNCcmVIcDZZdno0OGZEMDlJU2ZuNS9KTW8xSlNVbFFxVlJ3ZG5hR3RiVTFZbU5qMGJoeFl5UWxKZUh6eno4M1dZb3l2M0ticEtRa3BLZW5GK205Lyt0Zi84TFVxVk9WbS81VnExWmgvUGp4Q0EwTlJXUmtKRDc4OEVQczNyMGJWYXBVVVk1cDBxUUptalJwQWg4Zm4wSmZwMjNidG1qVnFoWGVmZmZkWEltVjdOczVTNVdJaU1vU2xsZXl2SktJaUloeVk1TGtHZE8zYjErTUhEa1NtemR2UnA4K2ZkQ25UeDk0ZUhpZ1o4K2V5azJxOFNtWVRxZkR1WFBuVUsxYU5SZ01CZ3dhTkFpYk5tM0tkNmp5MWF0WHNXYk5HbFN2WGgwdnYvd3lNak16TVgvK2ZKdzhlUklBbENkNTJjOFJFQkNBU1pNbTRmNzkrMmpldkRsNjlPZ0JhMnRyczA4ZlZTb1ZrcE9Uc1dMRkNtVTBSbUdGaFlVcENaTExseThqSUNBQUdSa1plT21sbDdCNTgyYVRaRTUyUW1RdEZKUHo1ai9uZG5hU0pCVXBOaUlpUzJKNUpjc3JpWWlJcUhDWUpIbkcxS2hSQTg3T3pqaDE2aFFBb0ZLbFNnQ0FodzhmS2plcER4OCtCQUQ4OU5OUGFOT21EVzdkdW9VQkF3YmcvZmZmaHlSSkppTXR6Qms4ZURDYU5XdUc0Y09IWS8vKy9aZy9mejZBckhLWG5qMTd3c3ZMQzU5OTlwblMvNHN2dmtEYnRtMXgrZkpsQUhuZm1EczVPU25Edk9mT25ZdTVjK2NXNmIxZnZYb1ZSNDhlUlVoSUNHN2R1b1dhTldzQ3lMcHBQMzc4dUVuZmxKUVU1VnFabVptd3NyTENrU05IbFAyT2pvNG0yOGEybkhJTzdTN01VRzhpb3RMRzhrcVdWeElSRVZIaE1FbnlqREVZRE5CcXRaQmwyYVQ5cFpkZXlqV1M1T2JObS9EeThvSy92ejhBb0g3OStqaDM3aHpxMTY5djl0eWhvYUY0ODgwM1VhdFdMWXo3di9idVBjanJ1djRYK1BPemJVaFdUb3BEZFR4R1AwcEhLOEZkZEJUekpPalFXTWNEdVNJaG1ubXI0eVdPMDA5Tm8vS1AzNWp4YXlLTkdZMkVNbVh5QXNuOE5ERXY0ZVdjR20vQmdxSm1LRDlKMEYra2VDRzVMT3gremgrMDJ5NTdZUmQxdjN0NVBHYWMyYy9uKy9sK1BxOWxjRjJmMy9mejgvbkdOekp1M0xqY2NjY2RiVjRmUG54NEhuNzQ0ZFRWMWFXcXFpckpqbERsazUvOFpHNjQ0WVlrNlhBRlNiSmpaVXRkWFYzMjJtdXYzZXAzYjl1MkxVVlI1TW9ycjh5MGFkTTY3YnB2MnJRcHh4MTNYTXYyK3ZYclc4S2tudXJxQm9oTlRVMjUvUExMczJuVHBtN1ZtQURlVGVxVjZwVUF3SzRKU1FhWWswOCtPWHZ2dlhmT1B2dnNkcC9nbFdXWjdkdTNaOHVXTFVsMmZMSzRjN1htZDcvN1hZY3JKcExrM252dnpaLys5S2ZjZSsrOXVlQ0NDekp1M0xqTW56OC9TYkpodzRiY2VPT05PZlBNTXpOMDZORGNlT09OT2VPTU01SWtCeHh3UUp2ekxGcTBLRC80d1E4eVpjcVVmT0lUbjJqWlAzYnMyRjB1Lys1Szh5L0EzZmwwdExXVksxZG02OWF0UGFyYmRFZFZWVld1dU9LS25ILysrWmt5WlVyR2pSdjN0czRIc0x2VUszZFFyd1FBZGtWSU1zQTBod3gzM25sbnk1TURqam5tbUx6Ly9lL1AzWGZmblIvLytNY3R2MWp1L012eDZ0V3JzM2p4NHR4MDAwMHQrNHFpU0ZFVStmdmYvNTdubjM4K0o1OThjazQ2NmFUc3UrKytXYlpzV2ZiZWUrKzgrdXFydWZEQ0MzUFFRUWRsMnJScEtZb2lGMTU0WWJadDI1YXp6anFydzEvQ0R6cm9vTXlZTVNQejU4K3YrS01VNzdqampuenBTMS9LWlpkZDFyS3Z1VzdUMU5TVXFxcXFiTnEwS2VQSGoyOTV2YXFxS3RYVjFYbmxsVmV5Nzc3N2RucnUxMTkvUFU4KytXUm16Smp4cm40UEFGMVJyMVN2QkFDNlIwZ3lBSzFjdVRKWFgzMTFmdm5MWCthMjIyN0wxVmRmbmMyYk4yZldyRmxKZHRSaXBrNmRtcHR2dnJubEU3TG1tOUJObmp3NUkwYU1hRGxYVlZWVmpqcnFxSXdiTnk2SEhISklSbzBhbFgvLzkzL1BYWGZkbFNGRGh1VDg4OC9QS2FlY2txT09PaW96WnN4b3Fkajg2RWMveWhWWFhKSHp6anN2MTExM1hic1pUenp4eEd6ZHVqVmJ0bXhKVlZWVjFxMWJsNkZEaDc2amZ3NmRmVExZL0VsaWtqenp6RE41NnFtbjhyM3ZmYS9OTWMzMW00c3Z2amgvK01NZlVwWmxUampoaEpiWGk2TEl0R25UY3VLSko3WTUzODZLb3NqRWlSTTcvVlFUb0Rlb1YrNmdYZ2tBMEVmVjF0YVd0YlcxNVR0cDVzeVpaVm1XNWRhdFc4dEhIbm1rM2V0YnQyNHROMjNhVkc3YXRLbHNhR2hvMlgvMzNYZVhaVm1XRHo3NFlOblkyTml0YTdVK2J1M2F0WjBlOSthYmI3WjgvZG5QZnJiZDY3Tm56eTZQUHZyb2N0eTRjZVc4ZWZPNmRlM3V6SGI2NmFkMyt2cVdMVnZLYzg0NXAyWDc1WmRmN3ZKY1c3ZHVMYmR2My82T3pQWk9hUDY3VSttL3cwRFB2UnMvKzd1aitXZlkrUEhqVy9aOS8vdmZMMmZQbnQzbW1PYlpac3lZVWM2Wk02ZXNxNnNybHl4WlVqWTJOcGFmKzl6bnlySXN5MWRmZmJVODl0aGp5L256NTVjTEZ5NHNyNy8rK25iWGEvM3ovc29ycnl5ZmUrNjVOcThmZWVTUjc5ajMxZFdmNTF0dnZkWG1Xb3NYTHk2UE9PS0k4dmpqajIvNXA3YTJ0czEyODc3dVhxTzE4ODQ3cjN6Z2dRZDIrL3ZaWFYvNzJ0ZksydHJhOHRCRER4MVg2Yi9qQVBSTVRVM05yTnJhMnJLbXB1WmZLejBMTzFoSk1vQmNldW1sU1pJaFE0YmtpQ09PYVBkNlo3V1c1anYySDNQTU1kMitWdk9uaGtteTMzNzdkWHJjQnovNHdaYXZiNzMxMW5hdlQ1OCtQZE9uVCsvMmRiczdXL09ubUIzWlk0ODlNbmZ1M0pidGozemtJMTJlcTlKMUlJQzNTNzF5Qi9WS0FHQlhoQ1QwbXE3Q0ZBQjZoM3FsZWlVQVFKOVRxU1hYOUgvcU50Qi9WZnBudjNwbC82cFhkcGU2RFVEL3BXN1Q5M2l1WFlYNG4xemVybVhMbHZuM0YvcVo1cC85UzVjdXJmUW83NnAxNjlaWlBkaUx2djcxcjJmcDBxVnBhbW9hdjN6NThnY3JQUThBM1ZkVFV6T3JLSXAvTGN2eW92cjYraDlYZWg2U3FsMGZ3cnVoTE12SEtqMEQvZHJLU2c4QTBCa0JDUURRWDdrblNZWFUxOWUzdjdNcUxaby9iYlZhQWdBQWdONWlKUWtBQUFCQWhDUUFBQUFBU2RSdEFLRFhqUmt6cHRJakFBRFFBU3RKQUtDWHVHazM3NWF5TERjVVJmR2ZsWjREQVBvN0swa0FvSmU0YVhmM3VZRTNBRkFKVnBJQUFBQU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WtxYTcwQUFBQU5UVTF4eVg1UWdmN2Y5UnE4K0g2K3ZyYmVtOHFBR0N3RVpJQUFIM0I5cUlvTHRwNVordDlqWTJOZGIwN0VnQXcyS2piQUFBVlYxOWYvNGV5TERkMGNjaWIyN2R2WDl4ckF3RUFnNUtRQkFEb0M3WW51YldMMTMvMzFGTlBOZlRXTUFEQTRDUWtBUUQ2aWtXZHZWQ1c1Y0xlSEFRQUdKeUVKQUJBbjdCeDQ4Yi9sK1RObmZlWFpmbldhNis5OWg4VkdBa0FHR1NFSkFCQW4vRGNjODl0TGN2eTF6dnZMNHJpL2hkZWVHRkxKV1lDQUFZWElRa0EwR2VVWmRudUViOU5UVTBlK3dzQTlBb2hDUURRWjZ4ZnYvN0JKRysxMnJWNTI3WnRRaElBb0ZjSVNRQ0FQdU9sbDE3YWxLVDEvVWNlZXVxcHAvNWVxWGtBZ01GRlNBSUE5Q2xOVFUydDcwdmlocTBBUUs4UmtnQUFmY3Jtelp1WEpObFNsbVhEdG0zYkZsUjZIZ0JnOEJDU0FBQjl5clBQUHJ1eExNczdpNkw0L1pOUFB2bGFwZWNCQUFhUDZrb1BBQUN3czdJc0Z5VDVTS1huQUFBR0Z5RUpBTkF0dGJXMS83c3N5MnVMb3VpMWxhaTF0Yld6ZSt0YTc1YXlMQitycjY4L290SnpBQUM3cG00REFIVFh4YjBaa0F3VVJWSFVWbm9HQUtCN3JDUUJBSGFwcHFabWRKSlBEaHMyTFBmY2MwK0tvcWowU0gzZTNMbHpNMmZPbkpSbGVVT2xad0VBdXNlblFRQkFkMHhLa3FPUFBscEEwZzFsV1dieDRzVkprcWFtcGw5VmVCd0FvSnVFSkFEQUxoVkY4WlVrK2NJWHZsRHBVZnFGVmF0VzVjVVhYMHlTbDFlc1dQRmdoY2NCQUxwSlNBSUFkS2wxMWVhd3d3NnI5RGo5d2tNUFBaUWtLY3Z5cmlSbFphY0JBTHBMU0FJQTdJcXFUUStvMmdCQS95VWtBUUM2cEdyVE02bzJBTkIvQ1VrQWdFNnAydlNjcWcwQTlGOUNFZ0NnSzZvMlBhQnFBd0Q5bTVBRUFPaVVxazNQcU5vQVFQOG1KQUVBT3FScTAzT3FOZ0RRdndsSkFJRE9xTnIwZ0tvTkFQUi9RaElBb0VPcU5qMmphZ01BL1orUUJBQm9SOVdtNTFSdEFLRC9FNUlBQUIxUnRla0JWUnNBR0JpRUpBQkFPNm8yUGFOcUF3QURnNUFFQUdoRDFhYm5WRzBBWUdBUWtnQUFPMU8xNlFGVkd3QVlPSVFrQUVBYnFqWTlvMm9EQUFPSGtBUUFhS0ZxMDNPcU5nQXdjQWhKQUlEV1ZHMTZRTlVHQUFZV0lRa0EwR0xucXMyOGVmTnkrKzIzdHptbUxNdGNmUEhGZWZUUlIzZDV2bzBiTitaYjMvcldMby83NWplLzJlSCtTeTY1WkpmdmJiN09sQ2xUZG5uY2tpVkxjczAxMTdUYlgxZFhsNmFtcG01ZHF6VlZHd0FZV0lRa0FFQ1NqcXMyVHp6eFJENys4WSszT2U2cXE2N0tzR0hEOHV0Zi96cC8rOXZmMnJ6VzBORFFibnZKa2lWZEhwTWtqenp5U0ljekxWMjZ0RnV6TnpZMjV2bm5uKy95bUxJc00yL2V2SXdkTzdiZGEydldyRWxaOXJ3cG8yb0RBQU5MZGFVSEFBRDZqSmFxemEyMzNwcEZpeGJseFJkZnpOcTFhMU5kWFoyYmI3NDVQL3poRDdOOSsvWjg1enZmeWNzdnY1eHZmL3ZibVRGalJrYU9ISmtrR1R0MmJKWXNXWklQZmVoRG5WNms5VEZOVFUwdDRVUmpZMlBlODU3M3ZLMXY0T2lqajI2Mzc0b3Jyc2k0Y2VPeWVQSGlqQnc1TW9jZWVtaGVlT0dGbkhYV1dXMk9tekJoUXB2dCsrKy92OHRycWRvQXdNQWpKQUVBa3JTdDJoeCsrT0U1NUpCRGN0MTExK1VuUC9sSjFxNWRtelBQUEROYnRteEpra3lkT2pWSnNtSERobnozdTkvTjVNbVRVMWRYMStOclRwNDhPUTBORFdsb2FNaWtTWk95ZGV2VzdMbm5uaTJ2Yjl5NE1aTW1UV3I1ZWxmQnhlOS8vL3NPOTcvKyt1dTUvdnJyYzkxMTEyWCsvUGw1K3VtbjI1eHJ6Smd4dWUrKyszb1UwcWphQU1EQUl5UUJBRHFzMmp6MDBFTVpQMzU4NnVycWN0VlZWK1g0NDQvUHRHblQycjEzelpvMTJiWnQyMjVkZDlHaVJVbDJyQzY1ODg0N00ySENoRGIzUURuMjJHTmJ0bzg5OXRqZHVrYVMzSG5ublZtL2ZuM09QdnZzdlBIR0c3bmxsbHQyKzF6TlZHMEFZT0FSa2dBQVNUSXhhZnRVbXdjZWVDRHo1czNMalRmZW1CRWpSbVRXckZuNXpXOStreVRaZi8vOU0zTGt5Sng3N3JtWk5XdFdacytlM1hLaTVwdSt0dGJSZlVCMjF4Ly8rTWRNbno2OXc5YzZ1ODc5OTkrZlNaTW01YkxMTHN0WHZ2S1ZmUGpESDI0WHVyU3UyMXh6elRVNStPQ0RPNTFCMVFZQUJpWWhDUUNRb2loT1QvNFpjR3pZc0NGLytjdGZjdWFaWithbGwxNUtYVjFkcXF1cnMyREJnaVRKbENsVDhzSUxMK1RjYzgvTm1qVnJXczZ6ODQxV1gzMzExWHorODUvUHd3OC8zTEp2ekpneExWODNOVFhsK2VlZnovYnQyM1B1dWVkMmE5YkREanVzemZtU0hmY3pXYmx5WlVhUEh0M3AreFl1WEpqM3Z2ZTlPZW1razVMcytwNGpYVkcxQVlDQlNVZ0NBSU5jUjFXYmZmYlpwK1VSdjNWMWRWbTBhRkVtVHB5WXIzNzFxMTJlcTZHaElVT0dET255bUtWTGw2YWhvU0diTjIvTzhjY2ZuMkhEaHFVb2lzeVlNU05ubjMxMm0wZjVkdmZSdmhzM2JzdzU1NXlUT1hQbTVPQ0REMjV6WDVNa1diMTZkV2JObXBXYW1wcWNmdnJwMlhQUFBUTm56cHdPVjcwa3lXOS8rOXN1cjZkcUF3QURrNUFFQUdoWHRkblpXMis5bGFGRGgrYUdHMjVJa2s2RGkrNDgzZWIxMTEvUGNjY2RsNlZMbDJiUm9rVVpObXhZeG80ZG00OTk3R05KMHJKYUpkbHhINUxtN2U3Y2syVGh3b1Y1OU5GSE0zWHExSnh5eWluWmE2KzlraVFmK01BSGN0cHBwMlhreUpFWk9YSmtSb3dZa1NSWnYzNTl1OVV2aHg5K2VKZlhVTFVCZ0lGTFNBSUFBOENoaHg0NnJTaUtwK3JyNjFmMDlMMDdWMjJTNUxISEhzdWlSWXZ5eWl1dlpOMjZkVG5qakRQeXhodHZ0SHRzN3RzMWJOaXdkL1I4TTJmT3pLcFZxekpuenB4TW5EZ3hwNTEyV2s0OTlkUU1IejQ4My9qR041THNXTzN5ekRQUGRGbk42Y3J1VkcxR2p4NjlYMUVVWDFpK2ZQbTgzYm9vQU5BcmhDUUFNQUJVVlZWTlQzSmtUVTNOZnliNVZWbVdkeXhmdnZ5UDJVVVZwS09xVFpLTUhqMDZCeDU0WVBiYWE2OU1uanc1Q3hjdXpKUXBVL0tMWC93aXlZNlZKSzFYZlBRbEJ4eHdRR2JObXBVVksxYmtaei83V1U0NDRZUzgvUExMZWVDQkI3SjA2ZEk4OGNRVE9lQ0FBM0w5OWRmdjF2bTdXN1VaTldyVXYxUlhWMyt4TE10cFJWRWM5WS9kUWhJQTZNT0VKQUF3Z0JSRjhTOUp2bHNVeFhkcmFtcldGVVZ4VTFOVDArM0xseTkvSkVsakIyL3BzR3F6eHg1N1pJODk5bWgzY0dOalk3WnMyWktoUTRkbXpabzFxYXFxeXBZdFc5b2MwNU9uMjJ6WXNDRkpVbDM5ejE5SkprMmExUEoxVlZWVm0rMmVHRDE2ZEs2OTl0b2tPNTdVczJIRGhuejV5MS9PekprelcybzRIYzNiMU5UVTZUbDNWYlVaUFhyMGdWVlZWU2NVUlhGcWt0b2tuVmFZQUlDK1IwZ0NBQU5VVVJUN0pibWtxcXJxa3BxYW12VkpibWxxYXZxUEZTdFcvRDdKdG44YzA2NXFzN012ZnZHTFNaS0pFeWZtdWVlZVMzMTlmUzYvL1BMY2ROTk5lZnJwcDNQaWlTZTJITHZ6L1QwNjBueFBraVE1NDR3ejh0cHJyN1VKUW02Ly9mWU8zOWVkZTVKMFp2ejQ4UmsvZm55Ny9kZGVlMjJPT09LSU52c2VmL3p4VHMvVFVkV210cloyVkpML2xlVFVKSjAvTnhnQTZQTjh0RUdmVkZ0Yld5WkpXWmF6S2owTFFIOVFGTVcwSkIvdHpyRmxXYjZlNU5Za3k0dWkrT213WWNOeXp6MzNXUEhRRFhQbnpzMmNPWE5TbHVYdFNWYjhZOFhJSjdyN2Z2OWRBNkMxb2lqR0o2a3R5L0tpK3ZyNkgxZDZIcXdrb2UvYW5PUjlSVkZjVk9sQkFBYWFvaWplazJSNGttUExzdXp5cVRiODAwNVZtLzliVlZWMWNGbVdRM3Z5WitlL2F3QjBZbk9sQjJBSElRbDlVbE5UMHhlTG9xaXQ5QndBL1VWUkZQOG55WWpPWGkvTDhyV2lLTzRyeS9MUDFkWFYxejMrK09NdjF0VFUvTGtvaWk2ck52eFRxNnJOZjYxWXNlS3E3TGhwYTFGVFUvTzlvaWorZTFtV0U0cWkrSGhYNXlqTFVrZ0NRQnRsV1c1NTVaVlhmbG5wT2RoQlNFS2Z0SHo1OGdlVFBGamhNUUQ2amRyYTJwT3pVMGhTbHVYZmt0eGRsdVd0eTVjdnZ5Zko5bGJIajBweXdNNVB0YUZ6RHo3NFlKS2tMTXZGK2VkVGJjcjYrdnAvYXo1bTlPalJOVlZWVmFjV1JmRS9reHkwOHprc3BRYUF2azFJQWdBRHkwdGxXZjQyeVMzMTlmWDNKK253VVMxbFdVNHFpcUxQVkczR2poMmI0Y09IdDJ5dlc3Y3UrKzIzWDV0ajFxOWZuNGNmZnJpM1IwdXlvMnB6MTExM0pVa2FHeHR2NnV5NEZTdFcxQ2VwVDNKeFRVM05wLzV4ejVJVGtvenFsVUVCQUFCZ3NCc3pac3lGbzBhTitoL2RQYjZtcHViUHRiVzE1V09QUFZiMkJVY2VlV1NYMjUzdDZ5M1BQdnRzV1Z0Ylc5YlcxcjZjM2JqeC9XYys4NWxQMU5UVVhON1Q5d0VBdmN0S0VnQVlBSll1WGZxVDdoN2JWNnMyVTZaTWFmbDYyN1p0YmJZcnJaT3FUYmV0WExueStTVC90c3NEQVlDS0VwSUF3Q0JUOXJHcVRiTUZDeGEwZkQxMjdOZzIyODM3S3FIc1p0VUdBT2ovaENRQU1QaDhKVW1mZTZyTnBFbVRXcjdldG0xYm0rMUthdjFVbXllZWVPS0JTczhEQUx4N2hDUUFNSWowMWFyTmlCRWpjc3N0dDdSc2p4MDdOcmZmZm51Ylk2Wk9uZHJiWXlWNSsxVWJBS0QvRUpJQXdDRFMxNm8yTDc3NFlzNDY2NndreVlRSkUxcjJOelEwdE5sdU5tSENoTngzMzMyOU5wK3FEUUFNTGtJU0FCaGMrbFRWWnYvOTkyOFRldHg3NzcyNTdiYmJzbkhqeG56cVU1L0tnUWNlbUFzdXVLQmk4Nm5hQU1EZ1VsWHBBUUNBM2xGYld6dXFLSW8rVjdWcHRtREJndno4NXovUHpKa3pVeFJGWnM2Y21SVXJWdVRTU3kvTkcyKzhVWkdaVkcwQVlIQVJrZ0RBSUZHVzVhUWtmYVpxMCt5dmYvMXJMcnJvb2l4ZXZEZy8vZWxQcy9mZWV5ZEozdmUrOStYYWE2L052dnZ1bTBtVEptWDI3TmxadFdwVnI4MmxhZ01BZzQrUUJBQUdqejVWdFVtUzFhdFhwNjZ1TGgvOTZFY3pkKzdjN0xQUFBtMWVyNjZ1emlXWFhKSnJycmttcTFldnp2VHAwL1BtbTIvMnlteXFOZ0F3K0xnbkNRQU1BbjMxcVRZalI0N01nZ1VMc3Q5Kys3WFpQM3o0OERiYm4vNzBwM1AxMVZlbm9hRWhRNFlNNlpYWlZHMEFZUEN4a2dRQUJvRytXclZKMGk0Z1NkTHU4Yi9OZWlzZ1ViVUJnTUZKU0FJQWcwT2ZxOXIwWmFvMkFEQTRxZHNBd0FEWFY2czJmVm1ycXMxZFViVUJnRUhEU2hJQUdPRDZjdFdtTHlyTE1vc1hMMDZTTkRZMi9xckM0d0FBdlVoSUFnQURuNnBORDZ4YXRTcHIxNjVOVkcwQVlOQlJ0d0dBQVV6VnB1ZFViUUJnOExLU0JBQUdNRldibmxHMUFZREJUVWdDQUFPYnFrMFBxTm9Bd09DbWJnTUFBNVNxVGMrcDJnREE0R1lsQ1FBTVVLbzJQYU5xQXdBSVNRQmc0RksxNlFGVkd3QkEzUVlBQmlCVm01NVR0UUVBckNRQmdBRkkxYVpuV2xkdGlxSlF0UUdBUVVwSUFnQURrNnBORDdTdTJpeGJ0a3pWQmdBR0tYVWJBQmhnVkcxNlR0VUdBRWlzSkFHQUFVZlZwbWRVYlFDQVprSVNBQmg0VkcxNlFOVUdBR2ltYmdNQUE0aXFUYytwMmdBQXphd2tBWUFCUk5XbVoxUnRBSURXL1BZRUFBTklUVTNObjR1aU9LRFNjL1JELzdWczJiTC9GaXRKQUdCUVU3Y0JnSUhsdFVvUDBOK1VaVmttdVQ0Q0VnQUFBQUFBQUFBQUFBQUFBQUFBQUFBQUFBQUFBQUFBQUFBQUFBQUFBQUFBQUFBQUFBQUFBQUFBQUFBQUFBQUFBQUFBQUFBQUFBQUFBQUFBQUFBQUFBQUFBQUFBQUFBQUFBQUFBQUFBQUFBQUFBQUFBQUFBQUFBQUFBQUFBQUFBQUFBQUFBQUFBQUFBQUFBQUFBQUFBQUFBQUFBQUFBQUFBQUFBQUFBQUFBQUFBQUFBQUFCNE4vMS9qS0F0dkNuWkVja0FBQUFBU1VWT1JLNUNZSUk9IiwKCSJUaGVtZSIgOiAiIiwKCSJUeXBlIiA6ICJmbG93IiwKCSJWZXJzaW9uIiA6ICIiCn0K"/>
    </extobj>
    <extobj name="ECB019B1-382A-4266-B25C-5B523AA43C14-6">
      <extobjdata type="ECB019B1-382A-4266-B25C-5B523AA43C14" data="ewoJIkZpbGVJZCIgOiAiMTg1ODU1Mzc1OTQ0IiwKCSJHcm91cElkIiA6ICI3MTcyMDU1MzMiLAoJIkltYWdlIiA6ICJpVkJPUncwS0dnb0FBQUFOU1VoRVVnQUFCRWtBQUFOU0NBWUFBQUNaVTVDYkFBQUFDWEJJV1hNQUFBc1RBQUFMRXdFQW1wd1lBQUFnQUVsRVFWUjRuT3pkZVhTVTVmMy8vOWMxV1Zoa0V3UmsxU0tJR0NHWkNRb1IxQkRGYjZteUs0b1ZzWVVxb0tDNFZGRVV5Mm9WVUZaUlViR2lJdEFnUWtFL0ZvU2lCaFFTRmtGQlVQakpJbXNnQ1lFc005ZnZENW9wSVFrRVNYSlBacDZQY3p4bjVycTM5MHppbWN5TDYzMWZF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0NERzZRSUFBQUFDUVd4c2JHVnI3ZSt0dFRjWlk5cEphaUNwbHFRSWgwc0xGTG5XMmlPUzlocGp2cGEwOHZqeDQwdTNidDJhN25SaEFBQ1VGRUlTQUFBUTBscTJiSGx4UkVURUU1SWVsbFRONlhyS0UydnRjV3Z0R3o2Zjc4V05HemNlY0xvZUFBQXVGQ0VKQUFBSVdiR3hzWGY2Zkw3WGpURVhHMk1VRXhPamR1M2F5ZVB4cUVHREJxcFJvNGJDdzhPZExqTWc1T2JtNnRpeFk5cTNiNStTazVQMTlkZGZhKzNhdGJMV1NsS2FwRWVTazVObk9Wc2xBQUFYaHBBRUFBQ0VvakNQeHpOQjBpT1NkTk5OTittUlJ4N1JaWmRkNW5CWjVjdmV2WHMxZWZKa2ZmNzU1M2xEYnljbkp6OG9LZGZCc2dBQStNMElTUUFBUUtnSjkzZzhiMHE2djJyVnFucnV1ZWQwODgwM08xMVR1Ylo2OVdvTkh6NWNxYW1wa3ZTeE1hYlh1blhyY3B5dUN3Q0E4eFhtZEFFQUFBQmx5ZTEydjJTTUdWUzdkbTNObkRsVEhvL0g2WkxLdllZTkc2cGp4NDVhdVhLbDB0UFRyNUxVY04rK2ZRdWRyZ3NBZ1BQRlRCSUFBQkF5WW1KaTduRzVYTy9YcUZGRHMyYk5VcU5Halp3dUthanMzNzlmZmZ2MjFjR0RCeVZwY0hKeThsU25hd0lBNEh3UWtnQUFnSkRnZHJ2ckcyTytEd3NMcXpabHloUzFhZFBHNlpLQzBuZmZmYWQrL2ZvcEp5Zm5lRzV1YnF0Tm16Yjk1SFJOQUFBVWw4dnBBZ0FBQU1xQ01lWlZTZFh1dnZ0dUFwSlNkTTAxMTJqQWdBRXl4bHdVSGg3K2h0UDFBQUJ3UHBoSkFnQUFnbDZyVnEzYWhJZUhyNjVYcjU0U0V4TVZHUm5wZEVsQkxTY25SM2ZmZmJkMjd0d3ByOWY3L3paczJQQi9UdGNFQUVCeE1KTUVBQUFFdmJDd3NMOUowbC8rOGhjQ2tqSVFFUkdoSVVPR1NQcmZldzhBUUhsQVNBSUFBSUphZEhSMGxESG0velZvMEVCZHVuUnh1cHlRY2VPTk42cEpreWFTMURZMk5wYitKZ0JBdVVCSUFnQUFnbHBZV0ZoL1NlcldyWnVNb2RPNHJCaGoxS2RQSDBtU3orZDcxT0Z5QUFBb0ZrSVNBQUFRdEtLaW9pS3R0ZmVGaDRlclI0OGVUcGNUY2hJU0VoUVJFU0ZqVEtmTEw3KzhvdFAxQUFCd0xvUWtBQUFnYUVWR1J0NW9qS25wZHJ0Vm8wWU5wOHNKT1ZXcVZORk5OOTBrU2RWcjFxeloxZWw2QUFBNEYwSVNBQUFRdEt5MUhTV3BYYnQyVHBjU3NqcDA2Q0JKc3RiZTVuQXBBQUNjRXlFSkFBQUlXc2FZenRLcG00akNHZEhSMFhrUGIzQ3lEZ0FBaW9PUUJBQUFCS1dvcUtpYXhwZ1dOV3ZXMUdXWFhlWjBPU0dyWHIxNnFsdTNyb3d4bDdkcTFhcU8wL1VBQUhBMmhDUUFBQ0FvUlVSRXRKS2twazJiT2wxS3lHdlZxcFVrS1R3OHZMM0RwUUFBY0ZhRUpBQUFJQ2daWTY2U3BOLzk3bmRPbHhMeVdyUm9rZmN3MXNrNkFBQTRGMElTQUFBUWxQSkNra0JzdGZGNnZSb3hZb1I4UGwrKzhjek1UTDN3d2d2S3lzb3E5TGloUTRjV092N2trMDhXNjdycDZlbnExYXZYK1JWYkFobzBhQ0JKc3RaZVVlWVhCd0RnUElRN1hRQUFBRUJwc05aZWFZeFI0OGFOUyswYUgzLzhzVWFOR2xYcy9kZXRXeWRKK3ZYWFg3Vm16UnE1WFBuL3ZXcjI3Tm5LeXNwU2hRb1ZDajErOWVyVlp6M3Z1WGk5WHUzWXNhUFk5WmFVdW5YcjVqMHN2UjhHQUFBbGdKQUVBQUFFcTNxU2RNa2xsNVRhQmJwMjdhck9uVHRMa3E2NzdqcXRYTGxTbFNwVjhtOHZiRXlTZnZubEZ6VnAwaVRmMk42OWV6Vm56aHpObmoxYlBwOVAvZnYzMTBzdnZhUkxMcmxFUHA5UDFscEpwNEtPc0xDd0M2cTdmZnVDdHdZWlBYcTA0dVBqTCtpOFJhbGV2WHJldzFxbGNnRUFBRW9JSVFrQUFBaEt4cGhMSmVuaWl5OHV6V3ZrQ3l4Y0xsZUJBT1BNc1QvOTZVL2FzbVdMakRGcTM3NjlUcHc0b1crLy9WWWpSNDdVdmZmZXEvcjE2MHM2RmNDTUh6OWVMNzc0b3U2NDR3NWxaMmNyT3p0YlhidDJWVlpXbGlwWHJ1dy9aM3A2dXJwMjdlcC92SHo1OHJQVy9lV1hYMTd3YXo4ZjFhcFZreVFaWXdoSkFBQUJqWkFFQUFBRXE0c2s1UXNUQXNFNzc3eWpFU05HcUUyYk51cllzYU51dmZWV3ZmVFNTL3IyMjIvbDlYcjF4UmRmS0QwOVhjZVBIMWRhV3BvMmJOaWd4TVJFU1ZKY1hKd1dMMTZzamgwN2F1SENoZjV6SmlRaytKOG5KQ1E0OHJyT3BtTEZpbmtQSzUxdFB3QUFuRVpJQWdBQWdsVWxTWXFNakhTNmpnSzJidDJxUC8vNXo5cS9mNy9xMTYrdlcyNjVSYzJhTlZQRGhnMTF5U1dYcUdiTm1xcGV2Ym8rK2VRVHZmWFdXNW84ZWZKNVgyUHQyclVhUEhod29kdmk0dUlLSFU5S1NqcnY2eFJIUkVSRTNzUEErMkVBQUhBYVFoSUFBQkRVakRHbGR1N1kyUHdyMnQ1d3d3MEY5amw5N0lFSEhsQ2ZQbjEwK1BCaE5XN2NXTXVXTGRPVlYxNnAxcTFicTNYcjFnV083ZFNwazI2KytXYjVmRDd0MkxGRHVibTVHakJnUUxGcWE5MjZkWUhRdyt2MTZydnZ2bE4wZEhTeHpsRUtTdStIQVFCQUNTQWtBUUFBUWNsYWU5SVlVK1hNKzNlVXBMeFZaYkt6c3hVWEY2ZHZ2dmttMy8xSFltTmp0V3JWcW56WDM3QmhnNnBXcmFxTWpBd2xKU1g1ZzViWTJGalZxVk1uMy9tUEhqMnE1Y3VYcTBPSERxcFZxNWFNTVhybW1XZlVyMSsvZkV2NUZuZHAzL1QwZFBYdjMxOHpac3hRaXhZdHlxd1ZLU2NuSis5aDRXc2JBd0FRSUFoSkFBQkFzRG91cWNxSkV5ZEtQUXc0ZVBDZ3FsV3JWcXhWWjZLam8vV0hQL3hCZmZ2MlZVWkdoaDU5OUZGSnA5cUNsaTVkbW0vZnVMZzRWYXBVU1ltSmlhcFZxNWJpNHVMOFN4clBuVHZYdjE5Q1FvTC9lWEh1U1RKdjNqeXRXYk5HZDk5OXQzcjM3dTIvc1dwcHljbzZsWTFZYTArVzZvVUFBTGhBTHFjTEFBQUFLQTNHbVAyU2xKcWFXdXJYV3IxNnRhS2lvb3E5Zi8vKy9YWHBwWmNxT3p0YlAvLzg4em4zcjFXclpCZUZlZkhGRi9YR0cyOW8yN1p0NnRLbGkyYk9uS2tUSjA2VTZEVk9sNWFXbHZmd2NLbGRCQUNBRWtCSUFnQUFndFUrU1RwMDZGQ3BYdVNubjM3U2E2KzlwdDY5ZXhmN21JOC8vbGhIang3VmdBRUROSERnUVAzMDAwK2xXR0hobWpWcnBna1RKbWpTcEVsS1RrN1dzV1BIU3UxYWVlYzJ4aENTQUFBQ0d1MDJBQUFnS0ZscnR4bGovdDh2di95aXRtM2Jsc28xRmk1Y3FJa1RKK3FCQng1UXUzYnRpblhNaHg5K3FMbHo1K3IxMTE5WG5UcDExS3BWS3pWcDBrUTVPVG5xMnJWcm9jY2NPWEpFa2hRZS9yOC8zVTdmMStWeUZYbnN1VVJIUjJ2NjlPbS82ZGppMnI5L2Y5N0RYMHIxUWdBQVhDQkNFZ0FBRUpTc3RUOFlZN1J6NTg1U3UwYmR1blgxNnF1dnl1MTJGN3I5Z1FjZU9IMzVXMG5TNVpkZnJwa3paL3BiYUs2KyttcEpwMWJCZWVXVlYvTHRPM1RvVUVuUy9mZmZyOVRVMUh4QnlNS0ZDd3U5Wm5IdVNWTFc5dTdkSzBteTF1NXd1QlFBQU02S1pkZ0FBRUJRY3J2ZE54dGovdDIyYlZ0Tm16Yk42WEpDMnJQUFBxdFBQLzFVWHEvM3JnMGJOc3c5OXhFQUFEaURlNUlBQUlDZzVISzVOa2pTOXUzYm5TNGw1RzNZc0VHUzVISzV2blM0RkFBQXpvcVFCQUFBQktWMTY5WWRzdGIrZU9qUUllM2V2ZHZwY2tMV2dRTUh0Ry9mUGtuNkpTVWxaYS9UOVFBQWNEYUVKQUFBSUpndGtxUlZxMVk1WFVmSXlwdEZZcTFsRmdrQUlPQVJrZ0FBZ0tCbGpQbGNrcjc2Nml1blN3bFpLMWV1bENRWlk1WTRYQW9BQU9kRVNBSUFBSUxXa1NOSFZraEtXN3QycmRMVDA1MHVKK1JrWm1acStmTGxzdFllTjhZa09sMFBBQURuUWtnQ0FBQ0MxczZkTzA5S21wMlRrMVBra3Jrb1BTdFhybFJXVnBZa2ZicHUzYnBNcCtzQkFPQmNDRWtBQUVCUTgzcTlNeVVwTVRGUjFscW55d2taMWxyTm5qMDc3K2tVSjJzQkFLQzRDRWtBQUVCUTI3QmhRNHExZHVXdVhidjAyV2VmT1YxT3lGaTllclYrK09FSFNVcE9TVWxaNlhROUFBQVVCeUVKQUFBSUJjOUwwdXV2djY2Y25CeW5hd2w2dWJtNW1qTGwxT1FSbjg4MzB1RnlBQUFvdGpDbkN3QUFBQ2h0di83NjY2NTY5ZXBkZSt6WXNTdXR0YnIyMm11ZExpbW9mZlRSUjFxMGFKR3N0Vit0WDcvK0thZnJBUUNndUpoSkFnQUFRa0p1YnU1Z1NjZmZmZmRkYmRxMHllbHlndGIyN2RzMWVmSmtTVHJoOC9rZWRMb2VBQURPQnlFSkFBQUlDUnMzYnZ6WjUvTTltcHVicXllZmZGTDc5KzkzdXFTZ2MrVElFVDMyMkdQS3pzNld6K2NidFdIRGhzMU8xd1FBd1BtZzNRWUFBSVNNWDMvOU5ibGV2WG9OTWpNelkxZXNXS0g0K0hoVnJWclY2YktDd3FGRGh6Unc0RUR0MnJWTGt1YWxwS1E4NG5STkFBQ2NMMmFTQUFDQWtHS01lVWpTeDN2MjdGR2ZQbjMwN2JmZk9sMVN1YmRwMHliMTZkTkhPM2Jza0tSbGFXbHBmWnl1Q1FDQTM4STRYUUFBQUlBRHdqMGV6OXVTK2toU2x5NWQ5TUFERDZoZXZYb09sMVcrSERwMFNHKzk5WmJtelpzbmE2MGtMVERHM0xWdTNUcVdFQUlBbEV1RUpBQUFJR1I1UEo0SEpiMGtxWm94UmpmY2NJTnV2dmxtTlcvZVhMVnIxMWFWS2xVVUhoN3VkSmtCd2V2MUtpTWpRNGNPSGRMV3JWdTFjdVZLTFYrK1hENmZUNUtPVzJ0SHBLU2tUSEM2VGdBQUxnUWhDUUFBQ0dtdFdyV3FFeFlXTmxiUzNjYVlpNXl1cDV3NUlTa3hOemYzNlkwYk4rNTJ1aGdBQUM0VUlRa0FBSUNrNXMyYlY2MWN1Zks5eHBoNFNhMGsxWlpVWFJKVFNVN3hXbXVQU1Rvc2FhTzFkcFhYNi8zSHBrMmJVcDB1REFBQUFBQUFoQUNQeDJNOUhvOTF1ZzRBQUVJQnE5c0FBQUFBQUFDSWtBUUFBQUFBQUVBU0lRa0FBQUFBQUlBa1FoSUFBQUFBQUFCSmhDUUFBQUFBQUFDU0NFa0FBQUFBQUFBa0VaSUFBQUFBQUFCSUlpUUJBQUFBQUFDUVJFZ0NBQUFBQUFBZ2laQUVBQUFBQUFCQUVpRUpBQUFBQUFDQUpFSVNBQUFBQUFBQVNZUWtBQUFBQUFBQWtnaEpBQUFBQUFBQUpCR1NBQUFBQUFBQVNDSWtBUUFBQUFBQWtFUklBZ0FBQUFBQUlJbVFCQUFBQUFBQVFCSWhDUUFBQUFBQWdDUkNFZ0FBQUFBQUFFbUVKQUFBQUFBQUFKSWs0M1FCQUFBQStCKzMyMzJ6cEU1NXo0MHhqMHVTdFhiQ2Fic2xwYVNrL0xPc2F3TUFJTmlGTzEwQUFBQUE4c25OQzBaT2QvcVkxK3Z0VWJZbEFRQVFHbWkzQVFBQUNDQXBLU2xmV1d1UG5HV1h0TnpjM0grVldVRUFBSVFRUWhJQUFJREFraXZwbzdOcy8vZm16WnV6eTZvWUFBQkNDU0VKQUFCQTRFa3Nhb08xZGw1WkZnSUFRQ2doSkFFQUFBZ3c2ZW5wcXlTbG5UbHVyVDJlbXByNnNRTWxBUUFRRWdoSkFBQUFBc3oyN2R1enJMWHp6eHczeGl6ZnVYUG5TU2RxQWdBZ0ZCQ1NBQUFBQkNCcmJZRWxmbjArSDh2K0FnQlFpZ2hKQUFBQUF0Q0JBd2RXU0RwKzJ0Q0puSndjUWhJQUFFb1JJUWtBQUVBQTJydDNiNmFrMCs4L3NuTHo1czBaVHRVREFFQW9JQ1FCQUFBSVVENmY3L1Q3a25ERFZnQUFTaGtoQ1FBQVFJQTZjZUxFTWtrbnJiWFpPVGs1YzUydUJ3Q0FZRWRJQWdBQUVLQzJidDJhYnExZGJJejVjdE9tVGFsTzF3TUFRTEFMZDdvQUFBQUFGTTFhTzFmU3BVN1hBUUJBS0RCT0Z3QUFBQkFJV3Jac0dSY1JFZkZ2U1pXZHJpVVVXV3ZYcDZTa3VKMnVBd0FRMm1pM0FRQUFrQlFlSGo1TUJDU09NY1pjNDNRTkFBRFFiZ01BQUhCcWRtMWJTVnF3WUlFYU4yN3NjRG1oNC8zMzM5ZkVpUk1sNlo5TzF3SUFBRE5KQUFCQXlITzczYjgzeHRSdTFLaVJHalZxNUhRNUljTmFxOFRFeEx5bnN4d3NCUUFBU2N3a0FRQUFrS1NCa25UUFBmZklHRzdaVmxaMjdkcWxuVHQzeWxwN01DVWw1VE9uNndFQWdKa2tBQUFnMVBsYmJkcTJiZXR3S2FIbHE2KytraVFaWTVaTHNzNVdBd0FBSVFrQUFBaHh0Tm80ZzFZYkFFQWdvdDBHQUFDRU9scHRIRUNyRFFBZ0VER1RCQUFBaERKYWJYNERhNjMyN3QxN1FlZWcxUVlBRUlnSVNRQUFRTWc2VzZ2TmFhMGdaeDJUSkovUHB5VkxscHpYdFljT0hWcm8rSk5QUGxtczQ5UFQwOVdyVjY5ejdwZVFrSEJlZFJWSFRrNk9PbmZ1L0p1UHA5VUdBQkNvYUxjQkFBQ2hyTWhXbTNIanhxbEhqeDduSEpPa2Q5NTVSOW5aMlpKT2hSSjE2OVl0c00raFE0ZjArZWVmKzUrdlhyMjYwSUxXclZ0WHJNSzlYcTkyN05oUnJIM3pkT3pZVVpVclZ5NHdmdXpZTWExWXNlSzh6blVoZHU3Y1Nhc05BQ0FnRVpJQUFJQlFsYS9WWnRHaVJabytmYnAvbzgvblU2ZE9uZklkY09iWTBxVkx0V0xGQ3UzZHUxZkRody8zajMvNDRZY0ZMdGF4WTBmL09hdzkxVjNpOVhvVkZoWjJRUytpZmZ2MkJjWkdqeDZ0K1BqNEF1TVpHUm41Z3BvenorSHorZFN1WGJ0ODI3S3pzNHNkM0JUWDExOS9MWWxXR3dCQTRDRWtBUUFBSWNuajhYU1E1RysxYWR5NHNlTGo0MVdsU2hVWll6Umd3QURObURFajN6Rm5qaTFidGt5Yk5tM1M4T0hEZGV6WU1kV29VVU9TMUx0Mzd5S3ZlOGNkZHlnN08xdloyZG5xMnJXcnNyS3k4czN1U0U5UFY5ZXVYZjJQbHk5ZmZ0Ylg4ZVdYWHhZNi92enp6K3U3Nzc1VFdscGFvYk5mQ3VOeXVUUmp4Z3cxYjk1Y0ZTdFcxUDc5KzlXM2IxLzE3OTlmUC96d1E0SDkyN2R2WCtUMWkwS3JEUUFna0JHU0FBQ0FrR1N0N1dlTXlkZHFrNWlZcUUyYk5tblFvRUU2Y3VTSWR1L2VyWVlORzBvNk5SUGtzODgrMDRvVks3UnExU285OHNnanV1NjY2M1R6elRkcjgrYk5talp0V3I2WktFWEpDd2ppNHVLMGVQRmlkZXpZVVFzWEx2UnZUMGhJOEQrL2tQdUpqQnc1VW52MjdGR1hMbDN5WGJPd3dPVGt5WlAreHl0WHJ0U2lSWXMwZlBod2ZmLzk5NHFLaXRLRUNSUHk3WitkbmEyNHVManpEa2drV20wQUFJR05rQVFBQUlRaVk0enBJT1ZmMWFadjM3NGFQSGl3K3ZidHF4a3padmdERWtsS1MwdVR5K1ZTZkh5OElpSWl0R2ZQSHJWbzBVSnBhV2thTm15WVJvOGU3ZC8zYk8wMnY4WGF0V3MxZVBEZ1FyZkZ4Y1VWT3A2VWxLUXZ2dmhDa2pSbHloUU5HalJJVXVFM256MjlaV2Znd0lHNjc3Nzd0R0xGQ3YzblAvOVJ1M2J0dEdiTkdzMmFOVXRUcGt4UmVQaUYvZmxJcXcwQUlKQVJrZ0FBZ0pEejMxYWJlcWV2YXZQamp6OXEwcVJKcWxHamhobzJiS2lzckN5TkdqVksvL25QZnlSSnVibTVTa2hJeUhjUGtZVUxGMnJvMEtIYXYzKy9XclZxcFI0OWVpZ2lJcUxRMlJvdWwwdnA2ZW02NktLTHRHUEhEdVhtNW1yQWdBSEZxcmQxNjlaS1NrcktOK2IxZXZYZGQ5OHBPanE2MEdPc3Rmcnl5eTlWclZvMUhUMTZ0Rml6WENRcElpSkNvMGFOMHNNUFA2emMzRnc5K3VpanV1aWlpelJ0MmpSTm1US2x5RlY1aW9OV0d3QkFvQ01rQVFBQUlTZXYxZWFQZi94anZsVnQ3ci8vZmwxenpUWHEzNysvRml4WW9GR2pSa2s2MVNMU3MyZFBEUm8wU0hmY2NZZC8vMmVmZlZadDI3YlYxcTFiSlJXOVJIQmNYSnlTa3BKMDRzUUpkZWpRUWJWcTFaSXhSczg4ODR6NjlldVhieW5mNGk3dG01NmVydjc5KzJ2R2pCbHEwYUpGZ1ZWcmxpMWJwaFl0V21qYnRtMTY2cW1uOU9LTEx4YjcvV25hdEtsaVkyUDE4ODgvcTFxMWFwS2tFU05HNk41Nzc5WHR0OSt1eXk2N3JOam5PaDJ0TmdDQVFFZElBZ0FBUW8yLzFhWk5temIrd1diTm11bklrU042K09HSEZSOGZyMDgrK2NTL2JlWEtsYXBUcDQ2U2twTFVvMGNQdVZ3dVNhZENsYVpObStyZGQ5K1ZwQ0p2a0pxVGs2TWVQWHFvV3JWcVNreE1WSzFhdFJRWEY2ZkdqUnRMa3ViT25ldmZOeUVod2YrOE9QY2ttVGR2bnRhc1dhTzc3NzVidlh2MzlvY2FjK2ZPMWFoUm83Unc0VUpGUmticStlZWYxOUtsUzg5NVR4SkoycjU5dTc3NTVodlZyMTlmUzVZczBSLys4QWRkY2NVVldyaHdvZXJVcWVOZjd2aDgwV29EQUFBQUFFQUE4WGc4Q1I2UHgzYnUzTm42ZkQ2Ylo4MmFOYlpIang1MjJiSmwxdXYxMmh0dnZORmFhKzNodzRkdFFrS0NmZSs5OSt5OGVmUHNPKys4WTgvVXJsMDcvK094WThmYTdkdTM1OXZldG0zYkFzZmtqZDF5eXkzNXhqdDA2RkRvNHpPbHBxYmExcTFiVzJ1dDNiWnRtMzNzc2Nmc1RUZmRaTjk4ODAyYm1abHBkKy9lWGVBY2hkVnhadjFIang2MTNidDN0NHNXTGJLN2QrKzJYYnAwc2VucDZmbjJ6OHJLc2g2UHA4amFDdVB6K1d5UEhqMnN4K094SG8vbjkwNy9IZ0FBVUJpWDB3VUFBQUNVSld0dFArblVySS9UVzIyaW9xTDArdXV2S3lFaFFldlhyOWZGRjErc3c0Y1BhOGlRSWJycXFxdDB6ejMzcUdmUG5rcE9UdGFiYjc0cHI5ZGI2UG12dXVvcVBmUE1NNzk1dHNWdjBheFpNMDJZTUVHVEprMVNjbkt5amgwN3BnWU5HcHozZVk0ZVBhcUJBd2ZxMm11djFlMjMzNjRHRFJwbzhPREJPbkhpaEhKemMzWGl4QWxaYTdWdDJ6WlZyRmp4dk02OWQrOWVmNnROY25JeXJUWUFnSUJFdXcwQUFBZ2wvbGFiMDFkMGthU0xMcnBJa3lkUDFwSWxTeFFaR2FsQmd3YXBkKy9ldXY3NjYvWE1NOC80VzJ6R2p4K3YwYU5IYStEQWdYcmpqVGNLWEtCNzkrN0t5c3JTeVpNbjVYSzV0R2ZQbm55QndwRWpSeVFwM3lveFhidDI5VDkydVZ6NW5wK1A2T2pvYzk2ZzlmYmJieTh3bHRkdTQzSzVkTzIxMStxUlJ4N3hiN3ZsbGxza1NidDM3L2JYRlJFUm9ULy8rYy9uVmR1MzMzNHJpVlliQUFBQUFBQUNRbEd0TnFmemVyMyt4M2t0SzRWSlMwc3J0RjBseitUSmsyMzc5dTF0Zkh5OG5UbHpwbis4YytmT3RuMzc5dmJsbDErMjFoWnN0emxkY2R0dHp1YlRUei8xUDE2d1lFR2greFExZnFhVEowL2F6TXpNZk85UmNmaDhQbnZublhmU2FnTUFBQUFBUUtCd3U5M3ZlenllUXU4cmNpSE9GcWJnMVB2ajhYaXMyKzArSU1tYzh3Y0ZBSUJEdUNjSkFBQUlGVVcyMmx5bzMzTC9qMUJDcXcwQW9Md2dKQUVBQUNIQjQvRjBrRlN2UVlNR3V1S0tLNHAxVEU1T2pxejk3ZC9wejF4YU54UlphL1hCQngva1BaM2xZQ2tBQUp3VElRa0FBQWdKOXIrcjJ2VHMyVFBmcWpaNTB0TFNDb1FhOCtiTjA4aVJJNHM4NS83OSs3Vm56eDVKMGswMzNTUkoyckZqaHc0ZE9xVE16RXpGeDhlZmM1VWJuOCtudExTMFlyMkdvVU9IRmpyKzVKTlBGdXY0OVBSMDllclY2NXo3clZpeFF2djM3L2MvajR1THk3ZDl5WklsL3RkOUxudjM3dFdPSFR0a3JUM0NxallBZ0VCSFNBSUFBRUtCdjlXbVhidDJoZTd3MFVjZjZiSEhIc3NYYXZ6NzMvOHVjbjlKV3JWcVZiNFF4VnFyTVdQR2FOZXVYZHEwYVpNYU4yNnN5TWpJZk1kczNicFZzMmZQMXJoeDQ5Uy9mMy9kZlBQTm1qWnRXckZleE9yVnF3c2RYN2R1WGJHTzkzcTkyckZqUjdIMi9jdGYvcUl0Vzdia0c4dk16TlFMTDd5Z1diTm1LU3NycTFqbnlXdTFrYlJhdE5vQUFBSWNTd0FEQUlDZ1Y1eFdtMzc5K3VteHh4N1RpQkVqTkhic1dQMzAwMC9hc0dHRGR1L2VyUWtUSnVUYnQwbVRKcG8yYlpwNjlPaWhGU3RXYU4rK2ZaS2tMVnUyNkhlLys1MWlZMk0xWWNJRXRXclZxc0IxY25OemxaT1RvNWlZR0gzeXlTZGF1WEtsSWlNajVmVjZkZDExMTZsS2xTcitmVE15TXZUTk45L0lHT052Ky9GNnZRb0xDN3VnOTZPd2U3S01IajFhOGZIeGtxVDQrSGpWcUZGRFc3WnMwZFZYWCszZkp5VWxSVldyVnRYczJiTUxoRCtGT2IzVnhscjc1Z1VWRFFCQUdTQWtBUUFBUWM5YTI4OFlVMlNyalNTNVhDNk5IVHRXenovL3ZOTFQwelZyMWl3OStPQ0RldUNCQi9UeHh4K3JhOWV1TXNabzVzeVoycnQzcnlUcGpqdnVrQ1E5OU5CRHlzek0xSFBQUFNkSit2cnJyN1ZreVJKRlJrYnE5dHR2MS9Iang1V1RrNlBISDM5YzNidDNWMVJVbENScDVNaVJCY0tHbFN0WCtoL0h4c2I2cjVPZG5hM3M3R3gxN2RwVldWbFpxbHk1c24rLzlQUjBkZTNhMWY5NCtmTGxaMzAvdnZ6eXl5SzM5ZXZYVDZtcHFmN25IM3p3Z1hKeWN0U2pSdy8vMkZkZmZTVkphdDY4dWNhTkcxZmt1VTV2dFZtL2Z2M0NzeFlGQUVBQUlDUUpJYkd4c1JFblQ1NnNGeFlXZHNGM2tRc0xDN3ZnNmJMcDZlbG4zZTV5dVM3NEdpVnhEcWxrWG05SjFYSXVKVkZyU1p4RGtzTER3ODk2bnNPSEQxL3dOVXFpMW5QVldaYTFSRVJFbE1udnlmNzkrd1BpZlN1cDkvNWNLbFNvY01IWHFWaXg0am5QVWN5V2g1SjR6V1h4dnBYVU5RTGg5WjZ6MVNaUDVjcVZOWDc4ZUczZnZsMWZmdm1sRmk1Y3FKTW5UMnJNbURIcTFxMmJzck96TlgvK2ZFMmNPRkdTbEppWXFGMjdkbW5NbURIYXUzZXZmdi83Myt2ZWUrL1ZnZ1VMZFBUb1VYMzY2YWVxWGJ1MjNuenpUV1ZrWktoNzkrNGFObXlZdG16Wm9weWNIT1hrNVBqRGpjVEV4Q0xyeXRzV0Z4ZW54WXNYcTJQSGpscTQ4SCtaUTBKQ2d2OTVRa0xDQmJ4VjBsdHZ2U1hwMUwxU1B2amdBMjNac2tWNzkrNVZYRnljWW1OamRjTU5OeWdpSXFKWTU2TFZCZ0JRM2hDU2hCQnI3ZG9LRlNvVW5QZnJrR3JWcWpsZEFvcHdJU3M1bkM0bkorZXMyL2tkS0tpazN2dHpxVk9uVHBsY0o1Z1U1MmZqOFhqS29CTDhWc1ZkMVdiSmtpVnExNjZkWG4vOWRWV3JWazAvLy95emZENmY5dTNicDBxVktxbHYzNzY2K3VxcmxaMmRyZGRmZjEzcjE2L1hpQkVqMUtkUEh6VnIxa3dEQmd4UWRIUzBXcmR1clIwN2RxaDI3ZHJhc1dPSHJyLytla255ejd4NDdiWFg5STkvL01NZmJuaTkzaEo5dld2WHJ0WGd3WU1MM1hibWpWanpKQ1VsU1RvMUUyYkdqQmxxMmJLbFJvMGFwUysrK0VJOWV2UlFZbUtpSmsyYXBQYnQyNnRidDI1cTFxeFprZGVuMVFZQVVCNFJrb1NXVnBKa3JkMS9qdjBLbjRkOEhreFJjNWxMVmtsZDQ0TFBZNjB0aTljcmxjeHJMcE56RlBOWG9OejhucFRRejdqVVgyOEovcjhYTUsrM2pQNy9DcVRmNllCNHZjVlJFaitiRXZxZExkWTV6dFpxaytmQWdRTWFOV3FVM25yckxmKzlPRFp2M3F5SWlBaXRYTGxTZDk5OXQzcjM3aTFKaW9pSVVJc1dMZlRRUXc5cHdvUUpldTY1NTlTaFF3ZTFidDFhVmF0VzFVY2ZmYVJWcTFicDJtdXZMUkJZcEthbWFzR0NCZkw1ZkhyMjJXYzFmUGp3czk3ancrZnphY2VPSGNyTnpkV0FBUU9LODNMVnVuVnJmK2lSeCt2MTZydnZ2bE4wZEhTaHg2U2xwZW0rKys2VE1VWlBQUEdFZitiTkF3ODhvQ3V1dUVKUFB2bWtIbjc0WVMxZXZGaFBQUEdFNnRTcG85ZGZmMTB1VjhHMUFHaTFBUUNVUjRRa0lTZ2xKZVZTcDJzQUFLQ01HSS9IczBkU3ZYTzEya2pTTysrOG80U0VoSHczSzEyNmRLbjY5Kyt2dVhQbnFsZXZYdjVBd0JpajZkT25hK3JVcWZybGwxK1VsQlk5aHhnQUFDQUFTVVJCVkpTazZkT25TNUxlZnZ0dGRlalFRYjE3OTFhalJvMVV2MzU5TldqUXdIL09DUk1tNkxiYmJ0T2NPWE4welRYWDZQSEhIOWZreVpNTHJlbkVpUk82N2JiYlZLdFdMUmxqOU13eno2aGZ2Mzc1bHZJdDd0Sys2ZW5wNnQrL3YyYk1tS0VXTFZya3U2K0pkR3FHMzVneFk5U2lSUXYvNjB4TlRkWDc3Nyt2UC8zcFQ1S2tTcFVxNmM0NzcxVFBuajMxL2ZmZkZ4cVFTUGxhYmRhSVZoc0FRRGxCU0FJQUFJSldjVmExeWJObnp4NHRYcnhZYytiTThZOTk4ODAzK3Zubm4vWHFxNjlxMDZaTmV1Kzk5OVMzYjEvLzlsbXpadW1lZSs1UlltS2lMcnZzTW4zLy9mY2FNV0tFcWxXckpwZkxwZmJ0Mit2bGwxL1dLNis4NGo5bTBhSkZTa2xKMGJ4NTh6Um56aHoxN3QxYlRabzBLWEtXUzZWS2xaU1ltS2hhdFdvcExpNU9qUnMzbGlUTm5Udlh2MDlDUW9ML2VYSHVTVEp2M2p5dFdiUEdQelBtOVBiSEo1NTRJdCsrbVptWnlzaklVSHg4dkNwVnFwUnZXOTI2ZFRWcjFxd0M1eitqMWVhTmN4WUVBRUNBSUNRQkFBQkJxemlyMnVSNTVaVlhkTnR0dC9sbmZPelpzMGZQUGZlY2hnMGJwb2lJQ0QzeHhCUHEwNmVQbWpadDZtOUR5Y2pJMERYWFhLTVJJMGFvVzdkdWV2ZmRkelZpeEFpNVhDNzVmRDVsWkdSSWtyS3pzLzNYMmJoeG84YU1HWk52RmtlYk5tM09laytTV3JWcS9lYjNvREF2dnZpaWZ2enhSODJZTVVOZHVuVFJ2ZmZlcXovKzhZK3FWS21TbGk1ZG1tL2ZnUU1IcWxhdFd0cTJiWnRtekppaG1qVnJudlA4dE5vQUFNcXJ3dWRIQWdBQWxIL0ZYdFhteElrVFNrMU4xWi8vL0dkSjBvWU5HOVN2WHovZGRkZGRpbytQbHlRMWF0UklMN3p3Z3Y3NjE3OXEvdno1a3FUNjlldHI1TWlSaW9xSzBvUUpFNVNSa2FHdFc3Y3FOemRYZi92YjMzVDA2RkZObURCQkw3endnbitGbW1IRGhpa21KcWJJV2hJU0V2ei9sYVptelpwcHdvUUptalJwa3BLVGszWHMyTEY4MjdPeXNqUnExQ2daWXpSeTVFaDE2OVpOZmZyMDBmTGx5ODk1STJOYWJRQUE1UlV6U1FBQVFGQ0tpWW01WHNWc3RhbFVxWkovNmR2Rml4ZnJ4UmRmMU9PUFA2N3UzYnZuMnk4K1BsNWp4NDdWQ3krOG9OLzk3bmY2NUpOUHRHN2RPdDEwMDAxYXVIQ2hVbE5UOWRWWFgyblFvRUdxVkttU3BreVo0bDlXK0ttbm5wTEw1VkszYnQzT1dzdnk1Y3Y5ajJOall5VkpSNDRja1NTRmgvL3ZUN2U4cFlNbHllVnk1WHQrUHFLam8vMzNVc25LeXRMR2pSdTFldlZxL2V0Zi85TDExMSt2aVJNbnl1Vnk2WjU3N2xHTEZpMzB5aXV2Nk5WWFg5V05OOTZvcTYrK1dqZmVlS09xVktuaVB4K3ROZ0FBb0Z6d2VEelc0L0h3cnprQWdKRGdkcnRmODNnOGR0YXNXZlo4WkdSazJGMjdkcDExbitQSGoxdHJyVjI1Y3FVOWNlSkVnZTNyMXEyelBwOHYzOWl2di81cXM3S3k4bzIxYmR2Vy85anI5ZHFSSTBmbTJ6NXk1RWpyOVhwdDU4NmRiZnYyN2UzTEw3OXNyYlgybGx0dUtiSzJEaDA2RkxrdE5UWFZ0bTdkdXNqdHg0OGZ0d01IRHJSVHAwNjFQLy84YzVIN2ZmLzk5M2JHakJsMjdOaXgxdXYxNXR1MmUvZHU2L0Y0ck52dFBxeXlXYTBKQUFEZy9CR1NBQUJDaVBGNFBQK2Z4K094UC83NFk1RmY5cDEyWnNBUURCSVRFL05Da2lWTy94SUFBSEMrdUNjSkFBQUlPdjl0dFdsVW5GWWJKeFcxZkc1NVphM1ZoeDkrbVBlWVZoc0FRTGtUWEovTUFBQUFrb3d4OTBvcTFxbzJLRGw3OXV4aFZSc0FRTGxHU0FJQUFJS05NY2JjSnAxN1Zadnk2cnZ2dm5PNmhFS3hxZzBBb0x4amRSc0FBQkJVOGxwdExyMzAwb0J1dFRuVGxDbFQ5TVVYWCtpWFgzNVJvMGFOSk1uL09ERXhVUjA3ZHRUbm4zOHVTUm95WkVpK1ZYQUNBYTAyQUlCZ3dFd1NBQUFRVlBKYWJXNi8vZlp5MVdvemVQQmdKU1ltcW1yVnFrcE1UTXozdUR3NGVQQWdyVFlBZ0hLUGtBUUFBQVFUZjZ2TlRUZmQ1SFF0djBsNUNuWk90Mzc5K3J5SHROb0FBTW90Mm0wQUFFRFFPTDNWcGtXTEZrNlhjMTU2OWVxbDNOeGNIVDkrWEwxNjlaSWtwYWVucTFldlh2cjk3My92Y0hWblo2M1ZPKys4ay9lWVZoc0FRTGxGU0FJQUFJSkdlVzIxa2FTNWMrZHF6Wm8xZXYvOTl6VjU4bVJKVWtKQ2d1Yk9uU3RKcWwrL3ZwUGxuZFhCZ3dlMWJkczJXbTBBQU9VZTdUWUFBQ0JZbE90V20renNiTDMyMm12cTI3ZHZvZHR2dmZWV1NhY0NpYkN3c0xJczdaeG90UUVBQkF0Q0VnQUFFQlRLYzZ1TmRHb21TYytlUFJVYkcrc2ZhOXEwcVdiUG5pMUpHajkrdk5xMGFhUHUzYnVyVTZkT1RwVlpBSzAyQUFDZ1hQSjRQTmJqOGZDdk93Q0FvT1IydTEvemVEeDIrdlRwTnBpMGJ0M2E2UkxPYXYvKy9mYS9mMk1jazFTK2Vwd0FBRGdEOXlRQkFBREJvRnkzMnVTNS9mYmJDNHo1Zkw0QzQ5T21UZE5sbDExV1ZtV2QxV210Tmh0RnF3MEFvSndqSkFFQUFPVmVlVysxeWJONDhlSUNZOWRlZTIyaDQ0SEFudFpxSTJtcWs3VUFBRkFTQ0VrQUFFQzVWNTVYdGNsVDJDd1NxZkNaSkpJMFlNQ0FJbzhwSzNtcjJraEtTMDVPbnV0b01RQUFsQUJDRWdBQVVONzVXMjNpNCtNZEx1VzNDOVRaSW1kRHF3MEFJTml3dWcwQUFDalg4bHB0NnRXcnA2dXV1c3JwY2tLR3RWWnZ2LzEyM2xOYWJRQUFRWUdRQkFBQWxHdDVyVGEzM1haYnVXMjFLWThPSGp5b0gzLzhVYUxWQmdBUVJBaEpBQUJBZVJZVXJUYmxFYTAyQUlCZ1JFZ0NBQURLTFZwdG5FR3JEUUFnV0JHU0FBQ0Fjb3RXRzJmUWFnTUFDRmFzYmdNQUFNcXR2RmFibVRObmF1Yk1tVTZYRTRwb3RRRUFCQlZta2dBQWdQTHNtTk1GaENwcmJiYlA1eHZuZEIwQUFKUWtacElBQUlCeUt6azV1YVhUTlpRMmo4ZGpKU2s1T1psK0lnQUFTaGt6U1FBQUFBQUFBRVJJQWdBQUFBQUFJSW1RQkFBQUFBQUFRQkloQ1FBQUFBQUFnQ1JDRWdBQUFBQUFBRW1FSkFBQUFBQUFBSklJU1FBQUFBQUFBQ1FSa2dBQUFBQUFBRWdpSkFFQUFBQUFBSkJFU0FJQUFBQUFBQ0NKa0FRQUFBQUFBRUFTSVFrQUFBQUFBSUFrUWhJQUFBQUFBQUJKaENRQUFBQUFBQUNTQ0VrQUFBQUFBQUFrRVpJQUFBQUFBQUJJSWlRQkFBQUFBQUNRUkVnQ0FBQUFBQUFnaVpBRUFBQUFBQUJBRWlFSkFBQUFBQUNBSkVJU0FBQUFBQUFBU1lRa0FBQUFBQUFBa2doSkFBQUFBQUFBSkJHU0FBQUFBQUFBU0NJa0FRQUFBQUFBa0VSSUFnQUFBQUFBSUltUUJBQUFBQUFBUUJJaENRQUFBQUFBZ0NSQ0VnQUFBQUFBQUVtRUpBQUFBQUFBQUpJSVNRQUFBQUFBQUNRUmtnQUFBQUFBQUVnaUpBRUFBQUFBQUpCRVNBSUFBQUFBQUNDSmtBUUFBQUFBQUVBU0lRa0FBQUFBQUlBa1FoSUFBQUFBQUFCSmhDUUFBQUFBQUFDU0NFa0FBQUFBQUFBa0VaSUFBQUFBQUFCSUlpUUJBQUFBQUFDUVJFZ0NBQUFBQUFBZ2laQUVBQUFBQUFCQWtoVHVkQUVBQUFENEg3ZmJmYk9rVG9XTWp6L3RhVkpLU3NvL3k2NHFBQUJDQXlFSkFBQkFZTWsxeGp4KzV1RHBZMTZ2dDBmWmxnUUFRR2lnM1FZQUFDQ0FwS1NrZkdXdFBYS1dYZEp5YzNQL1ZXWUZBUUFRUWdoSkFBQUFBa3V1cEkvT3N2M2ZtemR2emk2cllnQUFDQ1dFSkFBQUFJRW5zYWdOMXRwNVpWa0lBQUNoaEpBRUFBQWd3S1NucDYrU2xIYm11TFgyZUdwcTZzY09sQVFBUUVnZ0pBRUFBQWd3Mjdkdno3TFd6ajl6M0JpemZPZk9uU2VkcUFrQWdGQkFTQUlBQUJDQXJMVUZsdmoxK1h3cyt3c0FRQ2tpSkFFQUFBaEFCdzRjV0NIcCtHbERKM0p5Y2doSkFBQW9SWVFrQUFBQUFXanYzcjJaa2s2Ly84akt6WnMzWnpoVkR3QUFvWUNRQkFBQUlFRDVmTDdUNzB2Q0RWc0JBQ2hsaENRQUFBQUI2c1NKRThza25iVFdadWZrNU14MXVoNEFBSUlkSVFrQUFFQ0EycnAxYTdxMWRyRXg1c3RObXphbE9sMFBBQURCTHR6cEFnQUFBRkEwYSsxY1NaYzZYUWNBQUtHQW1TUUFBQUFCS2lvcXFvcWtheVdOZDd2ZDd6ZHAwcVM2MHpVQkFCRE1DRWtBQUFBQ2tNZmo2VjZoUW9VdExwZnJTV05NcERIbW51clZxMitOaVltNVI1Snh1ajRBQUlJUklRa0FBRUFBaVk2T3Z0TGo4WHdxS1ZGU295dXZ2RkpQUC8yMFdyWnNLV05NWFpmTDliN0g0MW5wOFhoYU9WMHJBQURCaG4rRkNDRWVqOGRLVW5KeU1qOTNBQUFDVEZSVVZKV0lpSWluWFM3WFU1TENxMVdycGdjZmZGQjMzWFdYakRHeTFtcmh3b1dhTm0yYWpodzVJa2xlYSswa2ErMm85ZXZYSDNXNGZBQUFnZ0pmbGtNSUlRa0FBQUhKZUR5ZTd0YmFTY2FZaGk2WFM3ZmRkcHVHRGgycTZ0VUwzb0lrSXlORGt5ZFAxb0lGQytUeitXU3RQV0N0Zld6OSt2VWZTTEpsWHo0QUFNR0RMOHNoaEpBRUFJREEwcXBWcStaaFlXRlRqREVkSmFsNTgrWWFObXlZV3Jac2VjNWp0MjNicG5Ianhtbmp4bzJTSkd2dFY1SWVTa2xKMlZDcVJRTUFFTVQ0c2h4Q0NFa0FBQWdNelpzM3IzclJSUmM5TGVtdmtzS3JWNit1Qng5OFVMMTY5Wkl4eGYrWXR0WnEwYUpGbWpwMXFnNGZQaXhKWGtsVGNuSnlSbTdhdENtMWRLb0hBQ0I0OFdVNWhCQ1NBQURnT09OMnUzdEttbVNNcWU5eXVYVDc3YmZyMFVjZkxiUzFwcmd5TWpJMGRlcFVKU1lteXV2MVN0SkJTWThsSnllL0wxcHdBQUFvTnI0c2h4QkNFZ0FBbk5PeVpjdXJ3c1BEcHhoamJwR2txNjY2U3NPR0RkTTExMXhUWXRmNDhjY2ZOVzdjT0czWWNLcmp4bHFiWkswZHRINzkrdlVsZGhFQUFJSVlYNVpEQ0NFSkFBQmxyM256NWxVclY2NzhqREhtU1VsaDFhdFgxOENCQTNYSEhYZWNWMnROY1ZscnRYanhZazJkT2xXSERoMlNUcTJDTXkwM04vY0ZXbkFBQURnN3ZpeUhFRUlTQUFES2xJbUppYm5ENVhKTmtsVFA1WEtwYytmT2V2VFJSMVd0V3JWU3Yvang0OGMxZGVwVS9mT2YvOHhyd1Rsa3JYMDhKU1hsUGRHQ0F3QkFvZml5SEVJSVNRQUFLQnR1dC90cVk4d1VTUW1TZFBYVlYrdnBwNTlXVkZSVW1kZXlZOGNPalIwN1ZxZDEzS3oyZXIyRE5tellrRkxteFFBQUVPRDRzaHhDQ0VrQUFDaGRUWnMyclZhdFdyVm5KVDB1S2F4R2pSb2FPSENnZXZic1dTcXROY1ZscmRXU0pVczBlZkprSFRwMFNOWmFuNlRwMmRuWkl6WnYzbnpFc2NJQUFBZ3dmRmtPSVlRa0FBQ1VHdVB4ZUhwSmVrVlN2YkN3TUg5clRkV3FWWjJ1emUvNDhlT2FObTJhNXMrZm45ZUNjMWpTRThuSnlmK1E1SE8yT2dBQW5NZVg1UkJDU0FJQVFNbUxqbzZPY3JsY1U0MHg4WklVRlJXbHA1OStXbGRmZmJYRGxSWHRwNTkrMHJoeDQ1U2NuQ3hKc3RaK2s1dWJPMmpUcGszckhDNE5BQUJIOFdVNWhCQ1NBQUJRY21Kalk2dGJhNGRiYXg4enhyZ3V2dmhpRFJvMFNOMjdkM2UwdGFhNHJMVmF1blNwSmsrZXJJTUhEOHBhNnpQR3pNak16SHoraHg5K09PeDBmUUFBT0NId1A4RlJZZ2hKQUFBb0VTNjMyMzJYcEZlTU1YWER3c0xVdFd0WERSa3lKS0JhYTRvck16TlQwNmRQMTd4NTg1U2JteXRyN1JGanpCUEp5Y252aWhZY0FFQ0k0Y3R5Q0NFa0FRRGd3clJzMmJKbGVIajRGR1BNVFpKMHpUWFg2T21ubjFhTEZpMmNMdTJDL2Z6enp4bzdkdXpwTFRqZlNocVVrcEt5MXRuS0FBQW9PM3haRGlHRUpBQUEvRFl4TVRFMWpESERKUTNOYTYxNTZLR0gxSzFidDNMUldsTmMxbHA5K3Vtbm1qeDVzZzRjT0pDM0NzNGJ4NDhmZjI3YnRtMkhuSzRQQUlEU0ZqeWY2amduUWhJQUFNNmJLeVltNW01anpDdkdtRHBoWVdIcTFxMmJoZ3dab2lwVnFqaGRXNm5Kek16VWE2Kzlwcmx6NSthMTRLUktlaklsSmVVZDBZSURBQWhpZkZrT0lZUWtBQUFVbjhmamFTVnBxcVFiSktsbHk1WWFObXlZbWpkdjdteGhaV2puenAwYU4yNmMxcTcxZDl5czgvbDhBOWV2WC8rdGszVUJBRkJhK0xJY1FnaEpBQVFEYTYyUkZDbXBncVFJU2E0eXZMeFBVbzZrTEVuWnhoaGJodGRHR1ltSmlhbmhjcmxHV0d1SEdHTmNOV3ZXMU1NUFA2d3VYYm9FVld0TmNWbHI5WC8vOTMrYU5HbVM5dS9mbjllQzg2YWs1MUpTVWc0NlhSOVFISHgyQUNpdTBQdWtEMkdFSkFDQ2diVTJVbElkU1EwbDFkYXBQM3JMU3Jha2c1SjJTenBnak1rdXcydWo5TG1pbzZQdmNibGNFNDB4dGNQRHc5VzllM2NOSGp4WUYxMTBrZE8xT2U3RWlSUCtGcHljbkJ4WmExT3R0VSt0WDcvK2JVbGVwK3NEem9iUERnREZ4WmZsRUVKSUFpQVlXR3VyU29xU2xPUmdHWEdTTmh0ajBoMnNBU1hJN1haSFM1cG1qR2tuU2ExYXRkS3dZY04wNVpWWE9seFo0Tm0xYTVmR2pSdW5iNy8xZDl3azUrYm1EdHE0Y2VNYUorc0N6b2JQRGdERkZlNTBBUUFBbktkSW5mcFhRQ2VWOWI5Q29wUzBiTm55NG9pSWlMeldHbE9yVmkwOS9QREQ2dHk1YzBpMjFoVEhaWmRkcHRkZWUwMy8vdmUvOWNvcnIyai8vdjJlc0xDd0pJL0hNek0zTjNmNHhvMGJEemhkSTFBSVBqc0FGRXRaOXVJQkFGQVNYSEwrajh3SzRqTzB2SE81M2U3N0lpSWl0a2w2SkNJaXd2VHExVXNMRml3STJYdVBuQTlqakRwMjdLakV4RVQxNmROSGtaR1JSdEpmd3NQRHQzbzhuZ2NsaFRsZEkzQUdQanNBRkF2L2t3SUFnSkFTRXhNVDQzYTdWeGxqM3BWMFNVeE1qR2JQbnEybm5ucUtlNCtjcDRvVksrclJSeC9WM0xsemRkMTExMGxTRFVrejNHNzNXby9IMDliaDhnQUFPRyswMndBQXlxMU5temJwL3Z2dnp6ZDJ4UlZYYU83Y3VXZmRmOVdxVmFwY3VYSVpWSWhBRWhVVlZUTXlNdklGU1EvbnRkWU1HVEpFdDkxMkd6TkhMbERqeG8wMWZmcDBMVnUyVEsrKytxcjI3ZHNYWTYzOTJ1MTJ2NTJUay9Qc2Q5OTl0OS9wR29IVHhjYkdGcmx0M2JwMVpWZ0pnRUJEU0FJQUtQY0lQWEFPWVRFeE1mZTZYSzRKa21xRmg0ZXJaOCtlZXZqaGgvbTlLVUhHR04xeXl5MXEzNzY5M25qakRYM3d3UWNtSnllblgyUms1QjF1dDN0WVNrcktHMklWSEFTSXZDQWtMenhQU2twU1pLVFQzVGdBQWdIdE5nQUFJR2kxYXRYSzQvRjR2blM1WExNazFYSzczWHIvL2ZmMTE3LytsWUNrbEZTc1dGRkRoZ3pSdkhuejFLWk5HMG1xYm95Wjd2RjQxc1hFeEZ6dmRIMEFBSndOSVFrQUlPaDg4ODAzdXVlZWU5U21UUnQxN3R4WlNVbUZyL2c0Wjg0YzNYcnJyWXFMaTlQNDhlUDk0OW5aMlhycHBaZlVvVU1IdFcvZlhzODg4NHd5TWpMS3FueVVnS3V1dXFwV1RFek0xUER3OExXUzJsNXl5U1VhT1hLazNuenpUVFZ0MnRUcDhrSkNvMGFOTkczYU5MMzAwa3VxVjYrZUpFVzdYSzR2UFI3UFcxRlJVWmM2WFI5UWxFMmJOaWsyTmxhZmZQS0pFaElTTkg3OGVQOVlabVptZ2YyeXM3TWw4ZGtCQkF0Q0VnQkEwRGwrL0xpR0R4K3VWYXRXS1Q0K1h1UEdqU3V3eis3ZHUvWHl5eTlyOU9qUldyWnNtVHAxNnVUZk5ucjBhUDN3d3crYU0yZU9GaTllck5UVVZFMllNS0VzWHdKK3V6Q1B4L09uU3BVcWJYTzVYQTlGUkVTWTNyMTc2K09QUCtiZUl3NHd4dWptbTIvV1AvLzVUOTEvLy8xNXErRDh1VUtGQ2x0alkyTUhpZFp2QkxBMWE5Wm8wYUpGR2pCZ1FMSDI1N01EQ0E2RUpBQ0FjdStHRzI1UWJHeXNZbU5qTlg3OGVIWG8wRUZObWpUUmpoMDdWS1ZLRmUzWnMwZTV1Ym41am9tSWlKQXhSci8rK3FzcVY2NnNxS2dvU1ZKcWFxcVdMRm1pcDU5K1duWHIxbFdOR2pWMDc3MzNhdG15WlU2OE5KeUhsaTFieHJyZDdxOGx2VzJNcWVueGVQVEJCeC9vaVNlZVVLVktsWnd1TDZSVnFGQkJnd2NQMXJ4NTh4UVhGeWRKMWF5MTB6d2VUM0pNVEV3N3Arc0RDblBmZmZmcG9vc3VVcFVxVmM2NUw1OGRRUEFndlFjQWxIdG4zcmgxeXBRcCt1U1RUOVNxVlN0VnFGQkJrdVR6K2ZJZFU3ZHVYWTBhTlVxVEprM1M3Tm16Tld6WU1MbmRidjM2NjYreTFxcDM3OTRGcnBPVGs2T0lpSWpTZlRFNGIxZGRkVld0U3BVcWpUTEdESkJrYXRldXJVY2VlU1RmN0NBRWhvWU5HMnJxMUtuNjRvc3ZOSEhpUk8zZHU3ZWx5K1ZhNVhhNy8zSHk1TWxoMzMvLy9UNm5hd1R5Tkd6WXNOajc4dGtCQkE5Q0VnQkFVTm05ZTdkbXpacWxlZlBtcVVtVEprcEtTdEpubjMxVzZMNmRPblhTTGJmY29zbVRKK3V2Zi8yclB2LzhjOVdzV1ZPUzlLOS8vVXVYWHNwdEV3SmNtTnZ0dmwvU3k4YVlpeU1pSW5Ubm5YZHEwS0JCekJ3SmNCMDZkTkQxMTErdm1UTm5hdmJzMlNZN083dHZwVXFWdW5zOG5tZVRrNU5uU01vOTUwbUFVblo2ZTE3ZXlqY25UNTcwaC9LbjMyK0V6dzRnZU5CdUF3QUlLbmx0TmZ2MjdWTmFXcG8rL1BERFF2ZmJ0MitmMXE5ZkwyT01HalZxcE96c2JGbHJWYmR1WFhrOEhvMGZQMTc3OSsrWDErdlZ0bTNiOU0wMzM1VGx5OEE1dU4zdTFtNjNPOGtZTTlNWWMzRnNiS3crK09BRFBmNzQ0d1FrNVVTRkNoWDAwRU1QYWY3OCticisrdXNscVpxa0tSNlBKOFhqOGR6Z2NIbEFQcGRmZnJrcVY2NnN4WXNYUzVLeXNyTDAzbnZ2K2JmejJRRUVEMElTQUVCUXVmenl5M1gzM1hmcnlTZWYxSDMzM1pmMzVhc0FyOWVya1NOSHFsMjdkcG96WjQ1R2p4N3QvMWZEdi8vOTczSzVYTHJqamp2VXJsMDd2ZkRDQzdMV2x1WExRQkZpWTJNdmNidmRyeGxqdmpIR1hGdW5UaDJOR1ROR2I3enhocG8wYWVKMGVmZ05HalJvb0NsVHBtaml4SWxxMEtDQkpGMGphYVhiN2Y2SDIrMnU3M0I1Z0tSVG9kNllNV00wZi81OGRlblNSWU1HRFNydytjSm5CeEFjdU1WN0NQRjRQRmFTa3BPVCtia0RLTGVzdGJVbDNTaHB2b05sM0NscHBUSG1vSU0xaEpyd21KaVlQeGxqWGpMRzFJaUlpTkJkZDkybGdRTUhxbUxGaWs3WGhoS1NsWldsdDk1NlM3Tm56MVpXVnBZa3BWdHJoNmVrcEx3bUtjZmg4bENPOGRrQm9MaVlTUUlBQUFKYWRIVDBkUjZQSjhubGNyMWhqS2x4N2JYWGFzNmNPUm82ZENnQlNaQ3BVS0dDQmcwYXBQbno1NnRkdTNhU1ZOVVlNOG50ZHE5M3U5MDNPbDBmQUNENEVaSUFBTW9ibjZSc2gydkkrbThkS0VWdXQ3dTJ4K041UFN3c2JJMmsxblhyMXRXNGNlTTBZOFlNWFg3NTVVNlhWOEJYWDMyVk4vdWhVSG4zTXBCTzNXQTR6MDgvL1ZUa01kWmFIVDU4T04vemp6NzY2RGRQNFU5SlNkSGF0V3QvMDdGbHFYNzkrcG84ZWJKZWVlVVZOV3pZVU1hWXE0MHhLejBlejN1MDRPQTM0ck1EUUxFUWtnQUF5cHRzU1U1UFZUNG81Ly9ZRG1iaEhvL25BV1BNajVJZWlJeU1WSjgrZlpTWW1LaGJiNzNWNmRyeTJiaHhvdzRkT2lSSkdqVnFsTkxUMHlWSksxYXNrTmZyemJmdjMvNzJOLy9qdi96bEw1by8vOVNzLzRjZWVralNxUkJsKy9idEdqUm9rUHIwNmFPdVhidXFVNmRPR2p4NHNBNGNPQ0JKMnJKbGk1WXVYU3BqakZxM2JxMGVQWG9VK0s5MTY5WkYxbnZzMkRFOSsreXp5c3pNTExrM29SVGRlT09ObWpkdm52cjM3NSszblBlOWtyYkd4TVE4RWhzYnk1cXFPQjk4ZGdBb0ZwWUFCZ0NVTjFtU2RrdUtrMVJiVW9VeXZ2YkIvMTYvNkNrRCtNMDhIazliU2RNa2VTVHB1dXV1MDlOUFA2M0xMcnZNMmNLS3NIbnpaczJjT1ZPVEowK1d6K2VUeStYU2loVXJORzNhTkYxLy9mVnEzNzY5a3BLU0NqMzIyMisvVmZQbXpTVkphV2xwbWpoeG9tYk5tcVV0Vzdiby9mZmZWKzNhdGYzTGp1Wlp0bXladW5UcElrbUtpSWhRWW1KaWdmUEd4Y1g1SDhmR3hxcGV2WHI1dGtkRVJLaFhyMTc1eG1KalkvT0ZPSUVrTWpKU0F3Y09WTGR1M2ZUM3YvOWRxMWF0cW1LTWVkWG44ejBZRXhNemFQMzY5U3VjcmhIbEFwOGRBSXFGa0FRQVVON2s2TlFmbTJtU0lsUzJzeUo5LzcxK2xyaUpaSWxxMWFwVm5iQ3dzREdTK2t2U3BaZGVxa2NmZlZRZE8zWjB1TEt6dSt1dXU3Umt5UklsSlNYSjUvUHA2TkdqR2pObWpLWk1tVklnNERoVDE2NWR0WERoUWtuU3JGbXoxS2xUSi8zLzdOMTNXQlRYMXdmdzd5eEZCQ0Zxck5HWUtJbkdUalBXS0JLakpyRlJCTEZoTkxGZ0lWWXNVUktOR29sWVkwSEZnaTFxbEZqZVFNUUNpaHJiTG9wRWphSXhnaUlnbllWdGM5OC9jT2UzeXk1TndWM3dmSjdIaDkyWnVYZk9ETHM0YythV1pzMmFRU1FTcVdkNTBhSlNxWERxMUNrY1BIaXdYREVlUFhvVUppWW00SGtlU3FVU0JRVUZ5TS9QUjI1dUxyS3lzcENlbm81ZXZYcVZxMDVEYU55NE1kYXNXWVB6NTg4aktDZ0lqeDgvYnMxeDNGbDdlL3Q5S3BYSy8rYk5tNG1sMTBMZVlQUi9CeUdrVENoSlFnZ2hwRXJoT0k2aDhFS1Ruc1pWRDZiMjl2WmZjeHozRTRDM3pNM05NV3pZTUV5Y09GSGR2Y0tvaVVRaXJGMjdGblhyMW9WQ29VRERoZzBSRWhLQ1pzMmFsVnEyUzVjdWNIUjB4SVVMRnpCKy9IandmTWxERmZ6eHh4L0l6YzBWQnF0VktCUndjM1BUMlU2aDBMMEhjM0p5Z29XRkJjek56VkdqUmcya3BLU2dUWnMyc0xHeFFkMjZkZEcyYlZ1ZEZpZkc2cE5QUGtIbnpwMnhZOGNPaElhR29xQ2dZTGlKaWNrZ0J3ZUhSVEtaYkVOOGZEeDFaeUE2NlA4T1FraFpVWktFRUVJcWdaMmQzVkNPNDdwd0hLZWVjbHZySjJPTTAxejJZalBoL1l2MU91VTA2eXR1RzhZWUp4S0o5RzVUSkI2OWRSU05wVWpNUmV2U2QxeEY2eXRwRzczeGFXN3pzdWRRM3paRnowRng1N0JJZlZyblZVLzgrbUl1V21kbG5rTmhINXI3VlcramJ4LzZqcjJZODF6aGNlczVyOUVjeC9VQ2dNNmRPOFBmMzk5b3U5Ym9zM3IxYXB3K2ZSb0FrSnViQ3k4dkwyR2Q1a0N0K25oNGVFQXFsU0kxTlZVb2QvVG9VZVRrNUdEQWdBRUFnR2ZQbnFGaHc0Wll1SEFoZHV6WW9WVytXYk5tUW5jYkZ4Y1huRGx6QmtEaGVDZEZNY1lRRXhNanZPL1VxUk4yN3R3SkV4T1Q4aDZ5VVRBM044ZUVDUk13ZVBCZ3JGaXhBdWZPbmFzRllKVzV1ZmtJQndjSFI0MU4xU1BjTXZWZ3R5OXVsalhYYWE3WFdxWitvVkZHN3paTWV5UmRWa0laZldYMXJpOHVUajB4Rjd2UG91djExVlZjbkNXVkxjUDVlSmxqMHJmUFVzdG9icWRPTkpiam1Nb2NwMGJoc3A3RFV2ZFoybWRFM3o0MXk1UVVVM0ZseW5wTVJjcVY2VE5mVEpreW40K1gyYWZtc2ZFOFg2YlBhQm5PaDk3NFMvcDlsZUV6ci9lWTFKOWJ4dGpOMk5qWVhTQkdnWklraEJCU0NVUWkwVDZVOERmMmYvZU9MN2UrcEcwMGwxZkVmaW9pSm1QZHByekhYOUtNSXNaMFhHWFp4b2grOTFicUZ6WTJObFdpOVlpbTZkT25ZL3IwNlpCS3BYQnhjU2sxTWFMcHlKRWpXTDkrUFhidjNvMDVjK2FvcDd5RnRiVzFVSSs2enJDd01IVHQyaFhoNGVGYTVmWFp1bldyMW50OTUvMnR0OTVDVGs0T2F0ZXVYZVo0alpHWm1WblJZNmhaWkpPaXljdGlsZWM3VVZYS0dtdGNsYkZQeHBoUm5nOWovZjIrYW5salBCOHZIaEJWV3YyVlVWYjl1ZVU0VGdXQWtpUkdncElraEJCU09kUi9YMmVvVkNyMWs0U2lUejIwM3I5NEFsTFNOcHJiNlpTSDl0TVJyVzJMMnovSGNVd2pQcTA2WDh6TUlkUlpYTndxbFVwbnYwWEtsQmkzdnRoVUtwWFd1aUx2ZFg2cTQxUXFsY1d1MDF5bVZDcDE2dEZYdDBLaEtIVWJBRkFvRk1JNmtVZ2tySlBMNVNXV1UyOHJsOHQxdHRHc1IvMWFKcFBwckZPL1Z5OFRpVVJNS3BWcXJUTXhNV0Y1ZVhsYVpVMU1USFRlbTVpWXNJeU1ESjF0VEUxTmhmZG1abVlNQUo0OWU2YTF6dFRVbE5Xb1VZTUJnSVdGQlFNQWEydHJGaFVWSmZ6T1gvelUraHkwYmR2VzNOemNmQzZBMlpHUmtiWE9ueitQaVJNbndzdkxxOVF4UFl5QnVzV0hTcVdDU3FVUzNnUEFybDBsWCsvbTVPVGduMy8rd2R0dnY0M2c0R0E4Zi80Yy9mdjNoNm1wN3VWWnAwNmQwSzlmUDRTSGozamQwd0FBSUFCSlJFRlVoK1AyN2R1WU8zZXVzTzdwMDZkUXFWVG8zcjA3NnRXckp5d1BDUW1CdWJtNWNPUGc0dUlpck12THk4T2dRWU9FZlgzNTVaZVlPWFBtUzV3QncxQW9GQWdMQzhQNjlldlZNL1hrTThiVzV1VGtmSC8vL24zTjdoU2NudGRheTV5ZG5aR1RreU1zS3lnb0VGN0xaRExodFZLcDVEUi9Ba0REaGcyRjF3cUZnZ01BbFVxbFUwWnpHYy96SEFEVXFWTkhXSzcrcVY1WFhCbjFhMnRyYXhSWGpqSEdXVnBhYXBVcitsTzlYZEg2R1dPY3VqdVg1ako5Y1dndVY3ODJOemN2Y1Z0OVpSaGpuUHE3WGx4TUFHQm1abGJpdmt1cTM4ek1yTVQxSmRWamFtcGEwdnBpOTYzK2JwVmwyNkxMVEV4TVNpeWpzYjVvaThsaWowTnpHNUZJVkthWTFPdEwyYmRPL1l3eHJ1ZzZkYXMxZldVWVk2V3VMMm1aeHZFVWQwd2xMdE5YdnFSajAxeW1XYllNWmJUcTEyakp0d3BBMVd6V1IwaFY1K0Rnd0J3Y0hJcC9ERW9JcVREMGZTT2tmRHAwNk5EVXdjRWhUUDNkR1RKa0NMdDgrVEtyS2padDJzUUNBd04xbG5mcDBrVjQ3ZVRrSkx6dTM3OC9XN1JvRVl1SmlXSDkrL2RuR1JrWmJOS2tTZXp4NDhkczZOQ2h3bmE5ZS9mV3FxL28rL0R3Y0xaMDZWTFd1M2R2Tm12V0xIYm56aDFoWFZwYUd1dlRwdzlqakRFSEJ3ZXRjc3VXTFdOaFlXRXZjYVNHSjVGSW1KZVhGMU4vVnV6dDdjTWRIUjF0RGYwWkpvU1FsMEhYak1ibmRZN3FUQWdoaEJDaTE4MmJOeFBGWXJFcmdQNEE3djczMzMrWU5Ha1MvUDM5OGZUcFUwT0hWNm96Wjg2Z1c3ZHVPc3M3ZHV5b2QzdWxVZ201WEM1MHNhbGR1elkyYnR5SU8zZnU0TU1QUHl6VFBzK2RPNGQ5Ky9iaDIyKy9CUURNblRzWGl4Y3Z4dlhyMXdFQWp4NDlRdlBtemJYSzhEeVBpeGN2b252MzdqaDc5cXl3UERRMHRFejdOS1MwdERRRUJBUmczTGh4dUhmdkhoaGovd0p3azBna24xKy9majNCMFBFUlFnaXBIaWhKUWdnaGhCQ2pJUmFMLytRNHJqMWpiQ0ZqTFBmVXFWTndkM2ZIcmwyN0lKY2I1NlFsRnk1Y1FHNXVMcnAyN2FxemJ2UG16WHJMbUpxYTRvY2ZmdEJaL24vLzkzK2xUc2NybDh1eGNlTkdiTml3QVVGQlFWQjNyWGo3N2JjUkdCaUk1Y3VYWS9IaXhiaDQ4U0xhdDI4dmpLWHorKysvdzhQREEzdjI3RUczYnQzdytQRmp4TWJHSWowOUhiLy8vbnQ1RC91MVVTZ1VPSERnQUlZTUdhSWVxMFhLR0ZzdWw4dGJpY1hpTUVQSFJ3Z2hwSHFoSkFraGhCQkNqTXIxNjljVkVvbmtSNTduUHdKd1JDYVRZZDI2ZGZEMDlNUmZmLzFsNlBDMDVPWGw0ZWVmZjhiRWlSUDFEaHFZazVNRG51ZHg1ODRkWWVwZW9IQjJscUZEaDJMdzRNRXdOemZINE1HRHNYcjFhang2OUVocjdCQjk3dHk1ZzlUVVZJU0VoS0IrL2ZwYTY1bzBhWUxkdTNlamRldldPSDc4T1ByMTY0ZEhqeDRCS0p4dFo4R0NCZUI1SGxldlhrVkFRQUQ4L2YwUkZCU0UxcTFiVjhEWnFIZ1NpUVFqUjQ1RVlHQWc4dlB6d1JnTFZ5Z1U3U1VTeVh5YTZwY1FRZ2docjRUNnV4SHkrdEQzalpDS1kyZG45NW1EZzhOdDlmZHE5dXpaTENrcHlaRERZZ2oyN2R2SFpzNmN5WGllMTd2K3E2KytZbzZPanF4cjE2NXN3NFlOSmRhMWMrZE9GaGNYcDdWcy92ejVXdSszYjkrdXQreTZkZXUwM3VmbDViSE5temN6eGhoVHFWVHN6Smt6d3JwLy8vMlhMVml3Z0tsVUtuYnIxaTBXRUJEQUhqeDRVR0pzcjF0S1NncGJ1SENoNXJnakQrenM3QVliK3JOSUNDRVZqYTRaamMrcnpSdEZxaFQxbDA4c0Z0UHZuWkJLUnQ4M1FpcWNtWU9EdzJ3QWN3RlkxNmhSQStQSGo0ZTN0N2RCcHczbWVSNEtoYUxLVFYxc3JCUUtCUTRmUG94ZmZ2a0YrZm41QUNEbGVYNjFRcUZZVEMxSENDSFZFVjB6R2gvcWJrTUlJWVNRcWtBaEZvdVhNY1krWW93ZGxzbGtiUDM2OWZEMDlNU2xTNWNNRnBSSUpLSUVTUVVSaThVWVBudzRmdjc1WitUbjV6TUEvNmRVS3R2RnhzWitSd2tTUWdnaHI0dXBvUU1naEJCQ0NDa3JpVVR5QklDSHZiMzlwd0RXSlNZbXRwa3laUXA2OSs2TkdUTm00SjEzM2pGMGlLU2NVbE5Uc1hidFdvU0hoNnNYUFFEd3JWZ3NQbTdBc0FnaGhMeWhxQ1VKSVlRUVFxb2NpVVJ5V2lLUmRHU016UU9RZmZic1diaTd1MlBIamgyUXlXU0dEbytVZ1Z3dXg3NTkrekJreUJDRWg0ZURNWmJIR0ZzaWs4bGFVNEtFRUVLSW9WQ1NoQkJDQ0NGVmxWSWlrZnlVbjUvL0VZQkRjcm1jL2ZMTEx4ZzZkQ2d1WHJ4bzZOaElDYTVkdTRZUkkwWWdLQ2dJQlFVRkRNQUp4bGc3aVVTeWlMcldFRUlJTVNUcWJrTUlJWVNRS3UzMjdkdFBBWGgyN05peHQwZ2tXcCtVbE5SMjZ0U3BjSFoyeG93Wk05Q2tTUk5EaDBoZVNFbEp3ZHExYXhFUkVhRmVsS0JTcWI2OWNlUEdDVVBHUlFnaGhLaFJTeEpDQ0NHRVZBczNidHc0SzVGSTdBRDRBOGlLaW9xQ2g0Y0hRa0pDcUF1T2djbmxjdXpac3dldXJxNklpSWdBWXl3UHdBOWlzYmcxSlVnSUlZUVlFMHFTRUVJSUlhUTZVWXJGNGtDWlRQWVJnSU55dVp4dDNMZ1JIaDRlaUltSkFXUE0wUEc5VVJoanVIcjFLcnk5dmJGNjlXb1VGQlF3eHRneGtValVSaXdXZnc5QVllZ1lDU0dFRUUzVTNZWVFRZ2doMVU1OGZId3lBQzg3Tzd0TklwRm8vWk1uVDlyNStmbWhaOCtlbURsekpwbzJiV3JvRUt1OVo4K2VZYzJhTlRoNThpUUFnREYyanpIMmJXeHM3QjhHRG8wUVFnZ3BGclVrSVlRUVFraTFGUnNiR3lVV2krMTRucDhESU92Y3VYUHc4UERBdG0zYlVGQlFZT2p3cWlXNVhJN2R1M2ZEMWRVVkowK2VCR01zbCtmNTd5VVNTVnRLa0JCQ0NERjJsQ1FoaEJCQ1NIV25pbzJOL1ZrdWw3ZGlqUDBxbDh2WnBrMmI0T0hoZ2ZQbnoxTVhuQXJDR01PVksxY3diTmd3ckZtelJqMXJ6ZThLaGFKTmJHenNENkN1TllRUVFxb0E2bTVEQ0NHRWtEZkNyVnUzbmdId3RyZTMzd1RnbDZkUG43Yi85dHR2MGFOSEQ4eWFOUXZ2dnZ1dW9VT3NzcEtUazdGbXpScEVSa1lDQUJoai8zQWM1eWNXaXlOS0tVb0lJWVFZRldwSlFnZ2hoSkEzaWtRaU9TY1dpKzBaWTdNQVpNYkV4R0RvMEtIWXVuVXJkY0VwSjVsTWh0RFFVTGk1dWFrVEpEbU1zVVVTaWFRdEpVZ0lJWVJVUlpRa0lZUVFRc2liU0NXUlNJS1VTbVVyeHRnK3VWek9ObS9lREhkM2Q1dzdkNDY2NEpTQ01ZYkxseTlqMkxCaFdMdDJyYnByelJHbFV0bEdJcEVzQWFBMGRJeUVFRUxJeTZEdU5vUVFRZ2g1WTkyOGVUTUZ3SWlPSFR0dUVvbEV2eVFuSjNlY1BuMDZ1bmZ2amxtelpxRlpzMmFHRHRIb0pDY25ZOVdxVlRoOStyUjYwVjJlNTZmZHVISGpwQ0hqSW9RUVFpb0N0U1FoaEJCQ3lCdnZ4bzBiTVJLSnhCSEFETVpZeG9VTEYrRHA2WW5nNEdEazUrY2JPanlqSUpQSnNIUG5Ucmk2dXFvVEpEa0F2aE9MeGUwb1FVSUlJYVM2b0NRSklZUVFRa2dobFZnc1hnMmdGWUM5Y3JtY2JkbXlCZTd1N29pT2puNWp1K0F3eG5EcDBpVjRlWGxoL2ZyMWtNbGtqREYyV0tWU3RSYUx4VXRCWFdzSUlZUlVJOVRkaGhCQ0NDRkVnMFFpU1FVdzBzN09iaU9BRGMrZVBiT2JNV01HdW5YcmhsbXpadUc5OTk0emRJaXZ6ZE9uVDdGcTFTcWNPWE5HdmVnT1kyeGFiR3hzcENIaklvUVFRaW9MdFNRaGhCQkNDTkVqTmpiMm9rUWljZVI1L2x2R1dQckZpeGZoNmVtSnpaczNReXFWR2pxOFNsVlFVSUFkTzNiQTFkVlZuU0RKNW5sK3ZsZ3Nia2NKRWtJSUlkVVpKVWtJSVlRUVFvckh4OGJHcnMzTHkydkZHTnV0VUNqNHJWdTN3dDNkSFdmUG5xMTJYWEFZWTdoNDhTSzh2THp3eXkrL1FDNlg4d0FPTWNaYXg4YkdMZ2VnTW5TTWhCQkNTR1dpN2phRUVFSUlJYVg0NTU5LzBnQ010cmUzM3dSZ1EwcEtpdjJzV2JQUXBVc1h6SjQ5RysrLy83NkJJM3gxVDU0OFFWQlFFS0tpb3RTTGJnT1lLaGFMVHhkZmloQkNDS2xlcUNVSklZUVFRa2daU1NTU1MyS3gySWt4NXNjWVMvL3JyNy9nNWVXRmpSczNWdGt1T0FVRkJkaStmVHZjM056VUNaSnN4dGhjc1ZqY1hpS1JVSUtFRUVMSUc0V1NKSVFRUWdnaDVjTkxKSkoxK2ZuNUxSbGp1eFFLQlI4U0VnSjNkM2VjT1hPbXluVEJZWXhCUGRYeGhnMGIxRjFyRHVibjUzOGtrVWhXZ0xyV0VFSUllUU5SZHh0Q0NDR0VrSmR3NTg2ZDV3REdkT2pRWVpPcHFlbkdsSlFVaDltelo2Tno1ODZZUFhzMm1qZHZidWdRaTVXVWxJU2dvQ0JFUjBjREFCaGo4VHpQVDcxeDQ4WlpBNGRHQ0NHRUdCUzFKQ0dFRUVJSWVRVTNiOTY4TEJhTE93R1lDdUQ1NWN1WGhZRlA4L0x5REIyZWxvS0NBbXpidGczdTd1N3FCRWtXZ0RrU2lhUURKVWdJSVlRUVNwSVFRZ2doaEZRRVhpd1cveUtUeVZvQzJLRlVLdmtkTzNiQXpjME5wMCtmTm5nWEhNWVlZbUppTUhUb1VHemF0QWx5dVp4bmpQMHFsOHRiaWNYaW53SHdCZzJRRUVJSU1STFUzWVlRUWdnaHBJTEV4OGVuQXhqYnNXUEh6U1ltSmh2UzB0S2M1c3laZzA2ZE9tSE9uRGxvMGFMRmE0OHBNVEVSUVVGQk9IZnVuSHJSTFFCVEpCSko5R3NQaGhCQ0NERnkxSktFRUVJSUlhU0MzYmh4NDRwWUxQNlk1L25KQU5LdVhyMktZY09HWWYzNjlhK3RDMDUrZmo2MmJ0MEtkM2QzbkR0M0RveXhUSjduWjR2RjRvNlVJQ0dFRUVMMG95UUpJWVFRUWtqbFlMR3hzUnNWQ2tWTHh0aDJsVXFsMnJseko5emMzQkFaR1ZscFhYQVlZemgzN2h5R0RoMkt6WnMzUTZGUThJeXhmU3FWcWxWc2JPeEtVTmNhUWdnaHBGalUzWVlRUWdnaHBCTEZ4Y1ZsQUJobmIyKy9DY0RHdExTMFRuUG56b1dUa3hQbXpKa0RXMXZiQ3R2WDQ4ZVBzWExsU3NURXhBaTdSMkhYbW5NbEZDT0VFRUxJQzlTU2hCQkNDQ0hrTlpCSUpOY2tFa2xueHRna0FLblhybDJEdDdjMzFxMWJoOXpjM0ZlcU96OC9IMXUyYklHSGh3ZGlZbUxBR010Z2pNMFVpOFYybENBaGhCQkN5bzZTSklRUVFnZ2hydytUU0NTYmVaNXZ5UmpicGxLcFZMdDI3WUtibXh0T25qeFo3aTQ0akRGRVIwZkR3OE1Ed2NIQlVDcVZLZ0I3QWJTU1NDU3JRRjFyQ0NHRWtIS2hKQWtoaEJCQ3lHc1dHeHViS1pGSXZnSFFtVEYyNWZuejU1ZzNieDRtVEppQSsvZnZsNm1PLy83N0QzNStmcGd4WXdhU2s1UEJHTHVwVXFtY3hXTHhTSWxFa2xxNVIwQUlJWVJVVDVRa0lZUVFRZ2d4RUxGWWZGMGlrWFFCTUlFeGxuTDkrblY0ZTN0anpabzF4WGJCa1VxbDJMeDVNenc4UEhEaHdnVXd4aklBVEpkSUpIWTNidHlJMFZ1SUVFSUlJV1ZDU1JKQ0NDR0VFTU5pWXJGNEMyT3NGWUN0UE0rcmR1L2VEVmRYVi96NTU1OUNGeHpHR0tLaW91RGg0WUd0VzdkQ3BWS3BBT3dXaVVRdHhXTHhHZ0NWTTEwT0lZUVE4Z2FoMlcwSUlZUVFRb3hBYkd4c0pvRHhIVHQyM0dSaVlySXhQVDI5eS96NTgzSG8wQ0Y0ZTNzakxDd01seTVkQWdBd3htSVpZNU5qWTJNdkdqWnFRZ2docEhxaEpBa2hoQkJDaUJHNWNlT0dCRUEzT3p1N2NSekgvU2lSU0JwS0pCSUFBR01zSGNBUEVvbGtQYWpsQ0NHRUVGTGhxTHNOSVlRUVFvanhZYkd4c2R1eXNySmFNY2FDQWVRenhrTHo4L05iU2lTU2RhQUVDU0dFRUZJcHFDVUpJWVFRUW9pUmV2RGdRUmFBaVMvK0VVSUlJYVNTVVVzU1FnZ2hoQkJDQ0NHRUVGQ1NoQkJDQ0NHRUVFSUlJUVFBZGJlcDF1enQ3VDhGOExtZTVTczEzbDZTU0NTSFgxOVVoQkJDQ0NHRUVFS0ljYUlrU2ZXbTVEaHVadEdGbXN0VUtwWGI2dzJKRUVJSUlZUVFRZ2d4VHRUZHBocVRTQ1FYWGt3VldKeHNwVkw1ZjY4dElFSUlJWVFRUWdnaHhJaFJTNUxxVFFuZ0FJQkp4YXcvRlI4ZkwzK044UkJTYlpXbGV4dGpUQkliRzd2M3RRWkdDQ0dFRUVLTUJnMkpZUHdvU1ZMOUhVRXhTUkxHMktIWEhBc2gxVm1wM2RzWVl5TmViMGlFRUVJSUljVEkwSkFJUm82NjIxUnpPVGs1NXdGa0YxM09HTXZMeU1qNDNRQWhFVkl0bGFWN20wS2grTzIxQlVRSUlZUVFRb3dPRFlsZy9DaEpVczNkdjM5ZnhoalR1VEhqT083TXYvLytXMkNJbUFpcHB0VGQyNHBEM2RzSUlZUVFRZ2hkTXhvNVNwSzhBUmhqT3YzWmVKNm5QbTZFVkx3anhhMmc3bTJFRUVJSUllUUZ1bVkwWXBRa2VRT2twS1JFQWNqVFdKU3ZVQ2dvU1VKSUJhUHViWVFRUWdnaHBEUjB6V2pjS0VueUJuank1SWtVZ09hWExUbytQajdYVVBFUVVsMVI5elpDQ0NHRUVGSWF1bVkwYnBRa2VVUHdQSy81SmFUc0pDR1ZoTHEzRVVJSUlZU1EwdEExby9HaUpNa2JJajgvL3pTQUFzYVlYS0ZRSERSMFBJUlVWOVM5alJCQ0NDR0VsSWF1R1kwWEpVbmVFSGZ2M3MxaGpKM2dPQzRtTGk0dXc5RHhFRkpkVWZjMlFnZ2hoQkJTR3JwbU5GNlVKSG1ETU1ZT01zYW9xdzBobFl5NnR4RkNDQ0dFa05MUU5hTnhNalYwQU1iQXdjR2hBOC96dlRtTzZ3R2dMY2R4VFJsalZoekhWY3Nra29PRHd6cER4MkFnY1FDQ3M3T3pkOSsvZjE5bk5HbENLa3ArZnY1cEt5dXJBc2FZU0tsVVV2YzJRZ2doaEJDaWc2NFpqUk5uNkFBTTVmMzMzN2VvWGJ1Mm0wZ2ttZ25Bd2REeGtOZnFQOGFZdTBRaXVXYm9RRWoxWlc5dmY0amp1THBpc2ZoVFE4ZENDQ0dFRUVLTUUxMHpHcDgzc2lXSm5aM2RaeHpIQlhNYzF4d0E2dFdyQndjSEIzVHExQW50MjdkSG8wYU5ZR2xwQ1JNVEUwT0hTc3Fwb0tBQTQ4ZVBSM3g4UEFEQTFkVVYvZnYzUjZ0V3JSQWZINC9RMEZCY3ZueTVHY2R4MFE0T0RwK0t4ZUsvREJ3eXFhWVlZd2NCTkRKMEhJUVFRZ2doeEhqUk5hUHhlYU5ha25UbzBNSEsxTlQwRndCakFLQk5tellZUG53NCt2WHJCNUdvV3Zhc2VlTk1tellORnk1Y1FNT0dEUkVVRklUV3JWdHJyV2VNSVRRMEZPdldyUU9BTktWU2FYL3o1czFFZ3dSTDlISndjRGdOd01YUWNaRC9ZWXhka1Vna25RMGRCeUdFRUVLcU5yck9JMlZoNkd2UE42WWxTZHUyYlJ1Wm1KZ2NCZkN4alkwTnBreVpBamMzTjNEY0c1VW5xdFpPbno2TkN4Y3V3TVRFQk92WHI0ZXRyYTNPTmh6SHdjZkhCd1VGQmRpeVpVczlFeE9UN1FENnZ2NW9TUW5vUDA0anczSGN4NGFPZ1JCQ0NDSFZBbDNua1ZJWit0cnpqVWlTdEd2WDdsMXpjL01ZQU0wKyt1Z2pyRjI3RnZYcTFUTjBXS1FDeVdReXpKa3pCd0F3Zi81OHZRa1NUZDk4OHcydVhyMEtpVVR5bVoyZDNmRFkyTmg5cnlOT1VuYlhyMTgzZEFnRWdLT2pvNkZESUlRUVFrZzFROWQ1cERqR2NPMVo3ZnVZZlBUUlIyK2JtNXYvQ2FEWko1OThndTNidDFPQ3BCcmF1M2N2QU1EVzFoWkRoZ3dwZFh1UlNJUzVjK2RDSkJKQkpCSXR4QnZ3WFNDRUVFSUlJWVFRVXJKcWZXUFl0bTFiYzB0THk5OEJ0TzdXclJ0V3JWcUZHalZxR0Rvc1VzRlVLaFUyYk5nQUFKZzBhVktaeTMzd3dRZm8zNzgvQUh4a2IyOC9vbktpSTRRUVFnZ2hoQkJTVlZUckpJbTV1Zm4zQUhxMGFkTUdLMWV1cE1GWnE2bnc4SEFBd0h2dnZZZmV2WHVYcSt5b1VhUFVMeWRVYkZTRUVFSUlJWVFRUXFxYWFwczFjSEJ3Y09FNGJwNk5qUTJDZ29Lb0JVazFkdkRnUVFEQWwxOStXZTZ5TFZ1MlJQdjI3Y0Z4WERjSEI0ZldwWmNnaEJCQ0NDR0VFRkpkVmNza1NkT21UV3NDMkFvQWMrZk9SWU1HRFF3Y0Vha3M2ZW5waUkrUEJ3Q01IajM2cGVwd2RYVUZBSTR4TnE3aUlpT0VFRUlJSVlRUVV0VlV5eVJKL2ZyMXB3Rm80ZXpzakg3OStoazZIRktKSWlJaUFBQTlldlNBbVpuWlM5WFJzMmRQY0J3SGp1UEszeFNGRUVJSUlZUVFRa2kxVWUyU0pLMWJ0MjdNY2R6M05XclV3SXdaTXd3ZERxbGtKMCtlQkFDMGFkUG1wZXVvVTZjTzdPenNBT0FqUjBmSGp5b21Na0lJSVlRUVFnZ2hWVTIxUzVKWVdGaE1BMkRoNGVHQkprMmFHRG9jVW9sNG5rZGNYQndBWU1TSVY1dWN4c1hGUlYzbjRGY09qQkJDQ0NHRUVFSklsV1JxNkFBcTBrY2ZmZlEyeDNIVExDd3NNSGJzV0VPSFF5clp1WFBuQUFEVzF0YW9WYXZXSzlYVnNXTkhBQURIY2IwQnJIalYyQUNBTWNZQk1BZFFBNEFacWs5U2tnZWdBQ0FESU9jNGpoazRIa0lJSVlRUVFnaXBFTlVxU1dKcGFUa09nT1VYWDN5QjJyVnJHem9jVXNrU0V4TUJBSjkrK3VrcjE5V3laVXRZV0ZpZ29LQ2dDd0FPUUVYYytKc0JxQStnNll1ZjVoVlFwekdRQTBnRmtBZ2c1Y1Y3UWdnaGhCQkNDS255cWxPU3hBVEFaSkZJaERGanhoZzZscGZHOHp4U1UxUFJzR0hEbHlwZlVGQUFDd3VMQ283S09FVkZSUUVBNnRhdCs4cDFtWm1ad2Q3ZUhwY3VYWHFyZmZ2MjdlTFUvWGhlVFEwVUprZ3VWVUJkeHFncmdDeFFrb1FRUWdnaGhCZ3hxVlFLUzB2TFNxdGZwVkxCeE1Ta1hHWFMwdEpRcjE2OVNvcW9ZdVRrNUtCV3JWcmdPTTdRb2J4VzFhWDVQeHdjSEhvQmFHWm5aMmZRc1VnOFBUMWZxWHhjWEJ6R2poMkxnb0lDdmV1ZlBYdUdwS1FrQUVDdlhyMEFBQWtKQ1VoTFM0TlVLb1d6c3pQa2N2MzNyREV4TWE4VW03R1JTQ1FBZ0MrKytLSkM2bXZmdmowQXdNek1yR2VGVkZqWWNxUitCZFZsaktwVDZ4aENDQ0dFRUdMRUhqMTZoTjkrKzYzYzVhNWV2WW9SSTBaQUpwTlZRbFRBaVJNbnlqMWh5SzFidHpCMjdOaGk3OXRLOHZ6NWN6ZzZPcGE2WFh4OHZOWjd4aGl1WDc4T251ZjFiajlwMGlTZGVKeWRuWkdibTF2aWZwS1Nrb1Q3c3VLY09IR2kxSGlOU2JWcFNjSVk4K0U0RGw5K2FSeXp1SHA2ZWdyWlJKVktKU3gvL1BneDNuMzNYUXdmUGh3dUxpN3c4dkxTS1p1YW1vb0JBd2JvbmRKMjNMaHhpSXlNUkhCd01JRENEL3ZTcFVzeGVmSmtLSlZLTkd2V0RPYm0rdTliRnl4WWdPam9hTGk1dVlIbmVZaEV1am15ek14TW5EbHo1cVdPK1hWNjl1eVo4THA1OCtZVlVtZXJWcTBBQUl5eHpnQTJWRUNWSWhoWkVxR0NXeHJWUURWS3RCSkNDQ0dFRU9NVkZoYUdwS1FrZUhoNGxLdGNwMDZkVUtkT0hXemR1aFZUcGt3cGRydXVYYnVXT21SRFptWW1MbDM2WHlQeEJ3OGVJREF3RUJ6SDRmUFBQOWZhdG4vLy92RHo4OU9wUXlhVFlmSGl4Y2pJeU1EZ3dkcHpSalJzMkJBN2QrNHN3MUdWN3V1dnY5YUtsVEdHYmR1Mm9XZlBudkQyOXRiWi9zcVZLMUFxbGNYZVN3S0Y5eEpKU1Vtd3RiVVZsaDA3ZGd6VzF0YVlQMzgrc3JPelVhTkdEZFNvVVFOMTZ0VEJ2bjM3QUFDclZxM0NnQUVES3VTNFhvZHFrU1I1Ly8zM0xRQzQxYWhSQS8zNzl6ZDBPSUw5Ky9jREtFeVl6Snc1RXgwN2RzU29VYU53OE9CQlladlEwRkRVci8rL3hnYXJWNjlHbzBhTmRENjR6NTgvUjkyNmRjRVlRMVJVRko0K2ZRb0ErUHZ2djlHOGVYTTRPam9pS0NnSUhUcDBLRk5zTzNmdTFQdEhRRDNMaTdGVGYrRWJOR2hRWVhXMmFORkMvYkpWaFZWYWpDTkhqc0ROemEzVVplWDE3Tmt6S0pWS05HblNCTDE2OVVKMGREUVNFaEx3MWx0dndkTFNFaTR1TGpoMzdwemVQMzR4TVRIbzBhUEhLKzJmRUVJSUlZU1FpaEFYRjZlVjFNak56VVd0V3JXRTF2VDZSRWRINjEwK2E5WXNQSC8rdk5SOWhvZUhsN2krYTlldXd1dWtwQ1I4KysyM21EOS92dFk5Nko0OWUzRDgrSEVNR1RKRXB6eGpERC8rK0NPNmR1Mks2ZE9uQzhzVEV4TXhhdFFvOU9uVHA5UVl5MHZ6L2s2aFVPRE9uVHZZdW5XcnNPelVxVk42SDU0WHBWQW80Ty92RDVGSWhOV3JWd3ZMbzZLaXNIcjFhb3djT1JKang0NkZ2NysvOFBENXM4OCtRMlJrWkFVZXpldFJMWklrZGVyVTZjRnhYQzE3ZTN1RGpjZXhkKzllSWJ1cFRuQm9KanEyYjkrTzFhdFhnekh0OFVDM2JOa0NjM056eko0OUcrZlBuOGZEaHc4eGJkbzBiTisrSFNrcEtaZzdkeTV1M2JxRkdUTm1ZTUdDQlZpN2RpMEFZUExreVpCS3BWaTRjQ0VBNE9MRmkvampqejlnYm02T0FRTUdJQzh2RHdxRkFqTm56c1R1M2J1Um1abUp2THc4dUxpNG9IYnQyaGczYmx5NSs4MFpFNmxVQ3FBd00xeFJHamR1REJNVEV5aVZ5cFlWVm1reGxpOWZycE1RS2Jyczg4OC9SMnBxcXBCRVU3OVdxVlE2U1k1ZXZYb0pueUZxYVVRSUlZUVFRcXE2OXUzYkMwbVBDeGN1SUN3c0RDdFhyZ1JRT0k3ajFhdFgwYmx6WjYweXAwNmRncisvZjduMmMvMzZkZUYxV1ZzN3hNZkhZL2JzMlVoTFMwTmdZQ0FDQXdNQkZGNTdaMmRudzhyS0NsOTk5Wld3L1prelo4QVl3OHFWSy9IbzBTTXNXclJJV0plVGt3TS9QejhNSERnUUkwZU8xTm1YbzZPajFreWU2dnRKeldRUnovT29XN2N1amg0OWlxRkRoK0w1OCtlUXkrVndjWEZCVmxZV3JseTVBcWxVQ25OemM5U29VVU9yN3FMM3Avcms1K2ZEMzk4ZktwVUtxMWF0RXBiZnZuMGIrZm41ZU9lZGR5Q1h5L0h3NFVPdFZpWlZWYlZJa25BY053Q0FRWitDanhneEFnMGFOTURXclZ1eGYvOStlSHA2YXJVa3ljL1BoNldscFU0ZnNObXpaMlBDaEFtNGR1MGE1czZkaTJiTm1tSFVxRkhJeXNyQ2xpMWI4TysvLzhMUHp3LysvdjdvMWFzWGV2WHFoVWVQSG1IcDBxVjQ4dVFKK3Zmdmo1RWpSeUlzTEF5Wm1abUlpSWhBL2ZyMXNYWHJWdVRtNXNMVjFSV3VycTRBQ3I5SVo4NmNnWnViRzBKQ1FvU1dKTXVYTDhlOGVmTUFRT3NMYTh3U0VoSUFBRFkyTmhWV3A1bVpHZDU3N3owOGVQQ2dkb2NPSFpyZXZIa3pzYUxxUG43OE9EWnUzQ2k4NTNsZXAwbGUwV1hoNGVIbzFhdVhrTkh1MGFNSHdzUERFUmtaaWRqWVdNeWVQUnNBRUJFUkFmVTRzMjV1YnRUU2lCQkNDQ0dFVkJ0S3BSSTdkdXpBc21YTGhHVUZCUVh3OWZYVlNuQUFoYk5lWHJseTVhWDNWZHJZR2VxV0pCekh3ZGZYRndFQkFWb1BFQjBkSFhWaVVvOGZjdm55WmR5NGNRTzNiOTlHdjM3OWhQVlpXVmw0NjYyM2NPTEVDV0gvV1ZsWld2V0VoNGNMQTg4K2YvNGNmZnYyMVdvMWMvZnVYY3laTXdjQWNPalFJU0hXTTJmT0lEWTJGaVltSnZqbGwxOEFRTGp2QTRDUWtCQ3RCK2Q5Ky9ZVlhxdkhmWHp5NUFsKytPRUgyTnJhSWlBZ0FLYW0vMHNoN05telJ4alU5ZkxseTFBcWxSZ3laQWl5c3JLRWgvbFZVYlZJa2dBWUFCaitCaTRxS2dvcEtTbllzV09IempxTzQ4RHp2TTdJd09ibTVnZ09Ec2E5ZS9jUUZoYUdtSmdZN05tekIvNysvbEFxbFdqUW9BRldyRmdCSnljbnlPVnlCQWNISXpZMkZnRUJBUmcxYWhRKy9QQkRUSnc0RVIwN2RvU1RreE1TRWhKUXYzNTlKQ1Frb0Z1M2JtV0tPekl5VXZpeUxGNjgrTlZQeEd0dzl1eFpBTkRLcWxhRUR6NzRBQThlUElCSUpHcU53aWx1SzhUQWdRUGg3T3dzakE0OWNlSkViTjY4V1dzYmZjdjBhZHk0TVNJaUlvVDM5KzdkUTh1V2hZMWYxSDAwMy9TV1JvUVFRZ2docEhyWXVuVXJmSHg4eXRUTm51TTRyV3ZZYTlldW9VMmJOa0tDNGNHREIyamV2TG5lMlZwcTE2Nk5QbjM2Q09OQ01zYVFtcHFxZDc5dDJyUkJtelp0RUJBUVVPYmo2TktsQzV5Y25OQzVjMmVkeElybWU1VktoWTgvL3JqTTlaYkd6czRPZVhsNWlJaUlRR2hvcU00NlRTZFBudFNhQmVqdzRjT1lPSEVpeG80ZGkxR2pSbWx0KysrLy8rTEdqUnZDK2Y3amp6OHdjK1pNREJreUJGT21UTUhiYjc5ZFljZnd1bFg1SkVuSGpoMmJBTEJ0M0xqeFMwK2JXeEZTVWxLUWs1T0R0OTkrRzhuSnlWQXFsVnJkYlRTemFwNmVuaGcwYUJCR2poeUo5UFIwckZpeEFsbFpXZWpYcng4aUlpSVFFaEtDUzVjdXdjL1BEL1BtemNPeVpjdmc3T3dNWDE5ZnRHN2RHcE1uVDBaUVVCQVdMbHlJM3IxN3c4bkpDZGJXMWpodzRBRE9ueitQVHAwNjRkcTFhNWc2ZGFxdzczdjM3a0VtazhISHh3Zkp5Y2tZUFhxMDhNY2hKeWMxRWp0TUFBQWdBRWxFUVZSSGE5Q2c3Ny8vSHZiMjlxLzNCSlpUVmxZV0FPMStnUlhoM1hmZkJRQndIUGNSZ0FydFFIZmt5QkhFeGNYQjE5Y1g2ZW5wU0V4TVJOT21UUUVVOXRmNzg4OC9FUlVWaGZQbno4UFB6dzgyTmphUVNxWENqRW5xRWJuZmYvOTlvU1VOVU5oZlU1M3BQWExrQ0xVMElvUVFRZ2doMWNMbHk1ZXhmZnQyWEwxNkZZc1dMZEtaclZQeklYblJMdUZwYVdudzgvUERraVZMNE9MaUFzWVk1cytmajA4Ly9SVGZmUE9OenI1Y1hWMXg2OVl0ckZ1M0RzRC9raFdhNDVTb0g5UUMvK3YyVXJSMWVOSDNtbDdYVkxwSlNVbFFLcFVZUG53NDd0NjlDM056YzVpYW11THJyNzhHVU5nU1I2VlN3Y3JLQ29HQmdTWGUrNjFjdVZMdmJEckhqaDJEcjY4dmdvT0RrWlNVaE92WHIyUEVpQkZRS0JTSWo0L0hCeDk4VUduSFY5bXFmSkxFeE1Ua1l3Qm8yN2F0UWVQWXUzY3YrdmJ0aTlEUVVNeWJOMC9vYmhNWEZ3ZUZRZ0VIQndjY09YSUVVVkZSd2hmdjZkT25HRGR1SEh4OGZHQnZiNDl2dnZrRzlldlh4NlJKazFDelprMVlXRmpneElrVE9IVG9FSUtEZytIbjU0ZVVsQlQ4OHNzdmVQejRNUzVkdWlSMDRkaStmVHQ2OSs0TmIyOXZ2UHZ1dTNqbm5YZlFwRWtUS0pWS3VMbTVvVldyVmpBMU5jV1BQLzZJOGVQSEl5d3NUTWo2dWJpNDRPalJvd1k3ZCtXbE9WdFF1M2J0S3JUdXhvMGJxMTkrV0tFVkEvRHg4Y0hVcVZQaDQrT0R6WnMzQ3drU0FNak96b1pJSklLenN6UE16TXlRbEpRRUd4c2JXRnBhQ2dQOXFydVQxYXBWQzZhbXBraFBUNGVscFNVU0V4UFJva1VMYW1sVVJmQThqOVRVVklNbWRRa2hoQkJDak4wLy8veURUWnMyQ2NNVmFGNkhTcVZTZlBMSkp5V09sYmR1M1RxMGI5OWVTS1J3SEllbFM1ZkN4OGNISFRwMDBCclBKREV4RWFHaG9UQXpNOE5ubjMybVZVL1I5d3FGQW4zNzlvVk1Kb09KaVlsV0VzWFIwVkZuOEZkOUNZYWlQU0JLNnhHaG1YZ3BhVXdTbVV3R0x5OHZwS2VuZytNNExGaXdBQjkrK0NFR0R4Nk1OV3ZXQ0FPcUxsaXdBSzFidDlZN0JrcFI2aGJyUlhsNWVhRmh3NFlJRGc3R2dRTUhNR0hDQklTRmhTRStQaDZOR2pYQ1cyKzlWV3JkeHFyS0owa1lZNTA1amtQSGpoME5Ha2Z6NXMzUnIxOC9uU1pNOGZIeHlNaklnSU9EQS83ODgwOWtaR1FBS1B4d04yN2NHQWNPSElDMXRUV0EvNDNHck83THBsUXFoUUYycGs2ZGlyeThQS2hVS2d3ZlBoeEhqaHpCZSsrOWg5dTNieU1nSUFBMk5qWVFpVVRvMGFNSGZ2NzVaMkhFWVZOVFV4dzdkZ3hBNFJlcGFkT21rTXZsTURFeEVWb281T1RrQ0srYk5HbWlOVnF4TVhydzRJSHd1cUs3aEtodlhEbU9hMXJLcHVWeTc5NDlyRjI3RnJWcjEwYlRwazBoazhtd1pNa1NuRHQzRGtCaGF4OFhGeGV0NDRtTWpOVGJrZ1FBT25mdWpPam9hRmhiVzZOTGx5N2dPQTVtWm1admRFdWpFeWRPbEh0cXNaZVowY2ZUMDFOcmhxcnlpb3VMdy96NTgzSDQ4T0V5RFRUOTZORWpKQ1FrYVAzbnVYSGpSdmo2K3VwczYrTGlRZ1ByRWtJSUlhUmFlUExrQ1NaUG5veUpFeWVXdSt5bFM1ZHcrdlJwSERod1FHdTVyYTB0cGsyYmhnVUxGdURYWDM5RnZYcjFJSlZLTVdQR0RFeWFOQWtqUm93UXRsVzNKQ2x1ZHBhVWxCVFVyRm16M0xFQnVxMWVOUEU4ajBXTEZrRXFsY0xTMGhMdDJyWERsaTFiaEFGWDlZMUo4dDkvLzJIRGhnMm9VYU1HWnMyYWhjNmRPNk5uejU1bzI3WXRmdjMxVjFoYlc2TjU4K1lBQ3MvcitmUG5NV1BHakJKalZDZ1VlcGYvOU5OUEdEdDJyTllEdndrVEpzREt5Z3J1N3U3dzh2SXlxaGxuWDBhVlQ1SndIR2NVTFVtS1R2R2tWQ3F4ZHUxYVJFUkV3TmJXRm9jUEgwYTdkdTF3L3Z4NUFJVmpSbno2NmFmWXRtMmIzdnFLYTZZVkVoS0NkdTNhSVNBZ0FFT0dETUd1WGJzUUVCQUFrVWdFbnVlUm01c0xBSkRMNVhyTEp5Y25DN09scEtXbGFYMUJNek16TVhiczJQSWR1QUhjdjMrLzB1cFdaendaWXhVM3QvQUxZOGFNUWJ0MjdmRDExMThqTEN3TVM1WXNBVkRZbjgvZDNSMit2cjQ2ODc3cmEwa0NGTTY3dm56NWNsaFpXV0h5NU1rQUNyUGpHemR1ZkdOYkdoV2RmOTNKeVFtTkdqWFMya1lxbFdwOTVsOWxSaDlQVDAvaEhHbTJibnI4K0RIZWZmZGREQjgrSEM0dUx2RHk4dElwbTVxYWlnRURCZ2g5WGpXRmg0ZWpXN2R1c0xLeVFrRkJBYVpNbVlJOWUvYkEyZGtadzRZTkE4L3pTRTVPUmxSVUZBREF3c0pDSnprTEZQNEgyNzE3ZDUzbDZ1bXpDU0dFRUVLTW1iT3o4MHVWUzA5UFIwQkFBS1pPbmFyVmNsdHQ2TkNoT0h2MkxCWXRXb1FOR3pZZ1BUMGRuVHAxd3ZQbnovVzI2Q2k2VEgxZGVPdldMY2hrc25KMXR5a0xrVWlFSDMvOEViNit2dkQwOU1TdVhidEtMZE9zV1RPc1dMRUNnTzVrSnA5ODhnbisrZWNmREJreUJNT0hEOGVaTTJmZzdlMWQ3SmdoY1hGeDJMVnJWN0d6MUJ3N2RreW5CWXFWbFJXQXd1dk1KMCtlQ04zNUoweVlVR3JzeHFpcUowazRBSTRjeCtIRER5dThkOFJMVTZsVXlNaklRSFoyTnZidTNZdWJOMjlpM2JwMUNBME5SVlJVRk9SeU9USXpNK0h1N2c1M2QzZWQ4dnFhYVdsYXZIZ3gxcTVkaTZDZ0lGaFlXT0R1M2J0bzE2NGRsaXhaZ3N6TVRBUUZCZUc3Nzc1RGRuYTJ6alN6TjI3Y3FQTFRNcWxiNDFUR1lFRHFKQW5IY1JYYUYrTEREejlFZW5vNnBreVpBbWRuWjZGMUQxRFlncWhCZ3dhNGRPa1MzTnpjU3B5blhDd1dReXFWb2tlUEhxaFpzeVpVS3BYV2dFczdkKzU4NDFzYXFWbFpXZW1NVUY1U1U4YVhtZEZIY3dhcm1UTm5vbVBIamhnMWFwUldTNVBRMEZBaE1Ra0FxMWV2UnFOR2piVEdMQUlLbndyVXJWdFhpRDB5TWhLalJvMkNrNU1Uamg0OWlxdFhyK0xnd1lQdzgvUEQ3Tm16ZGFhOEs0b3hCcmxjTG95TVh0R0RnQkZDQ0NHRUdCdTVYSTVaczJhaGRldldHRFpzbU41dE9JN0Rva1dMNE9ucGlkMjdkMlAwNk5IQ3JKSFRwazBUdGxOZk94WFg2dVBZc1dNWU1tUUk1czZkS3l4VDM4ZXBINzVKcFZMMDd0MWJXQzhTaVdCcWFvcTB0RFRVcTFldjJPUEl6TXdVV2grL3FpWk5tbURSb2tXSWpZM0ZoQWtUb0ZRcThmbm5uMnM5SUZUZlgwMllNQUU1T1Rudzl2Ykd3SUVEc1hQblRtUmxaUWs5SHhJU0VzQnhITjU1NXgyZC9lVG01bUw1OHVXWU1HR0NjRTlWOUFGd1ZWR2xreVQyOXZiTkFOZzBidHhZYXhSZVF6TXhNY0doUTRkUXIxNDluRDE3Rm9zWEw4YW1UWnRRcTFZdHZQWFdXeGd3WUlCTzhxSXNjbk56OGZQUFArUDY5ZXZvMWFzWGpoNDlpb3lNREZ5NGNBRyt2cjZvV2JNbTFxOWZEMHRMUzZ4Y3VSTCsvdjdDamJGQ29ZQzV1VGtpSWlLRS9tdWFONytBOXRQd3FrQmZadmhWYVV3cFhLRXRTYTVjdVlJVksxWmc4dVRKY0haMnh1N2R1d0VVWnJwRFEwUHgxVmRmQ1MwQ3hvd1pnOXpjWFB6eHh4L0M5R1lQSGp4QVFVRUI5dTdkQzN0N2V6UnIxZ3lKaVluQzJDVHFtK3ZjM053M3JxWFJuajE3Y09USUVXUmxaUW5mcXlOSGprQXFsV3AxRTlMazV1Wlc3aGw5OXU3ZGk3Q3dNQ1FsSlFrSkRzMUV4L2J0MjdGNjlXcWR1ZWEzYk5rQ2MzTnp6SjQ5RytmUG44ZkRodzh4YmRvMGJOKytIU2twS1pnN2R5NXUzYnFGR1RObVlNR0NCY0wzVXlxVklqTXpFN2EydGxpOGVERmF0R2lCbUpnWS9QWFhYL2pwcDUrMDloRVlHSWdMRnk0Z0t5dExPT1lqUjQ2VTgwd1NRZ2doaEJpbmpJd01EQjgrWEd0Wmd3WU5kRnB0N05tekIzWHExQ2wxMXBuR2pSdkQzOThmRFJvMFFGSlNrczdNTFpyMFBURGJzR0VENHVQamRhYTVWWGUvbVRWckZpNWN1QURHbUZaTFo0N2pNSHo0Y0xpNnV1cGNNMnJpT0E2REJnMTZxZnNkbVV5R2dvSUM0Ym8yTFMwTnYvLytPL2J2MzQrUkkwZkMyZGtacTFldnhxRkRoekJuemh3NE9Ua2hKeWNINzczM0hvWVBINDUrL2ZvSnlaT0JBd2ZDMjl0YmFQMnNWQ3J4OWRkZjZ6elVWU3FWbUQ5L3Z0Q2FXdTN1M2Jzd05UVXQ5dDZEVkFKN2UvdGVEZzRPYk1LRUNjeFlIRDU4V091OVZDcGxmLy85ZDducUdEUm9VTEhyb3FPaldYNSt2czd5Njlldk01N250WllsSnljem1Vekd2TDI5V2E5ZXZkakdqUnZadW5YcldHWm1KbU9Nc2Q2OWUydHRuNUdSd1Z4ZFhjc1ZxeUhzMmJPSE9UZzRzSVVMRjFaNDNTcVZpams1T1RFSEJ3Zm02T2lvMnhlaUhCaGo5UmxqN293eGxwdWJ5MUpUVXhsamhiK3J3WU1IczdTME5EWml4QWptNit2TFZDb1Y0M21lVFowNmxXM1pzb1U5Zi82Y0JRWUdzbVBIanJFN2QrNHd1VnpPdW5mdnpoaGo3T0hEaCt6enp6OW54NDRkWTd0MzcyWWpSNDVrV1ZsWndqSElaRElXR0JqSWV2VG93ZnIwNmNOKy9mVlhwbEFvMktKRmk5allzV1BaMmJObldmZnUzWFUrcXoxNzltVGg0ZUZzL3Z6NWpMRXlmVDQ4R0dQMVN6OFQ1ZVBnNE1BY0hCeks5WHQ3OE9BQmMzQndZSEs1WE90NGlpcDZUT3B0WEYxZFdVWkdockI4MmJKbHdtdk56OW5Ka3lmWjBLRkRHV05NK0tsK1BXclVLS0V1VFRLWmpJMFpNNFpkdlhxVmRldldqUTBiTm94NWUzdXpMNzc0Z2lVbUpyS0hEeDh5RnhjWDl1ZWZmd3BsK3ZUcHc4NmZQODhXTDE0c0xIdisvRG43N0xQUDJNY2ZmOHlHRGgzS2hnNGR5cnAyN1Nxc3YzZnZudFo1VXlxVkpiNHZLL1h2bzZKL3o0UVFRZ2g1ODd6TWRWNUo5MGFHOVBUcDAyTFhxVlFxSnBQSm1GS3ByUEQ5NXVibXNxVkxseGE3dm4vLy91empqejlteTVZdFk4bkp5YXhuejU3c2h4OStZQThlUEJDMjRYbWUvZjc3NzJ6QWdBRXNMeTlQaVBsbERCbzBpRDE4K0pCTm1qU0o1ZWJtYXEwYk8zWXNjM1YxTFRIZW9vemgyck5LdHlSaGpEWGxPSzVNYzJhL0xrVmJpTlNzV1JPdFc3Y3VWeDBsamYvUXMyZFB2Y3NkSEJ4MGxxa0gwOW0zYjUrd2pERW1ETWhadE9sWTdkcTFxOFRUNTdTME5BQmFyVDRxakVna1F1M2F0Wkdlbm83YzNOejZBSjVVUkwxV1ZsWll0MjRkL3ZqakQ1aWJtOFBYMXhmZTN0N28xcTBiNXMrZkwyUmpWNjVjaVI5Ly9CRno1ODdGbGkxYmRPbzVjZUlFZnY3NVo0d2ZQeDREQnc0RVVEanl0NCtQRDRLQ2dyQnIxNjQzc3FYUmhRc1hJQktKNE9ibWhoVXJWcUJObXphdlZGOXhNL3BFUlVVaEpTVUZPM2JzMENuRGNSeDRudGVaMnMzYzNCekJ3Y0c0ZCs4ZXdzTENFQk1UZ3oxNzlzRGYzeDlLcFJJTkdqVEFpaFVyNE9Ua3BGVXVMaTRPdHJhMkdEMTZORzdmdm8zSmt5ZkR3c0lDV1ZsWmVsdThuRHAxQ2tCaEY2QUJBd1lZVmVzNlFnZ2hoSkNYWmF4ajR4VWQrMDZUU0NTQ3VibDVwZXpYeXNxcXhHNDRSWWR0aUl5TTFJbUY0emdNSGp3WVgzNzVKVXhOQzFNQ0pYWDVMNG42OTZNZUMxRlRTRWpJUzlWcGFGVTZTUUxnUGFEa0R5alI5cnJtNXE1TWp4NDlxdFQ2NjlhdGkvVDBkRmhaV2RWREJTVkpBR0RldkhsQ1lnSUF1blRwZ2laTm1taHRZMjV1anNXTEZ5TW5KMGVuZk5PbVRaR1VsSVQ1OCtlalg3OSt3dktBZ0FBY1BIZ1E3Ny8vUGo3OTlGUE1temRQbURXbGJ0MjZzTFcxUmJ0MjdXQnZieS84L3J0MDZZS0RCdytpVHAwNkdETm1ESjQ4ZVFJdkx5OWhsaDBBc0xhMjFocGJ3MWk3MndEQTMzLy9EV3RyYTN6enpUZnc5ZlhGamgwN2tKZVhod0VEQmlBckswdG5DcktYbWRHblNaTW15TW5Kd2R0dnY0M2s1R1FvbFVxdDdqWktwUkpEaGd4QlZsWVdQRDA5TVdqUUlJd2NPUkxwNmVsWXNXSUZzckt5MEs5ZlAwUkVSQ0FrSkFTWExsMkNuNThmNXMyYmgyWExsc0haMlJtVEowOFcvaE1iTm13WXhvOGZqNUNRRUhoNWVjSEx5d3ZlM3Q1d2QzY1h4a0pSeDZoUUtIRGx5aFhZMk5oQXBWSmg5T2pSMkxadFc0WFAva1FJSVlRUVFxcVdrcEkxNmdRSjBWYWx6d3JIY2MwQjZOeG9Wa1dNTVR4OStsVHZJRGl2azBLaGdLbXA2VXNuVXdvS0NzbzByZW1yU0V4TXJOVDYxWU4zcWxTcVZ4MFpsZ2VnMVFGUE0wTmIwdWRXUFRpU3BsOS8vVlh2dGlZbUpzTE4rbXR1YVNSRDRURWExTjkvL3kyTW96Sm8wQ0NJUkNJMGJkcFVHTGpWeDhjSFM1Y3VSZE9tVGJGcjF5NmtwYVZoN05peDVaN1JaL1hxMWVqYnR5OUNRME14Yjk0OGVIcDZZdi8rL1lpTGk0TkNvWUNEZ3dPT0hEbUNxS2dvckZ1M0RnRHc5T2xUakJzM0RqNCtQckMzdDhjMzMzeUQrdlhyWTlLa1NhaFpzeVlzTEN4dzRzUUpIRHAwQ01IQndaZzJiUm8yYjk0TUFLaFRwdzZjbloyRkdiSFVmVnhUVTFPRjMzZHFhaW9BNFBEaHcvajQ0NC94NzcvL1l1VElrZWpac3ljNGprT3RXclVxK2V3VFFnZ2hoSkNxU0tWU2xmdUJXbWtEemxZWEw5ZW14bmcwQUNBTVdsbDBKb3V5aUltSktYZVprbWE3ZUZrS2hVTG9QcUUyZmZwMHZkdXFSMTh1VGRIdUVrVmxaMmVqb0tCQWE5bWhRNGUwdWhjVTllelpNeVFsSlFHQTBDMGpJU0VCYVdscGtFcWxjSFoyTG5WZ0hwN25rWjJkWGFaajBFZmQzYWF5cU9jZ056RXhlZFU3VERtQTFGY082RFVxWjNJc0ZVV1NRSWJ3NTU5LzRvc3Z2aERlRjUxYWQ5Q2dRVGgrL0Rna0Vna09IejZNdi83NkM4ZU9IY1BQUC84TUV4TVRuUmw5UEQwOWhlK09wNmVuOEQxczNyeTVWZ3NldGZqNGVGeStmRm1JSlRrNUdVQmh3cWx4NDhZNGNPQUF2THk4MExKbFMwUkhSK08zMzM3RHZYdjNzR1BIRHV6WnN3ZXpaOCtHdWJrNXBrNmRpcUNnSUtGZWxVb0Z1VndPbnRmT1E5V3ZYeC83OSsvSC92MzdoZVRRdzRjUHRWcTFOR3ZXRFBmdjMwZXpaczMwbnJQbzZHZzhlVkpoamFRSUlZUVFRZ3ptMGFOSE9nLzM5SFg5QUY3dFBrN2ZzQVRHTWxSQlFVRUJUcDgrWGVidThTZE9uTUNNR1RQS3RZOWJ0MjVoN05peGI4UWdyRlc5SlVsOW9QQ0pLd0NzV3JWS2EvUmdKeWNubmE0NFVxbFU2MHUwWU1FQ1JFZEh3ODNOVFdzYUpFMlptWm5GVHYzMDJXZWY2ZTM3bjVXVmhhaW9xUElmbElhLy92cEw3M0wxbEo2bFVhbFVTRWhJS0hiOWdRTUhJSkZJc0diTkdxRVoxcWxUcDNSR2p0WjAvdng1UkVaR0lqZzRHRURoamVEU3BVc3hlZkprS0pWS05HdldUS2RKMTkyN2QzSDE2bFU4ZnZ3WUNRa0pTRWhJUU4rK2ZZVXhIOG9yS3l2cnBjcVZsVHAreHRpckprbGtBQklCZEFWUUgwQ05WNnpQV01oUW1DQkpmUEZhTDN0NyswOEJLQ1VTeVFVQXlzb0tadGl3WVdqY3VIR3g2d2NPSElqaHc0Zmp5cFVyQ0F3TXhFY2ZmYVMxdnF3eitnd1pNa1NybkZLcHhOcTFheEVSRVFGYlcxc2NQbndZN2RxMUUxcCtUSjQ4R1o5KytpbTJiZHVtTjY2aW83R3JxZnVSRGgwNkZIWHExTUc0Y2VOMC9xTm5qRUdwVkFwSnpqbHo1dWc4Q1RoMTZoUWNIUjMxN3VQa3laTlFxVlFHYjdsR0NDR0VFUEl5dW5YckJpc3JLeFFVRkdES2xDbllzMmNQbkoyZE1XellNUEE4aitUa1pPRmVURDJEWkZFOHo2Tjc5KzQ2eXk5ZHVxUjNuOHVYTDljWmY3TG9zczgvL3h5cHFhbkN0YVg2dFVxbDBybEg2dFdyVjVrZmZwZUU1M2w4OTkxM1d0M21TL0xnd1FNRUJnYUM0emlkNjlIKy9mdkR6ODlQcDR4TUpzUGl4WXVSa1pHaE0zdGt3NFlOc1hQbnpsYzZCbU5UcFpNa2VOR1NSTjA5b2loMWMzdE5KWDF3ZHU3Y3FiZXVrc3JrNXVZaU1qSlNaM21QSGowQTZQL3l5ZVh5RWhNZFBNOExVMEs5VERPbzRtTFI5T09QUDJMY3VIR1lNV01HQWdJQ3NHelpNang0OEFBM2J0eEFZbUtpMWhOdEFHalJvZ1UyYk5nQU56YzNSRVZGNGVuVHB3QUt1em8wYjk0Y2pvNk9DQW9LUW9jT0hYVDJwVlFxb1ZBb1lHZG5oMlBIamlFNk9ocm01dWJDM09PYVhRSnljM054NWNxVk1oMnp1c1ZIUmF2QUpJa0NoY21FYkFCbXFQb3R0OVI0RkI2YjdNWFA0bnpPY2R4TWUzdjdkQUFIQUJ6SnljazVmLy8rL1dJVEt5K2pwQVFKei9NNGMrWU14bzRkaTMzNzl1a2Q1UG5HalJ1d3RiVXQxejVWS2hVeU1qS1FuWjJOdlh2MzR1Yk5tMWkzYmgxQ1EwTVJGUlVGdVZ5T3pNeE11THU3dzkzZFhhZThvNk9qenFCYVJhbWZUSnc0Y1FKcGFXbUlqSXhFcjE2OVlHVmxoWWlJQ0t4YXRVcjQyMUwwKy9MZ3dRUDgzLy85bjFaWEtvN2p3SEVjY25OemtaQ1FnTkdqUjVmcm1Ba2hoQkJDaklXVmxSVWlJeU14YXRRb09EazU0ZWpSbzdoNjlTb09IandJUHo4L3pKNDlHNTA3ZHk2eERzYVkxbjJaK3Q1RTdmang0MW9QcW5pZTEwa3FGRjBXSGg2T1hyMTZDZGQ1UFhyMFFIaDRPQ0lqSXhFYkd5c2tSU0lpSWhBWEYvZHFKK0hGL24vNDRRZGN2MzRkVmxaV09qMFQ4dkx5a0pPVGcydlhyZ0VBa3BLUzhPMjMzMkwrL1BubzM3Ky9zTjJlUFh0dy9QaHhuWWVDUU9GNSt2SEhIOUcxYTFldG5nNkppWWtZTldvVSt2VHA4OHJIWVd5cWRKS0VNV2JOY1J6Q3c4TVJIaDZPckt3c0laTjM1TWdSU0tWU25VeVhtcHViR3pJek01R1hsd2NYRnhmVXJsMGI0OGFOSy9IbWZOR2lSYmgxNnhheXM3TjFzb2pGRVlsRTJMeDVNMXExYWdVTEN3czhlL1lNUGo0KytQcnJyM0huemgyZDdYdjA2SUVHRFJwQUxwZERMcGRqOE9EQmtNbGtXcTFWTkFlVnpNbkpLYmFWaTFwSlhZcVdMVnVHUllzV0lTY25CenQzN3NTRUNSTXdmdng0L1A3Nzd4ZzhlREE0anNPMmJkdUVwdmtlSGg0QUNwK1NTNlZTWVc3d2l4Y3ZDak8zREJnd0FIbDVlVkFvRkpnNWN5WmNYVjNSdG0xYkFJVXpoUlROb2taSFJ3dXZpM3Z5clU5bGpiZWdqazhrRXIzU2tOUWN4ekVVSmhJcU5DbFExWEFjVnhmQUpBQ1RiR3hzc3UzdDdYOWpqQjFPU1VtSmV2TGtpYlF5OXZuMDZWTVVGQlJneUpBaHNMVzFSVUJBQUFvS0NqQnk1RWhNbno0ZDl2YjJyelNqajRtSkNRNGRPb1I2OWVyaDdObXpXTHg0TVRadDJvUmF0V3JocmJmZXdvQUJBOHI4TjZJa3QyN2R3cG8xYTdCejUwNGNQbndZYTlhc1FYNSt2cERFakk2T3hyQmh3N0IvLzM2dFFXZjkvUHpnNGVHQjk5NTdUNmhMSkJLaFc3ZHVjSFoyUnZ2MjdmSGhoeCsrY255RUVFSUlJWVlpbFVxUm1aa0pXMXRiTEY2OEdDMWF0RUJNVEF6Kyt1c3YvUFRUVDFyYkJnWUc0c0tGQzhqS3loTHVvMHJyS2pOdzRFQTRPenVqVnExYTREZ09FeWRPRk1hT1U5TzNUSi9HalJzaklpSkNlSC92M2oyMGJObXlySWVxbDFRcXhYZmZmUWVwVklxd3NEQ2RoLzNYcmwzRHdvVUxNV3ZXTEFDRlhjUm56NTZOdExRMEJBWUdJakF3RUVCaEVpUTdPeHRXVmxiNDZxdXZoUEpuenB3Qll3d3JWNjdFbzBlUHNHalJJbUdkK25wejRNQ0JHRGx5NUNzZGh6R3Ewa2tTanVOcUFJQzN0emY2OU9rRER3OFBIRGh3UUJpUHdOTFNVbWZ3UlhXckVQV1hvbGV2WGpoejVnemMzTndRRWhJaWZMaVdMMTh1ZEFkUmZ5QVdMMTZNcEtRa0RCbzBTQ2pmdFd0WHZUZERtbU45UkVkSDQvang0L2p1dSs5dysvWnR0RzNiVnFlbGhsd3VSOWV1WGJVU0dsMjdkc1dKRXlmdzJXZWZhUjJINXFDU3J6bytpbm82MlB2Mzd5TW1KZ1pIang1RlFVRUJsaTVkaWlGRGhrQXVsK08zMzM3RHFsV3JoUFAyNk5FakxGMjZGRStlUEVILy92MHhjdVJJaElXRklUTXpFeEVSRWFoZnZ6NjJidDJLM054Y3VMcTZZdDY4ZWZqNzc3K2hVQ2lnVUNqSy9JZXBOSldkSk9GNXZrcC9QNHlVRGNkeFl6bU9HOXVvVWFPOFJvMGEvYzd6L0cvNStmbW43OTY5cXp1bHowdEtTRWlBcmEwdC9QMzkwYkZqUndDRmlkRjY5ZW9oS1NrSjA2Wk5lK2taZllZTkd3WUF3cUJWWGJwMHdjYU5HNFZ1UE51M2J5ODF2cVpObTVhNFhwMlJiOW15SlpZdVhZcTJiZHNLaVVhZzhPK0ZPb0dqT2RDeXY3OC9ySzJ0TVd2V0xIenl5U2M2OWFvSGxDV0VFRUlJcWVyRVlySFE4dU9ERHo1QWVucTZNTGFpajQ4UGdNTFdEaGN2WHNTY09YTncvLzU5ZUhsNUNmZFJaUm0vNDhpUkk0aUxpNE92cnkvUzA5T1JtSmdvWE1kOTl0bG4rUFBQUHhFVkZZWHo1OC9Eejg4UE5qWTJrRXFsd2tNM21hendXZW43Nzcrdk5ReENYRnljMXBoNjVmWHZ2LzlpK3ZUcDZOU3BFNlpNbVlJeFk4Wmd6Smd4R0RSb0VISnpjN0ZwMHlhY08zY095NVl0ZzcyOVBZRENWc1crdnI0SUNBalFlc2p1Nk9pbzA4dEIvZUQ2OHVYTHVISGpCbTdmdnEwMU5wOTY5c2dUSjA0SVBUZXlzckxLUEN5RXNhdlNONEdNTVF1TzQyQnVibzRMRnk1QUpCTEJ6YzBOSzFhc1FKczJiVjZwN3NqSVNDRkpvam1RNmRtelp3RUE2OWV2aDYrdkx3RDlOL3VhWFZ3bVRacUUwYU5ISXlvcUN1Zk9uVVAzN3QxeCtmSmw3Tnk1RSt2WHI2K1FxWmV1WGJ1R3FWT242bDNYdFd0WHZjdlYvZTMrK09NUGRPL2VIY0hCd2JDeHNjSERody9COHp5ZVBuMkttalZyd3NmSEIyM2F0SUZjTGtkd2NEQmlZMk1SRUJDQVVhTkc0Y01QUDhURWlSUFJzV05IT0RrNUlTRWhBZlhyMTBkQ1FnSzZkZXNHb0REaEJBQ2JObTFDYUdob3VmNHdsYVN5a3lRY3g1azZPRGp3akRIR2NSelBDdnRBTVFDTTR6Z2VBRk92VXk5L3NRMy9vaFVKQTZBdUw2eDdVVjVZVjU3M0d2dFU3NC9Yaktsb2pFWGU2OVJaV3ZteUhLTzZEbzdqR00vendyWWN4NVhjeGhHd0FqQkNKQktOc0xLeUtyQzN0ei9CR0R0WVNwbGlhZjZ4NzlHakI3cDM3NjR6RUsxNjloL05RVTdMT2FPUFRsSzBaczJhYU4yNmRibGlMWnE4TGNyZjN4OUE0V2RSWDFQUjRxWnlVLy9ucFc0WlF3Z2hoQkJTWGNYRnhjSFcxaGFqUjQvRzdkdTNNWG55WkZoWVdDQXJLMHR2NzRCVHAwNEJBUGJ2MzQ4QkF3Ym9IVmV5S0I4ZkgweWRPaFUrUGo3WXZIbXoxb091N094c2lFUWlPRHM3dzh6TURFbEpTYkN4c1lHbHBhWHcwRTE5VDFpclZpMlltcG9pUFQwZGxwYVdTRXhNUklzV0xZUjY4dlB6eTNYc2pSbzF3cXhaczRTdTE2dFhyOGJVcVZNUkhSMk5XN2R1b1cvZnZ0aS9mNy9XL1ZLYk5tM1FwazBiQkFRRWxIay9YYnAwZ1pPVEV6cDM3cXlUV05GOFg3U3JVbFZYcFpNa0hNZVpBWVZQVXYvKysyOVlXMXZqbTIrK2dhK3ZMM2JzMklHOHZEd01HREJBeUhScFVpcVZ1SGZ2SG1ReUdYeDhmSkNjbkl6Um8wZHJOVm5YN0tyei9mZmZ3ODdPRGpFeE1iQ3hzVUZtWm1heG95WVhaV1ptaGlWTGxtREtsQ2xRS3BYNDl0dHZZV1ZsaFEwYk5tRDkrdlU2czlqd1BJK0VoQVFvbFVwTW5EaXhUUHR3Y25MU0dXUklwVkxoMXExYndwTjBmVkpTVXJCa3lSS0VoSVFJaWFYNCtIaVltWmtKVGZuVk41Um1abVpvM2JvMUprK2VqS0NnSUN4Y3VCQzllL2VHazVNVHJLMnRjZURBQVp3L2Z4NmRPblhTU2Rwa1pHUWdMQ3dNUE05andZSUYrTzY3NzBxY3M3c3NLbXVxWVkya2xlbUxCQUVId0ZUZnpDOUZsNVcwemN1VUw2MU1aWmN2N3o3MERYeGNGb3d4MFl0dU9ZMUszYmlNeWpwVHo4dE9kMDBJSVlRUVFneG4yTEJoR0Q5K1BFSkNRdURsNVFVdkx5OTRlM3ZEM2QwZCsvZnZCd0RoZms2aFVPREtsU3V3c2JHQlNxWEM2Tkdqc1czYnRoS0hXcmgzN3g3V3JsMkwyclZybzJuVHBwREpaRml5WkFuT25Uc0hBRUpyWk0wNklpTWo5YllrQVlET25Uc2pPam9hMXRiVzZOS2xpM0FOR2hRVVZPNVpXcTlmdnk0a1NPN2V2U3YwQnFoZnZ6NUNRa0tLYmJXc0h2ZXk2TmdxeFUwb0FMeVoxOHBWT2tuQ0dGTndIUGYvN04xNWVJeFgrd2Z3N3pPVGhLUm8wZHBxcWVMMW8waG1Ja2psSlVpVldvTlFJZGJZb3NTYWxKWWdsZ2hCcFBWR2FhdVdsclNXMkZ0N1NWTXFpU0MxVml4QkxObklPcG1aOC9zajd6eHZKb3NrRWlMeC9WeVhxelBuT2MrWmV5YVpkSjU3enJsUGhUMkpnYnNBQUNBQVNVUkJWQXNYTHNnVmhIdjM3ZzJGUW9HNmRldktoVnVIRHgrT1JZc1dvVzdkdXZqaGh4L3crUEZqakJvMUNrMmJOb1dKaVFrV0xseUlzV1BIWXVmT25mSXZlZllsTFFhSER4OUdzMmJOY1BYcVZYaDZldVphNi9Zc2pSczNoclcxTmFLam8xR2xTaFVBZ0plWEY0WU9IWXFlUFh2S3RRUFMwdExRclZzM1ZLOWVIWklrWWZiczJSZzllclJSbllTQ3R2Yk4zcy9WMVJXQmdZRm8xcXhabnRuUzc3Ly9IcDA3ZHphYWVYUGd3QUc0dXJvaUtDZ0lBd2NPbEM5OEpVbkNtalZyOE5WWFgrSE9uVHNJRFEyVkUwWGZmZmNkT25YcWhNR0RCNk5ldlhxb1U2Y08zbjMzWFhsTVB6OC85T2pSQTF1M2JrV0xGaTB3ZmZyMFlrLzl6N2w5Y1VuUmF1V05XTFFSRVJIWi8zSktBQlQyOXZiUzA2ZFBwZlQwZENrbEpVV2gxV3FsbWpWclN1bnA2UXF0Vml2cGREcnB6VGZmbERRYWpVS3YxMHM2blU3U2FyVUtDd3NMU2EvWFMrYm01cEpXcTFYbzlYcEpDQ0hwZERxRm1abVpKSVNROUhxOXBOZnJGV1ptWnZKdElZUmthbW9xOXpYY05od3pNVEV4dWkrRWtKUktwVUlJSVFHUWhCQ1NJdXVIS1BkVEtwVjVIaE5DS0JRS2haVDkvbi9IazI5bnY2OVFLT1IrMmNhVC9wdjBHQVNnNnpOZTZqUUFKNFFRNXlSSkNnNFBELzhUQU5ScWRZbXVDVWxNVE15M3VITnhjRzk1SWlJaW90SlR0V3BWMk52Ynl6c0xtcHViQThqYVVjYndKZStqUjQ4QUFOdTNiMGViTm0xdzgrWk5EQjA2RkIwNmRJQWtTUVhPVEI4eFlnUmF0R2dCVjFkWDdOeTVFOTdlM2dDeWxydjA3OThmYm01dWNzMUdnN3hta2dCWk84Y3NXYklFYjd6eEJpWk9uQ2kzejU4L0gvUG56eS9TYzc5MjdSb09IanlJNDhlUDQrYk5tNmhXclJvQTRNaVJJemh5NUloUjMrVGtaUG5MOUl5TURDaVZTcU1OQlBMYVVDQ3ZPcEU1eXp3VXQrekRxNnhNSjBra1Njb0FVT0hYWDM5Rm56NTlzR2ZQSGdBdzJnWVl5RXFjN05tekIrM2F0Y1AyN2R0UnZYcDE3TjY5RzBEV3RQUzZkZXRDbzlGQXFWVEt5WWZzaVloMzMzMFhLMWV1UkZCUUVMeTl2UkVjSEF3ek16UE1uVHNYQnc0Y0tMQW1DUUJjdjM0ZFo4NmNRWjA2ZGJCLy8zNTg4c2tuYU5Tb0VZS0RnK1ZDclVEV20zdkhqaDJvWHIwNmJHMXRVYjkrZlFBd3FwUFF1WE5uK1g1aGZqbC8vdmxubkQ1OVdwNFZZa2pTM0wxN0YzdjM3c1hXclZ2bHZtZk9uRUYwZERSV3JWcUZDeGN1WU5PbVRmS2FQaUJyQnlCbloyZnMyTEVERFJvMHdLVkxsK0RsNVlVcVZhcEFvVkRBenM0T3k1WXR3OHFWSytWejl1elpnNGlJQ1B6ODg4L1l1blVyQmc4ZWpQZmZmNy9ZV2NuazVPUmluWjhmdzg5Q0NKRnoyMW9CUUpmWDFzNHhNVEV2SkpheVRLVlNOWmNreVNoSklvUklrU1RwcUY2djM1NlptYms5S2lxcVJINklHelpzUVBQbXplVnBmcUdob1hqbm5YZlF1SEZqZE9uU0pkLzFrYi85OWh1NmRuMVdIaWR2ZS9mdXhhRkRoK0R2NzEvb2N5NWV2SWpaczJmamwxOStLZllzcXZ5RWhZWGgwcVZMNWJLQUZoRVJFVkYyT3AwT0dvMEdlcjNlcVAyZGQ5N0pOWk1rT2pvYWJtNXU4alZVL2ZyMWNlYk1HZmxhSzZjVEowNmdTWk1tcUY2OU9qNzc3RFBZMjl2TDE0K0c0elZxMUVCb2FDajY5ZXYzek5uVTRlSGhTRTFOaFoyZEhjek56YUhUNldCbFpWV3M1NTZabVFsSmtyQjQ4V0k0T3p2bnVkc3FrRlhjdFV1WEx2TDlodzhmeXNta29ucldaaUY2dlI1ejU4NUZhbXBxb1pZeHZlcktkSkpFQ0pFaFNSSjY5KzZOcGsyYjV0dXZWNjllY0haMnhwa3paK0RyNnlzWFdEU0lqWTJWWjZJOGZ2elk2QmNnZStGR0x5OHYxS3haTTlmNEJkVWtTVXBLZ29lSEI5emQzYUZTcWVEbTVvWU9IVHFnVXFWS2VXNUpXcjE2OVFLZWVkSDQrUGpnMnJWckNBd01STy9ldlRGMDZGQU1HVElFSzFldVJJOGVQZVFaSDNmdjNzV2NPWE13YTlZc21KcWFZc2FNR1hCeGNVSGp4bzNsNlZ6SnljbG8wYUlGdkx5ODBMZHZYL3p3d3cvdzh2S0NRcUdBWHErWEV4ZUdSQU1BbkQ5L0hvc1dMVEo2dzdSdDI3YllOVWxTVWxLS2RYNStETEVyRklyaUJVZ0dUd0FjRmtMOC9PalJvK0NZbUppaUxib3NoTWFORzJQV3JGbjQ4Y2NmVWJObVRmejQ0NCtGV3FxMllNRUNkTzNhRlJjdVhNQzRjZU5nWVdGaHRJd3JNek1UY1hGeDhyWnB3TXZiVzk3VzFyYkFHVENKaVlueU53TjZ2UjUrZm42WU5Ha1NZbUppTUdiTUdEeDgrTkRvYjh6ang0K3hmdjM2Wnk3Qkl5SWlJaW9Mbkp5Y1VMVnFWWXdlUFRwWEdRUWhCTFJhcmZ6RnRZZUhSNjRad0ljUEg4NTNaODNmZnZzTmx5OWZ4bSsvL1lhSkV5ZkMzdDRlbXpadEFnREV4OGRqNDhhTkdEbHlKQ3BXcklpTkd6ZGl4SWdSU0U1T3h2NzkrNUdlbmc0M056ZmN1SEVENmVucDJMSmxDMVFxRmVyWHI0K1ltQmk1Tm9saDlzZnpNTlFYS2VyMTFNV0xGNUdSa1ZHazVUYUZvVkFvc0hEaFFyaTV1V0hnd0lHd3Q3Y3YxbmlsclV3blNTUkplZ3JnbmNxVksrZmJSNi9YNCtqUm94ZzFhaFIrL1BISFBKTVNrWkdSYU5Tb1VZR1BsMzM1U0dFbEppYkN6YzBOTmpZMjhneVhTWk1tSVMwdERSVXJWa1JtWmlZcVZxeUlxMWV2dnJBYUd3RFFwRWtUK1BuNUlUSXlFbXZYcm9XRGd3TVNFaExnNGVFQklPczE4UFQweEtCQmcrUmY2bnIxNm1IZXZIbnc4UERBMUtsVE1XREFBTlNwVXdjTEZpeUF2NzgvL1B6OFVMRmlSVnk1Y2dVdFdyU0F0N2MzRWhNVDRlZm5oeSsvL0ZMZUtubldyRm5Qeks0KzcxU3RGejJUUksvWHY5WmI5NWFBVUwxZTc1aVptYmsvS2lwS1UzRDM1MmRuWndkYlcxdHMyYklGN3U3dWlJeU1oSWVIaHp4YktmdnNzc21USitlYVBkS3laVXQ0ZUhqZ3hJa1RXTEZpaFh5ZXQ3ZTMwYXlQbDcyM2ZNNnBqemxsTDhxOGVmTm10R3JWQ3BhV2x0aTVjeWYyN05rRFcxdGJlWXpMbHkvRHc4T2p5RVZtaVlpSWlGNUZoaStxOSs3ZGk4ZVBIK1BRb1VQbzJMRWozbmpqRFJ3OGVCQXJWcXlRditqTm1TQzVjZU1HOXUzYmh4OS8vRkZ1a3lRSmtpUWhPVGtaLy96ekQ1eWNuTkMvZjMrOC9mYmJDQThQUjlXcVZSRVhGd2QzZDNmODMvLzlINXlkblNGSkV0emQzWkdabVluKy9mdmoxcTFiK1BMTEwvR3ZmLzBMNzcvL1BqcDE2Z1EvUHovY3ZIa1Q0OGVQeDJlZmZZYWtwQ1M0dTd2ajY2Ky9sbWY0dnl5N2QrOUczNzU5OGZubm44dHRodVUyZXIwZUNvVUNxYW1wNk5TcGszeGNvVkRBeE1Ta3dHWGppWW1KdUhEaEFtYlBudjFDbjhQTFVLYVRKQUFlQVhnL01URXhWd0xqL3YzN1NFOVBSOSsrZmRHb1VTTjRlWGtoUFQwZFE0Y094ZFNwVTZGU3FaQ1ptUWt6TXpNY1BIaFEzZzBpWjcyUHdtVG5jaTd2QWY2MzNFYWhVTURHeHNibzIyWERSVkZNVEl6OHJiS3BxYWs4WXlVK1BoNkFVUUZSbzIrZkZRcEZybStqQzh2UzBsTE90SDc3N2JjQXN2NncrUGo0WVByMDZYQjBkRFRxYjI5dmo4V0xGMlBldkhsbzJMQWhkdS9lamJDd01IVHMyQkhCd2NGSVNFaEFTRWdJM056Y1lHNXVqb0NBQUhsYllVOVBUeWdVaWp3dkhMUExXU201c0Y1VVRaTE16RXdBZ0NSSkx5WUw4NXFJaUlqWS9qSWZiL2JzMmFoWXNTSkNRa0xRcTFjdnpKdzVFMERXNzFUT1lsaUdiSGw2ZWpxNmQrK09wVXVYb20vZnZqaDc5aXptelpzbjE4eUpqWTJWbDQ2Vnh0N3llZjF0eVV0a1pDUisrZVVYTEZxMENENCtQcWhXclJxRUVCQkNJRGs1R1pVcVZjS0tGU3ZnN3U3K3dwYjZFQkVSRWIxc0Z5OWV4S3BWcTdCaHd3WnMzNzRkcTFhdFFscGFHdno4L0FCQTNvamlwNTkrTXRxZ3c5M2RIUU1HREpEclFnSloxMWdmZnZnaDdPM3QwYkpsUzdScTFRcExseTdGL3YzN1lXWm1CamMzTnd3ZVBCZ2ZmdmdoWnMrZUxYOEp2SHo1Y2l4Y3VCQ2ZmLzQ1dnZubW0xd3g3dDI3Rjh1V0xjUFlzV1BScTFjdkFNRFZxMWZsSFhQeVdxbFFWUG5OQkRFVWFnV0FTNWN1SVNvcUNuUG16REhxWTFoK00yUEdESVNFaEVBSVlmUVpWSklrT0RzN3c5SFIwV2k4bkF3clBQSXJHa3N2aVVxbDJxMVdxOFhKa3llRkVFSjA2dFJKR0p3OGVWSU1IanhZbkR0M1RtUjM0c1FKOGVPUFA0ckJnd2VMamgwN2lqVnIxb2pWcTFlTHhNVEVYR01JSVVSQ1FvSndkSFEwYWp0NDhLQjhlK2ZPblNJditiWG5sSjZlTGxKVFU0Vk9wNVBiZXZYcUplenM3TVN5WmN1RUVFSTRPRGprZTM3T2VIUEczcnAxNndKalNFNU9GcmR1M1hwbW41U1VGQ0ZFMXV1WGxwYVc2M2hZV0pqUTYvVkdiYkd4c1NJakk4T29yVjI3ZHZKdG5VNG5GaXhZWUhSOHdZSUZScTlGWHV6dDdZVmFyWlpmbjVJMmVmSmtvVmFyaFZxdDdsWGF2K092by8rKzlzLzk4MXUwYUpIUisvNVpZN1Z2Mzk3b2ZrSkNnaGd3WUlDd3NiRVIvZnIxRTQ4ZVBaS1BSVVZGaVQxNzl1UWFMNi94RFcyaG9hRml5SkFoUXExV2kwNmRPc24vY3Q0M3RHV1gvYjJTSDBPZjA2ZFBpOFdMRjRzeFk4WUlaMmRub2RGb1JISnlzbENyMVdMUG5qMGlNVEZScU5WcTRlRGdJQndjSEVSU1VsS0JZMmQvTG1xMU92Ly9JeElSRVJFVlVuRS81eG40K1BnSUlZVEl5TWdRZi83NVo2N2pHUmtaSWpVMVZhU21wZ3FOUmlPM0c2N2pqaDgvWHVBMWgwSDJmakV4TWZuMmUvTGtTYTYyUVlNR2ljREFRS1ByUnlHRTBHcTE0c2NmZnl4MERNK0tiZGl3WWZrZVQwOVBGNjZ1cnZMOSsvZnZQM09zakl3TW9kVnFpeFZUY2IwS256M0w5SDQrS3BWcXZTUkpvK2ZObXlkbjViSVRRaFNxT0doaCsxSHhHYVp4RmNlQUFRTVFIUjJOd1lNSFk4YU1HU1VVMmYrTUh6OGVmLzMxRndCMENROFB6NzlDRWIwUWhqK0srUlZiemVuYmI3L0Z4bzBib2RGb3NHdlhMb3dhTmNyby9Yei8vbjNVcmwzYjZCekR6Qkk3T3p1Y09uVUtJU0VoMkxadEc2NWV2UXA3ZTN0MDZ0UUpSNDhleGRHalIvSDIyMjlqMkxCaGNvYmUydHJhS0xhYzkzTzJhYlZhdEczYjlwbm5HUGFXejk3V3ZYdDNaR1ptd3RUVUZFRFczNmxIang0WkxSbk1YcE1rUGo0ZW8wZVB4dXJWcTFHdlhqMDhlUEFBQXdZTVFOT21UYkYrL1hvQVdjdUZYRjFkc1cvZnZrSy9EdzJ6dThMRHcvbEhrb2lJaUlxbHFKL3o2UFh6S256MkxPdkxiVzRCV1IvODgxTFl4QWNUSkM5UGNSTWtBRkMzYmwxRVIwZVhRRFI1UzBwS0FnRG85ZnI0Ri9ZZ1ZHSkdqeDZOMGFOSHc5YldGalZyMXNTK2Zmc0FBRjI2ZE1HZVBYdGdZV0VCR3hzYlErSUxBUERreVJQY3VuVUxXcTBXUzVZc2dVcWx3c2lSSTlHcVZTc29sVW81ZWVMcDZZbnIxNitqVHAwNkFGN3UzdktPam82NGVQR2l2RlcySVpHU3ZVN0pzV1BIQUdUVjBaa3hZNGFjYUltSWlFQ2pSbzNRb0VFRG1KdWJJeUlpQWlxVkNrRkJRZWpWcTFlSnZBK0ppSWlJaU1xanNwNGt1UWxrN1U1RFJaZVVsSVEzMzN5enRNTW9zZ1lOR3NqN29iOEljWEZ4QUFBaHhLTVg5aUQwUXVsME9tUmtaT1FxaHF6WDYvSG5uMzlpL3Z6NWFOV3FsYnpHOHRLbFMzSVJZeUNyVnNsSEgzMGszemRzcS9heTlwYVBpWW5CeG8wYllXcHFhaFFIZ0Z6M016TXpZV2RuQndzTEM1aVltQ0F0TFEzTm1qVkRkSFEwR2pac2lMNTkrMkxac21WWXNtUUo5dTNiWjdTZE9CRVJFUkg5anhBQzkrL2ZsNzhnS3kyWm1aa3dNVEY1N2kvYjB0UFRpN3dweU9uVHA5RzJiZHZuZWp4NmhWaFpXZG1yMVdveGZ2ejRBdGMyVFpreUpjLzJHVE5tRkdwdDFKTW5UNFNUazFPQi9ZNGRPeVppWTJQbCt6bnJDdXpidCsrWmE5bnljK0hDaFFMN0dHcDhGSFp0Vzg1NkRJV3haY3NXOGVEQmcyZjIwZXYxd3NYRlJhNExrWlNVOU15MWNrVzFlZk5tb1ZhcmhaZVhWNG1OYWFEVDZZU05qWTFRcTlXaWNlUEdGVXI3ZC94MTlMeHJWYk8vMS83NDR3OHhhdFFvK2I2aE5rOThmTHpvMXEyYjNKN2ZleUMvOWx1M2Jva09IVG9ZdFQyckpva1FXV3RPQzNvK09wMU9mUEhGRnlJbEpVV2twS1FJSnljbnNYbnpacU0raFJsSGlLeS9WWGZ1M0JHelpzMlNheU41ZUhpSWYvLzczMkxUcGswRm5wL1hjeW50ZGFGRVJFUlVQcFJVVFJJaG5sMmI4WGxsWkdUa2l1OUZYMGNtSlNYbHF2bTRaY3NXTVcvZXZIelBpWTJObGE4cERaOU5yMSsvTGg0OWVpUlNVbEpFMjdadGM5V0cxR2cwWXM2Y09VYlhxdGtWcGg3ZXkvQXFmUFlzMHpOSjlIcjlMWVZDZ1h2MzdoWFk5ODgvLzh5enZiRHI0WFE2SGY3NTU1OUM5UjB6Wmd4OGZIelF2SGx6dVMwMU5SVyt2cjc0KysrLzRlUGpBd0FJQ0FqQXNXUEhjT2ZPSGRTclZ3OEE1TnM3ZHV6QVJ4OTlKSCtEUFhueVpCdzllaFR4OGZHNWRxQUJzaW8zNi9WNjdOcTFDMTk4OFVXQk1XcTFXcm1TY1ZIRXhjWGgrKysvaDZlblo3NTl6cDQ5aTN2MzdzbGJqV1ptWnVMaXhZdEdmZjc1NTU5Q2JidWNGME5HTlNZbTVybk9mNWJrNUdUb2REb0lJWkt2WDcvT0xZRExvSHYzN3NISHg4ZG9OeGxUVTFNOGVmSUUxNjVkazk5cjJlV2MxWkdXbG1iVVptVmxoUlVyVnJ5VXZlVzdkT2tDR3hzYnhNWEY1VG5iSkdmYjBhTkhjZlhxVlJ3OGVCQm56NTVGYW1vcWV2WHFoZERRVUh6KytlZlE2WFNRSkFscGFXbTRkKzllaWRRRklpSWlJbnFWZlBUUlI3Q3dzTWpWbnBTVWhPUEhqeGRyN0JkOUhibHQyelpFUkVSZzFhcFY4aTZFaHc4ZmhyT3pjNzdubkR4NUVvY09IY0xhdFdzQlpNMkFXYlJvRVNaT25BaXRWb3Y2OWV2bjJ0SFF4TVFFNXVibWNIVjFSV0JnWUs3YWpwbVptUmc4ZUxCOFg2MVdZK2JNbVRoNThpUUNBZ0tNK3Q2NGNRUHZ2LzkrcnJqS3k0emxNcDBrT1gvKy9DMjFXcDF5Nzk2OU4vS2JVcVRYNitVNkFqcWRMdGNlMlVWbFoyZVhxMjNod29Xd3Q3Y0hrTFZsN2x0dnZZVy8vLzdiS0VrU0VSR0J5cFVyWS9QbXpmSXY3S1JKa3pCcDBpUjA3dHhaM3VjNysrMjhWS3RXRFNkT25NanptRjZ2aHlSSmVWNEE1YnlJMDJnMFNFeE1oSU9EZzF3WTB1REREei9FMkxGak1XTEVDS1AyaHc4ZnlrVWpnNEtDakFwSUFwQ1hIR3phdEFsRGh3N05kNnZSNDhlUFkvYnMyUWdLQ2lyV0ZsRXZJa255NU1rVEFJQWtTUTlMZkhCNklkTFMwckI1ODJibzlYcUVoSVFnT0RnWUhoNGVSa3RlUm93WWdSRWpSc0RNekF5VEowL09OVWIyYmFpQnJQZDV6amJnNWUwdDM3OS9md0F3aXRWUWt5U3Z1RFFhRFdyWHJnMGZIeC9VcmwwYjA2Wk5nNk9qSXpJek16Rng0a1JvTkJvRUJRWEJ3OE1ENDhlUHg5eTVjN2s5R3hFUkVaVWJ5Y25KOHBmTDJSbXUzZlI2UGRxM2IyOTBUS1BSUERQUjhiS3VJMGVQSG8xcDA2YkJ5OHNMaXhjdnhvMGJOeEFaR1ltWW1CaDVLMk9EOTk5L0gxOS8vVFg2OWV1SDQ4ZVA0Lzc5K3dDQXYvLytHdzBiTm9TMXRUWDgvUHpRcWxXclhJOGxTUkptelpxRkpVdVc0UHo1OC9qcHA1K01qdHZhMnVacUE1QXJRZkk2S05OSkVnQjZJVVNZWHEvdmNQMzZkYlJvMFNKWGh3RURCa0NqMFVDajBhQlBuejdJeU1nd3lqSStmZm9VZmZyMGtXL25kUUdTM2FsVHAvSTlObnIwYUNRa0pNajNmL3p4UjJSbVpxSmZ2MzV5VzBoSUNBQ2dhZE9tV0xKa0NZRGlGNDY5ZlBreVJvNGNDU0FyaTJocmF3c2c2NDIvZi85KzFLeFpNMWZOQkM4dkx5UW1KZ0xJMnRzN1o2SUVnSHpoZCtmT0hUUm8wQUMydHJieU9EWTJOdGkvZnovdTNMbUQrdlhyeStkRVJVVWhKQ1FFOCtiTnl6UFdpeGN2WXM2Y09aZzllL1p6WDZSVnFWSUZBUERvVWNtWERERWtTWVFRRDBwOGNIb2hnb09EY2ZQbVRXemZ2aDNyMXEzRCtmUG44ZGRmZjBHcFZNcnZMWjFPQjUxT0I2MVdpd1VMRm1EejVzMEFrT2Z2Zlg1ZTF0N3lraVE5czE1SlhzZU9IajBxLy8wN2NlSUU3dDY5aThtVEo4UEp5UW1kT25XQ2g0Y0hLbFNvZ0EwYk5tRGh3b1h3OXZaR1lHQWdpMVlURVJGUm1UTjM3bHhjdkhnUlQ1NDhNYnJPZWhhRlFvSEF3RUEwYmRvVUZTdFd4SU1IRHpCOCtIQzR1cnJpOHVYTHVmcmIyZG1oUm8wYUwrMDZjdkhpeFpnN2R5NmVQbjJLRFJzMllOeTRjUmc3ZGl4MjdkcUZQbjM2UUpJa3JGKy9YbDVCTVdEQUFBREF4SWtUa1pxYUtuOCsvZU9QUDdCLy8zNlltWm1oWjgrZVNFbEpRV1ptSnFaUG40NnVYYnZLaVJJQUdEdDJMSjQrZlNySGtITW1pU0ZoOHVEQmcxeGYwdHZhMnVhYU5kS3hZOGRuUG45NmlWUXExWEsxV2kyMmJ0MzZ6TFZOaGpWV0RnNE9SdTNaMTdJOWExMWJRa0pDb2RmUDZYUTZzV25USmpGcjFpelJ0bTFiNGV2cks0NGNPV0swUjdjUVFqZzVPUWxIUjBmUnRtMWI0ZVRrSkp5Y25FVHIxcTJGazVPVCtQYmJiNDFpTGN5YXV5ZFBuZ2c3T3p1amMrTGk0b3o2YURRYTRldnJLMXhjWElST3B4TUJBUUZpNU1pUitkWkpXYng0c1pnNmRhb1F3bmlkV3V2V3JVVnNiS3pvMWF1WE9IWHFsQkFpcXhiSjhPSERoVnF0TnRvbi9QSGp4MEt0Vm9zLy8veFQyTm5aaVo5KytxbkE1L0lzbHk5ZkZpVzVuakc3UC83NFE2alZhcUZTcVhhVjl1LzI2NnFvUDF1TlJpUDBlcjFSbTFhckZhbXBxU0k1T1ZrOGZmcFVwS1NraUxTME5IbnZkeWNuSjlHeFkwZXhhdFdxUE1mczBhTkhudTFsWVc5NUlZUjQrdlNwRUNLcmhrcGVjcTVSZlpaWFlWMG9FUkVSbFE4bDlSaytKaWJHYUp4Mjdkb0pSMGZIWFArc3JhM2xQdjcrL3NMYjIxc0lrVlZIY3RxMGFibkd6YXNteWN1OGpyeDI3WnF3dDdlWDY1UVk2dXBsWkdTSWp6LytXRVJGUmNsOWI5NjhLY2FNR1NQYXRtMHIxcTVkSzFKU1V1VGFqUThmUGhSQ0NQSE5OOStJRlN0V0NDR0VPSFBtalBqa2swL0VEei84SUU2Y09DRSsvZlJUbzMvVzF0YTUyb1FRWXMyYU5TSXNMRXdNR3paTURCczJUTVRFeE1pdnlaUXBVOFN3WWNORVFFQ0FXTE5tVGFHZVkwRmVoYytlWlgwbUNZUVFweVZKd3JsejV6Qm8wS0FTR2ZQczJiT1lOR2xTbnNjTXN6UnlDZzBOQlpDVnZRc01ERVRMbGkzaDdlMk5ZOGVPb1YrL2Z0aXhZd2Y4L2YxaFoyZUh2bjM3b2ttVEpnZ0tDc0xwMDZleFpjc1dlWnZQenAwN3kxbTV2S29xR3pKMEdvMEdRZ2hVcUpCVlczVGJ0bTJRSk1sb3laRldxNFdKaVlsOCsvRGh3L2ptbTI5UXVYSmxtSm1aNGZEaHcvanNzOCt3ZCs5ZWpCdzVFZzRPRHVqZnY3OWNLMlRWcWxXNGV2VXExcXhaaytkenJsbXpKdno5L1RGKy9Iak1uRGtUc2JHeDBHcTErYjZ1TTJiTWdLZW5wOUczN004amV5MlRrcGo2bHQzRGgxbXJiSVFRSmIrV2gxNkl2R2FES0pYS1o5YmNLV2k5NU42OWUvTnNyMVdyVnI3bktCU0tmSmVZdld5VktsVUNBS05aWHRtOUtuRVNFUkVSUFk5ang0NEJ5Rm9LNHVibUJnQjVsaXpJdnNSbHdvUUpHRFpzR0k0ZlA0N2ZmLzhkN2R1M3grblRwN0Zod3dZRUJBVEkxMDNGVVp6cnlQMzc5Nk45Ky9aWXUzWXRxbFNwZ3Vqb2FPajFldHkvZngvbTV1WVlQbnc0bWpkdkRvMUdnN1ZyMStMY3VYUHc4dktDaTRzTG1qUnBndkhqeDhQUzBoS3RXN2ZHUC8vOGczZmVlUWYvL1BNUFB2endRd0JaS3dHV0xGbUNyNzc2Q2tPSERrV0hEaDBLOVp3bVRKaUEzYnQzUTZQUkFBQ3VYTGtDTXpNei9QWFhYL0pNbTl1M2I4UFgxN2VvTHhlOUtOYlcxdlhWYXJYbzNidDNucGtvblU0bnJsNjlLbHEzYmkzR2pSdjMzQmxBclZZcjc5YVNsNlNrSk5HblR4L1J0MjlmZVdhRkVFSjg5OTEzOHUzVTFGUVJGQlFrZXZmdUxWeGRYVVZhV3BvWVBueTRPSHYyYko0eEdIYXBlZmp3WWE2NHg0d1pJMzc3N1RlanRnc1hMb2lCQXdmSzk5dTFheWZTMDlQRmpSczNoSU9EZzNCeGNSR0hEaDBTZXIxZVBIMzZWTXljT1ZPdXBCd2ZIeTlXcjE0dE9uZnVMTDc0NGdzUkZ4Y25QRHc4UkVwS2lqemVsaTFiNU50QlFVSHk3WXNYTDRxRkN4ZUt3WU1IaTJ2WHJobk5KTGw5KzdhWU5HbVNVS3ZWNHVMRmkvbStma1ZseURDVzVKaENDUEdmLy94SHFOVnFZV1ZsNVY3YXY5dXZxeGMxUzRpZXo2dVF6U2NpSXFMeW9TUSs1K24xZWpGdTNEaGhiMjh2Rml4WUlGYXZYcDN2eml3NWR5eThkdTJhK1BqamowV1hMbDFFVWxLUzBHcTF3c1hGUlo1dGtYMG15Y3U2amhSQ2lBY1BIb2gyN2RvWnpSVFpzMmVQYU51MmJhNVorSHE5WGh3NmRFam9kRHJoNitzckRoMDZKSVFROHZYWDFxMWJoYSt2cjlCcXRhSkxseTY1Vmd4a240SGRyMTgvZVVWRDluLzkrdlhMTTg2OWUvY0tSMGRIY2VqUUlURnc0RUFSSEJ6OHpPZjFQRjZGejU1bGZpWkpXRmpZYmJWYWZTc21KcVpCenNLSWFXbHA2TmF0RzZwWHJ3NUprakI3OW15TUhqMGFBd2NPbFBzOGZmclU2SDUrbmo1OUtsY0NidGFzV2E3cXlWV3FWTUdpUll2UXJGa3p1WEJxUWtJQ3RtelpJdGNMTVRjM2g1T1RFL3IzNzQ5TGx5N2hsMTkrUWYvKy9ZMEtURFp1M0JpYk4yL0cwS0ZEc1h6NWNtemZ2aDJtcHFaRzYrMGlJaUx3NE1FRGRPN2NHYjYrdnBnK2ZUcVVTaVd1WExraVZ4a1dRa0NyMWNMVTFCUU5HemJFK3ZYclVhMWFOVlN1WEJuQndjR29WNjhlV3Jac0tjODhxVnExS2h3ZEhURjgrSEFvbFVxODhjWWJXTHAwS2JwMzc0NjB0RFNrcGFXaFdyVnEyTFJwa3h6SDZ0V3I0ZURnQUM4dkwzend3UWRJU0VoQTFhcFZBUUR4OGZIdzkvZkh3WU1INGVEZ0FBRDQ0SU1QQ3ZFVExaeEtsU29oT1RrWm9hR2hKVHJ1blR0M0FBQUtoZUpLaVExS1JFUkVSRVFsNHNpUkkyaldyQm11WHIwS1QwOVBlZWZRd21qY3VER3NyYTBSSFIwdDF6bjA4dkxDMEtGRDBiTm5UelJvMEFEQXk3Mk9CSUR2di84ZW5UdDNOdHI0NDhDQkEzQjFkVVZRVUJBR0Rod29YMk5La29RMWE5YmdxNisrd3AwN2R4QWFHaXJQL1AvdXUrL1FxVk1uREI0OEdQWHExVU9kT25YdzdydnZ5bVBxOVhyczJMRUQvZnIxZzJHWFdNTk1sdXh5RnBtTmpJekVmLzd6SDVpYm04UFQweE83ZCsvR2YvN3pIeXhkdWhRN2R1ekEwS0ZEMGJGanh5TFYrM3VWbGZra0NRQUlJZlpMa2pUaDJMRmpjSEp5a3R2TnpjMnhZOGNPVks5ZUhiYTJ0dkxVOCt4VDdiTXZiM2xXc1VTRG4zLytHYWRQbjhhbm4zNkt3WU1IeTI4dUFMbTJVVXBOVFVWeWNqTHM3ZTF6VGYydldiTW1ObXpZa0d2OGI3NzVCalkyTmhnNmRDZzhQRHpnNGVGaGRGeXYxMlBseXBVWU5Xb1VsRW9sTWpJeUVCSVNnZzRkT3VEMzMzK1hkOWxKUzB1RHFhbXAvR1pLUzB2RG9FR0RzRy9mUGl4Y3VCQ2hvYUhZc0dFRDR1UGo0ZTd1anVqb2FBUUhCK1BxMWF2eTBoOGc2ODBaRnhlSElVT0dZTjY4ZVdqYnRpMkFyQzE4cDArZkRoY1hGN212SVVFQ1pMMzJWYXBVd2JadDIxQ3hZa1hzMmJQSDZIbEVSVVhoOU9uVEdEVnFWRUV2ZVo0NmR1eUlmZnYyeWNWblM4cjE2OWNCQUVLSVN5VTZNQkVSRVJFUkZWdFFVQkM4dmIwUkhCd01Nek16ekowN0Z3Y09ITWl6aUd0NmVyclIvZXZYcitQTW1UT29VNmNPOXUvZmowOCsrUVNOR2pWQ2NIQ3dYS2dWZUxuWGtYZnYzc1hldlh1eGRldFd1ZStaTTJjUUhSMk5WYXRXNGNLRkM5aTBhUk9HRHg4dUg5K3dZUU9jbloyeFk4Y09OR2pRQUpjdVhZS1hseGVxVktrQ2hVSUJPenM3TEZ1MkRDdFhyalNLNGRxMWEvajY2Ni9sblJSekZtczF5TWpJQUFEOC92dnZXTGR1SFhRNkhTWk9uQ2p2RUxSNzkyN2N2bjBiUzVjdXhlblRwN0YrL1hyTW16Y1BIaDRlNk4yN2Q0R3Z4YXV1WENSSkpFbmFEV0RDeVpNbmpaSWtBRkM5ZXZVU2ZTd2ZIeDljdTNZTmdZR0I2TjI3TjRZT0hZb2hRNGJBM053ODF3NHlFeVpNL0hLeFd3QUFJQUJKUkVGVVFQWHExWEgxNmxVRUJnYWlXclZxdWNiTHF6NkhYcS9QMWY3MTExK2pRWU1HOFBiMlJreE1ES3BWcTRaOSsvYkJ4TVFFQnc0Y1FMMTY5UkFSRVFGdmIyOEFXUW1hN0ZuS1BYdjJvRnUzYnZKdUZpWW1KdkR4OGNHalI0K1FtcHFLUVlNRzRkU3BVNWcrZlRvV0xseG90RHROOWVyVjRlZm5oeGt6Wm1EV3JGbkl6TXlFdjc4L3ZMeTg4dHdmRzhqNncyTFl2alF1TGk3WDhaczNieUlrSk9TNWt5VC85My8vaDMzNzlpRWxKZVc1enMrTFZxdkZ6WnMzQWVCSlJFVEVyUklibUlpSWlJaUlTb1NYbHhkcTFxeVpxNzJnbWlSSlNVbnc4UENBdTdzN1ZDb1YzTnpjMEtGREIxU3FWQWsxYXRUSWRlN0x1bzVjdVhJbGV2VG9JYy80dUh2M0x1Yk1tWU5aczJiQjFOUVVNMmJNZ0l1TEN4bzNiaXduS1pLVGs5R2lSUXQ0ZVhtaGI5KysrT0dISCtEbDVRV0ZRZ0c5WG8vazVHUUFrSk0rQnBHUmtWQ3BWSVhlNGJCV3JWcjQ3TFBQMExadFd3d2NPQkQrL3Y3eXNjV0xGME92MStQbXpadm8yYk1udnZ6eXl4Si96VXBMdVVpU3hNYkcvbDZyVnEzVWlJZ0lDNDFHODhLTEVqWnAwZ1IrZm42SWpJekUyclZyMGJOblQ2T1pJaGtaR2ZEMTlZVWtTVml3WUFHMmJ0MEtGeGNYVEo4K0haMDZkVEw2cGN5clFLU05qVTIraFNQLzlhOS9RYXZWSWlJaUF0V3FWWU9WbFJVZVBIZ0FiMjl2T0RzN28wS0ZDc2pNek1TbFM1ZmtwRXhTVXBKUmR0TEV4QVJwYVdtd3NMQkFnd1lOY1ByMGFUUm8wQUJtWm1aWXRHZ1JmdmpoQjZPaXJ3RFF2SGx6akJvMUNsT25Ub1VrU1ZpOGVMSFJNcUZuTVJTWGpZMk5SYTFhdFNDRXdKa3paNHdLc0JhVllablFYMy85OWR4ajVIVC8vbjFvdFZvSUlhNlcyS0JFUkVSRVJGUmlzaThmS2F6RXhFUzR1Ym5CeHNaRy9qSjYwcVJKU0V0TFE4V0tGWkdabVltS0ZTdmk2dFdyUmh0aGxMU2MxNUVPRGc1SVNFaVFWdzlFUmtiQzA5TVRnd1lOa2xjSTFLdFhUNTZsTVhYcVZBd1lNQUIxNnRUQmdnVUw0Ty92RHo4L1AxU3NXQkZYcmx4Qml4WXQ0TzN0amNURVJQajUrZUhMTDc4MDJpbzVMQ3dNS3BWS2pzZlUxRlRlNmpjN1EzTHBYLy82bDl5MmFkTW1CQWNIdzhIQkFkV3FWVU5ZV0JqOC9mM1JyMTgvakI4L1BzOEpBV1ZWdVVpUzNMdDNMN1ZtelpwN1VsTlRCeDArZkJpZmZQS0pmQ3crUGg0QWpDNzREZnRaQTFrN1VtUy9YeFNXbHBieStxK01qQXljUDM4ZWYvNzVKL2J0MjRjUFAvd1FLMWFzZ0VLaGdMT3pNNW8xYTRhVksxZGkxYXBWNk5DaEE1bzNiNDZ2dnZwS1hnNlRYVjR6U1FCZy9QanhlVTZIQ2dnSWdGNnZ4K2pSb3hFU0VvTHAwNmZEeE1SRVh2NVR1WEpsZlBmZGQ2aGR1emFBck5rcm4zenlpZEhPTjlPblR3ZVFWVnRsMHFSSjBPdjF1SFhyRmk1ZHVvU3dzRENFaElTZ2R1M2FXTHg0TVpLU2t2RDExMS9MUzRPYU5tMktPblhxd01yS0tzOEVWYVZLbGRDM2IxODRPanJLejY5Mjdkcnc4L043bnBjZEFPUmxQL2Z2MzMvdU1YS0tqbzRHQUVpU3hIb2tSRVJFUkVSbFNGN1hUNGJsTmdxRkFqWTJObkIzLzkvZURJYTZpVEV4TWZMMW9LbXBxVHpUL1dWZFIzNzc3YmNBc3I0ODkvSHh3ZlRwMCtYckpnTjdlM3NzWHJ3WTgrYk5ROE9HRGJGNzkyNkVoWVdoWThlT0NBNE9Sa0pDQWtKQ1F1RG01Z1p6YzNNRUJBVEF3c0lDeTVjdmg2ZW5KeFFLQlhyMzdvMHpaODVnNk5DaGVjYWswV2dnU1JJU0V4T2gwK2x5SGRkcXRVaFBUOGVVS1ZPUW1abUoyTmhZTEYrK3ZOQmZuRk1wVUt2VjNkUnF0UmcvZnJ4UmRkeGV2WG9KT3pzN3NXelpNaUZFN3YydHN5dG9mMnZEUHRWNVNVbEpFUk1tVEJCZmZmV1ZpSTZPenJmZnBVdVhSR0Jnb0ZpOGVMRzhlMDF4eGNYRmlhU2tKUGwrWm1abXNjZU9qWTBWZmZyMEVUTm16QkJCUVVIaS92Mzd1ZnFjUDM5ZWZQUE5OMkx5NU1saTFxeFpjcVhrbjMvK1dXZzBtbUk5Zm1FWUtoL2Z1WE9uUk1aYnQyNmRVS3ZWd3RyYW1qdmJsQ0x1YnZOcWVSVXFqQk1SRVZINVVKS2Y4dzRlUENqZjNybHpaNTU5OG12UEtUMDlYYVNtcGhwZFE3MnM2MGlENU9Sa2NldldyV2YyTWV3OGV1TEVDWG1YMHV6Q3dzS01kcThSSXV1NkxpTWpROFRHeG9wQmd3YUp6TXhNK1ZqMlhZRisvLzEzMGExYk45RzllM2ZoNit2N3pEaWlvNk5GUUVDQTZOR2poN2h4NDBhQno2MG9Yb1hQbm9WYmpGUTJtS2pWNnRzS2hhTDJ2bjM3OGx4WFJ1WExzR0hERUJVVkJWZFhWMHlZTUtIWTQwMmVQQmtoSVNIUTZYVHF5TWpJaUJJSWtaNkQ0WTlpV0ZoWWFZZENnUHp0UUhoNGVIbjYvd1VSRVJHVkFuN09LMStFRUlXdWIxSllyOEpuejl4clBjb3VyUkRpUDNxOVBzOWRZNmo4NmRxMUs0RC9UWVVyRGtPZEZ5RkVjbVJrWkdTeEJ5UWlJaUlpSWlySFNqcEI4cW9vVDBrU2FEU2FkUURTOSs3ZGk2ZFBuNVoyT1BTQ0dhcGFIenQyck5oalhiOStIYW1wcVFEd0p3QjlzUWNrSWlJaUlpS2lNcWRjSlVtaW9xSmlBUVNtcEtSZzQ4YU5wUjBPdldDRy9jZ1RFaEtRbHBaV3JMR3lUUjQ1VWJ5b2lJaUlpSWlJcUt3cVYwa1NBQkJDckJKQ1pQejAwMDk0OU9oUmFZZERMNUJTcVVTVEprMEFBRnUyYkNuV1dJYlpLSklrN1M1MllFUkVSRVJFUkZRbWxic2tTVVJFeEMwQVM5UFMwckJpeFlyU0RvZGVzRjY5ZWdFQUxsKysvTnhqUEhueUJHZlBuZ1dBZjhMRHc4K1hUR1JFUkVSRVJFUlUxcFM3SkFrQWFEU2FaUUR1L2ZiYmJ6aDU4bVJwaDBNdjBFY2ZmUVFnYXlhSVZxdDlyakZPblRvRklRU0VFUHRLTWpZaUlpSWlJaUlxVzhwbGtpUXFLaW9ad0RnQVdMQmdBUklTRWtvNUlucFJhdFNvZ1lZTkd3SjQvaVUzdTNidEFnQWhoUGkrNUNJaklpSWlJaUtpc3FaY0pra0FJRHc4Zks4UUlpQStQaDZlbnA3UWFEU2xIUks5SUM0dUxnQ0FYMy85dGNqbjNyeDVFMkZoWVJCQ25EMTM3dHk1a282TmlJaUlpSWlJeW81eW15UUJnSVNFQkE4aHhMbXdzRERNbVRNSGVqMTNkaTJQZXZUb0FRQzRjdVVLenB3NVU2UnpOMi9lREFBUVFxd3I4Y0NJaUlpSWlJaW9UQ25YU1pLYk4yK21wNmVuZnlLRXVIbjQ4R0Y0ZVhraE16T3p0TU9pRW1aaVlvSUpFeVlBQU5hc1dWUG84Mjdmdm8zZHUzZERDQkY5N3R5NTcxNVVmRVJFUkVSRVJGUTJTS1Vkd010Z1pXWFZSSktrazVJazFWU3IxVmkyYkJuZWV1dXQwZzZMU2xCYVdocnM3T3dBQUQ0K1BuSkIxL3pvOVhwTW5qd1pvYUdoME92MVk4NmRPN2YrWmNSSkJWT3IxYUswWTZEY3dzUERYNHYvWHhBUkVkR0x3ODk1VkZpbCtkbXpYTThrTVRoMzd0dzFBRzJGRUgrSGg0ZGp3SUFCT0hMa0NJVGdlN1M4TURjM2g3ZTNOd0RneXkrL3hOMjdkNS9aZjh1V0xRZ05EUVdBVTB5UXZGcUVFRVZiTTBVdnc4WFNEb0NJaUlqS1BuN09vMElxMWMrZXI5VTNnNDBiTjY1U3BVcVZ6UUI2QVVDYk5tM2c0dUtDZHUzYVFhRjRMZkpGNWQ3SWtTTngvdng1MUt0WEQ2dFdyY0o3NzcxbmRGd0lnVjI3ZG1IaHdvVVFRaVJLa21RVEhoNSt2WFNpcGZMTThFMEpaMkFRRVJFUlVYNVVLcFdmSkVuVGhCRFRJeUlpVnBSMlBBUW9TenVBbHlrK1BqN2ovdjM3UDlXb1VlT1NRcUZvZi9mdTNjb0hEaHpBdm4zN2NQLytmV2cwR2lpVlNwaWFta0twVkVLU2VHMVQxblR0MmhVblRwekFyVnUzRUJRVUJLVlNDWE56YzFoWVdPRHExYXRZdFdvVnZ2Lytld0JJRjBMMGk0aUlPRnZhTVZQNVZMdDI3WGtBY1AvKy9mbWxIQW9SRVJFUnZhSnExNjc5c1NSSnRnQitpNDJORFMzdGVPZzFtMG1TbmJXMXRZVVFZaHlBY1FDYWxuWTg5RkxGQ2lHR1JrUkVIQ250UUtqODRrd1NJaUlpSWlvSVo1Szhla3hLTzREU0VoWVdsZ3BnSllDVlZsWlc3UlVLUlI4QTFrS0k5eVZKZWtjSVlTNUpFdGZnbEMvLzZQWDZyWm1abVN1aW9xTGlTenNZSWlJaUlpSWllclc4dGttUzdNNmRPeGNDSUtTMDR5QWlJaUlpSWlLaTBzT1pFa1JFUkVSRVJFUkVZSktFaUlpSWlJaUlpQWdBa3lSRVJFUkVSRVJFUkFDWUpDRWlJaUlpSWlJaUFzQWtDUkVSRVJFUkVSRVJBQ1pKaUlpSWlJaUlpSWdBTUVsQ1JFUkVSRVJFUkFTQVNSSWlJaUlpSWlJaUlnQk1raEFSRVJFUkVSRVJBV0NTaElpSWlJaUlpSWdJQUpNa1JFUkVSRVJFUkVRQW1DUWhJaUlpSWlJaUlnTEFKQWtSRVJFUkVSRVJFUUFtU1lpSWlJaUlpSWlJQURCSlFrUkVSRVJFUkVRRWdFa1NJaUlpSWlJaUlpSUFUSklRRVJFUkVSRVJFUUZna29TSWlJaUlpSWlJQ0FDVEpFUkVSRVJFUkVSRUFKZ2tJU0lpSWlJaUlpSUN3Q1FKRVJFUkVSRVJFUkVBSmttSWlJaUlpSWlJaUFBd1NVSkVSRVJFUkVSRUJJQkpFaUlpSWlJaUlpSWlBSUJKYVFkQVJGUWVxRlNxTGdDNjU5RytQTnZkMElpSWlPMHZMeW9pSWlJaUlpb0tKa21JaUVxR1ZwS2s2VGticzdmcGRMcCtMemNrSWlJaUlpSXFDaTYzSVNJcUFSRVJFU0ZDaVBobmRIbWkxV3IzdmJTQWlJaUlpSWlveUpna0lTSXFHVm9BMjU1eC9IQlVWSlRtWlFWRFJFUkVSRVJGeHlRSkVWSEoyWkhmQVNIRXp5OHpFQ0lpSWlJaUtqb21TWWlJU3NqVHAwOVBBbmlTczEwSWtaS1FrTENyRkVJaUlpSWlJcUlpWUpLRWlLaUVYTDkrUFVNSThVdk9ka21TanQ2OGVUTzlOR0lpSWlJaUlxTENZNUtFaUtnRUNTRnliZkdyMSt1NTdTOFJFUkVSVVJuQUpBa1JVUWw2K1BEaGNRQXAyWnJTTWpNem1TUWhJaUlpSWlvRG1DUWhJaXBCOSs3ZFN3V1F2ZjdJaWFpb3FPVFNpb2VJaUlpSWlBclBwTFFESUNJcWIvUjYvUzhLaFdMSWYrK3lZT3NyU0FnaEFUQURVQUdBS1Y3Zkx3MzBBRElCWkFEUVNKSWtTamtlSWlJaW9sTEZKQWtSVVFsTFMwczc4c1liYjZRTElSUmFyVGFvdE9PaFBKa0NlQWRBM2YvKzE2eDB3eWsxR2dDUEFNUUFlUGpmKzBSRVJFU3ZMU1pKaUloSzJKVXJWNTZxVktxOWtpUlZ1M0RoUWtKcHgwTjVxb0NzQkVsb2FRZnlpckFGa0FRbVNZaUlpT2cxeHlRSkVkRUxJSVFJQWxDcnRPT2dmSmtoYXdZSlpYbWRaOU1RRVJFUnlWN1hOZGhFUkMrTVNxWHFBc0JMa3FTRlZsWldQVW83SHNxVEFrd0taRmNCL0V4QVJFUkV4QTlFUkVRbFJhMVd0MUtyMVFjbFNUcXNVQ2crQUZCRm9WRHNWYWxVSnl3dExkdVVkbnowOG9TRmhXSHo1czFGT2tlcjFjcTNNekl5Y09EQWdaSU9pNGlJaUlnS3dPVTJSRVRGMUtKRmkzcG1abWJ6QVl3QUlGV3BVZ1ZEaGd5Qm1aa1pObTNhaFBqNCtBNUtwZkpQbFVxMVRaS2tPZUhoNGRkTE9XUXFBbHRiVzd6MTFsdlA3Sk9ZbUlqUTBLenlKbnE5SG41K2ZwZzBhUkppWW1Jd1pzd1lQSHo0RURWcTFKRDdQMzc4R092WHI0ZWxwU1VBUUtQUndOblpHZE9tVGNPSEgzNkloSVFFekpzM0Q5MjdkOC96OFM1Y3VJQVJJMGFnVmF0VytQNzc3L1BzNCt6c2pDdFhyaUEwTkJSbVpwdzBRMFJFUkZRWVRKSVFFVDJubGkxYlZqVTFOWjBoaEpnQndLeENoUXB3ZEhURStQSGpVYmx5WlFEQWdBRURzSDc5ZW16YnRrMUtUMC8vRkVCL0t5dXJyeVJKV2hJUkVmR29WSjhBRlZwQnN6cHNiVzNsMjVzM2IwYXJWcTFnYVdtSm5UdDNZcytlUGJDMXRaWEh1SHo1TWp3OFBOQ3NXVFA1SERNek15eFlzQUNUSjAvR2tpVkxVS05HRFZTb1VLSEF1SzVkdTRaTGx5NFpqUVZreldTNWMrZE9VWjRpRVJFUkVZRkpFaUtpSW52dnZmY3FWcXRXelZVSXNRQkFWYVZTQ1FjSEIweWVQQm0xYTljMjZtdGhZWUhKa3lmRDJka1pBUUVCMkw5L3Z5bUFxUUJjMVdxMWQyeHM3TmYzN3QxTExZM25RWVhYczJmUFF2V0xqSXpFTDcvOGdrV0xGc0hIeHdmVnFsV0RFQUpDQ0NRbko2TlNwVXBZc1dJRjNOM2RjODN1YU42OE9RSURBMUcvZm4xRVJVVVZPSHNGQUt5dHJiRjE2MWJNbnovZnFQMm5uMzZDU3FWQ1NFaEk0WjhrRVJFUkVURkpRa1JVQkFwTFM4c0JDb1ZpS1lEM0pFbEM2OWF0TVdYS2xGemY1T2YwOXR0dlkvNzgrUmcrZkRoV3JseUpQLzc0b3pJQTMxcTFhazJ0V2JQbTV4RVJFVnNBNkY3R2s2Q2kyN3QzN3pPUEcyYVNaR1Jrd05iV0ZnRUJBVWhKU2NHY09YT2cwV2dnaE1EeDQ4Zng3My8vRzJGaFlZaU9qb2FQancrMmI5OE9yVmFManovK09OZVlRZ2pZMk5nWXRlbjFlbXpmdmwyKzcrVGtoSmt6WjJMS2xDbW9XclVxQU9EZXZYc0lDUW1CdDdjM2t5UkVSRVJFUmNRa0NSRlJJVmhaV2RsTGtyUk1rcVRXQU5DNGNXTk1talFKZG5aMlJScm4vZmZmUjBCQUFNNmVQUXQvZjMvOC9mZmZ0U1ZKK2tHbFVubm85ZnJwa1pHUnY3NlFKMERQN2EyMzNvS0Rnd05NVFUwQlpDVXZIajE2WkZSanhLQk5telpvM0xneFJvOGVqZFdyVjhQVTFCVHg4Zkd3c0xEQXJsMjcwTE5uVDRTRmhlSHUzYnR3ZFhWRnBVcVZvRkFvOE5kZmZ4bU40K3ZyQzRWQ2dSa3paaGkxdDIvZjNtZ0dpbHF0eG52dnZZZWRPM2RpMUtoUkFJQnQyN2FoWThlT3FGbXpaa20vRkVSRVJFVGxIcE1rUkVUUFlHbHArWUZTcVZ3S29BY0ExS2hSQTJQSGprWGZ2bjBoU2RKemo5dTZkV3RzM0xnUkJ3OGVSR0JnSUdKaVlqNVFLcFVIMVdyMVVVbVNab2FGaFlXWDFIT2c0bkYwZE1URml4ZXhldlZxQUlCT3AwT2JObTJNNnBRY08zWU1RRllCMWhrelpxQk5tellJQ3d0RFJFUUVHalZxaEFZTkdzRGMzQndSRVJGUXFWUUlDZ3BDcjE2OW9GRGszbVJPQ0lHVEowL0MwOU1UeDQ4Zmg2MnRyVnlmUktQUjVGcW1NM2p3WUFRR0JtTDQ4T0hRYURRSURnNkd2Ny8vaTNvNWlJaUlpTW8xSmttSWlQSmdhV241cmxLcG5DdUVHQU5BcWx5NU1vWU1HWUxodzRlWDJFNGhraVNoZS9mdWNIQnd3TmF0VzdGaHd3WWtKaVoyMXV2MVo5VnE5UmF0Vmp2My9QbnowU1h5WVBSY1ltSmlzSEhqUnBpYW11S2pqejR5T3BiemZtWm1KdXpzN0dCaFlRRVRFeE9rcGFXaFdiTm1pSTZPUnNPR0RkRzNiMThzVzdZTVM1WXN3YjU5K3hBVUZKVG5ZNTQ2ZFFvWkdSbG8xNjRkdnYzMlczejMzWGNJQ0FpQWhZVUY5SG85S2xhc2FOUy9XN2R1Q0FnSXdMRmp4NUNRa0lCNjllckIwdElTRnk1Y0tOa1hnNGlJaU9nMXdDUUpFVkUyMXRiV2IrcjErbW1TSkhrQXFHaG1ab2ErZmZ0aXdvUUplUFBOTjEvSVk1cWFtc0xGeFFXT2pvNVl0MjRkZnY3NVp5a2pJMk9vVXFrY2FHVmw1WitlbnI3MDh1WExjUy9rd1NsZnFhbXBtRFp0R2laTW1JQWhRNGJJN1lhWkpJY09IY3J6dksrKytnb0E4UFRwVXlRbEpTRW9LQWh0MnJTQnRiVTE2dFdyQnhjWEY0d2RPeGJWcWxYTGRhNUdvOEdxVmFzd2ZQaHdtSmlZWU55NGNUQXpNOFA2OWVzeGN1UklBSUM1dWJuUk9XWm1adWpYcng5Mjd0eUp1TGc0REJzMnJLUmVBaUlpSXFMWERwTWtSRVFBR2pkdVhLRnk1Y3FqaEJEZWtpUlZseVFKblR0M2hydTdPOTU5OTkyWEVrT2xTcFV3ZGVwVURCa3lCS3RYcjhhdnYvNXFwdGZyWjFwWVdJeFZxOVh6SHo1OEdCZ1RFNVAyVW9JaHhNZkh3OGJHQm5GeGNlamN1WE91NHpuYmpoNDlpcXRYcitMZ3dZTTRlL1lzVWxOVDBhdFhMNFNHaHVMenp6K0hUcWVESkVsSVMwdkR2WHYzb05mcmpaYmJDQ0hnN2UwTmMzTnpmUHJwcDNMN3lKRWpJWVRBN2R1M1ViRmlSU2lWeWx5eE9EazVZZVBHamFoY3VYS3VHUzVFUkVSRVZIaE1raERSNjA2aFZxdjdBdkFGMEFnQVZDb1ZwazZkaWc4KytLQlVBcXBSb3dZV0xseUlFU05HWU1XS0ZUaDkrdlNiQUZhODg4NDcwOTUrKzIzUGMrZk9iUVdnTDVYZ1hpTjE2OWJGekprekFRQ1RKMCtXMncwelNZNGVQWnJySEkxR2c5cTFhOFBIeHdlMWE5Zkd0R25UNE9qb2lNek1URXljT0JFYWpRWkJRVUh3OFBEQStQSGpNWGZ1WE5TdFd4ZHBhV2xZc0dBQnpwOC9qMisvL1JaS3BSSkNDQ1FrSktCS2xTclE2WFFJRGc3T04ySDM5dHR2bzB1WExxaGZ2NzVjWUphSWlJaUlpdTc1cXc0U3ZXYUVFQklBTXdBVkFKZ0N5RjF4c1d6U0E4Z0VrQUZBSTBtU0tPVjRYaHBMUzBzN3BWSzVERUE3QUdqWXNDRW1UWnFFamgwN2xuSmt4azZmUGcxL2YzOWN1WExGMEJRcGhKZ2VFUkZ4cERUaktzdUVFTzhBNkFEZ2wvejYzTDE3Rnk0dUxua2VTMHBLeW5QNVZmYkV5WWtUSi9EMTExOWo2ZEtsR0QxNk5EcDE2Z1FQRHc5VXFGQUJLU2twV0xod0llTGo0ekYvL255TUhUc1dsU3BWd29vVksxQ3JWaTFEak9qUW9RTlNVMU1CQU5XcVZjUDgrZlB4NFljZkZ1T1o1OHNKd0FsSmtoNjlpTUdKaUlnb2J5cVZ5aytTcEduLy9XeTNvclRqSVNaSmlBcE5DR0VHb0FhQXVnRGVRVmJDcER6UUFIZ0VJQWJBUTBtU05LVWN6d3RuYlczOWYwS0lKUUQ2QWxuZndvOFpNd2I5K3ZYTGM3ZVJWNEVRQXZ2MjdVTmdZQ0R1Mzc5dmFQNU5yOWQ3bmp0MzdseHB4bFlXRlNaSlVoS1NrNU5ScVZJbDNMNTlHL1hyMTg5MTNMQmJ6ZUhEaDlHeFk4ZGNzMEEwR2cweU1qSWdoRURseXBXTHRhTlNBWmdrSVNJaUtnVk1rcng2dU55R3FQQXFJQ3RCRWxyYWdid2d0Z0NTa0pVMEtaZXNyYTFyQ3lHKzFPdjE0eVZKVXJ6eHhodHdkbmJHeUpFajVTMVdYMVdTSktGbno1N28yclVydG16WmdrMmJOaUVwS2FtckpFa09hclY2b3hCaVhrUkV4SzNTanBPTVZhcFVDUUR5VEpBQWtIZEtjbkJ3eVBkNFNlMm1SRVJFUkVRRmV6Vy9NaVY2TlpraGF3WkplVldlWnNjWWFkeTRjUldWU2pWSENQRVBBRGN6TXpORi8vNzlFUndjalBIang3L3lDWkxzek16TU1ITGtTQVFIQjJQdzRNR29VS0dDQXNBSUFGZFVLdFhpbGkxYlZpM2xFSW1JaUlpSXlpd21TWWdLVDRFQ2tnaUcyZ0V2aWs2bksvSTVqeDgvTG16WENpaG5meE0rK09BRE15c3JxekdWSzFlK0prblNBa21Tek8zdDdSRVVGSVRaczJlamF0V3ltMCtvWExreVpzeVlnWjA3ZDZKcjE2NVFLQlFWSkVtYVpXSmk4bzlLcFpyVXVISGpzcFA1SVNJaUlpSjZSWlNyQ3lLaTB2VFhYMzloeUpBaHlNakllQ0hqNzkyN0Y5T21UU3ZTT1JjdlhzU29VYU9nMFpUYkZUVDVrVlFxVlc4ek03TUxDb1hpRzBtU2FyUnExUXJmZnZzdC9Qejg4bDM2VUJiVnFsVUxTNVlzd1pZdFc5QzZkV3RJa2xSVmtxVFZWYXBVdVdKcGFUa1FyRDFGUkVSRVJGUm9yRWxDVkVKc2JHeFF0V3BWckZ1M0RwOTk5bG0rL1d4dGJmSFdXMjg5YzZ6RXhFU0VodjZ2OU1tTkd6Zmc2K3NMU1pMUXZYdDNvNzdkdW5XRHU3dDdyakV5TWpLd1lNRUNKQ1Frb0UrZlBrYkhhdGFzaVEwYk5oVGlXWlU5YXJXNm5SQml1U1JKN1FHZ1FZTUdtRGh4SXJwMDZWTGFvYjFRVFpzMnhkcTFheEVTRW9LQWdBQmN1M2F0Z1ZLcDNLWldxejMxZXYzMGMrZk9IUy90R0Y5VkZ5NWN3SWdSSTlDcVZTdDgvLzMzZWZaeGRuYkdsU3RYRUJvYVdxd2FJU3RYcnNTdVhidXdkZXRXMUs1ZEd5dFdyTUQrL2Z2eDVNa1ROR25TQko5Ly9qbGF0bXo1ekRIR2poMkxzTEF3bkR4NUVoWVdGdmsrbit6NjkrK1AyYk5uNC9qeDQxaThlREhHalJ1SC92MzdQL2Z6SUNJaUlpcXZtQ1FoS2tFelpzeEFYRnhjZ2YwT0hEand6T08ydHJieTdidDM3MkxLbENtWVBYczJ1blhySnJkdjNyd1plL2JzUWQrK2ZYT2RMNFRBd29VTFlXdHJpNmxUcDhydE1URXhjSEZ4eWJkSVpGbG1aV1hWUkpLa3hRQUdTSktFNnRXclkvVG8wWEJ5Y25wbGQ2eDVFZHEzYnc5YlcxdnMzcjBiMzN6ekRSNDhlS0JXS0JUSFZDclZmcDFPNTNuKy9QbUxwUjNqcStyYXRXdTRkT2tTbWpWclp0UWVGaGFHTzNmdUZIdjhXN2R1WWZQbXpmanFxNjlRdTNadEFFQ3JWcTNnNnVvS1NaS3dhdFVxekpneEF3Y1BIc3gzRjV0ZmYvMFZOMi9lTE5UajVaVkU2ZENoQTJKaVlyQjgrWEk0T2pxK1Z1OE5JaUlpb3NKZ2tvVG9PUncrZkJpZW5wNUZPaWNzTEV5KzNiTm56MEtkRXhVVmhaa3paK0x4NDhmdzlmV0ZyNjh2Z0t3a3lKTW5UL0RHRzI5ZzVNaVJjditqUjQ5Q0NJSGx5NWZqMXExYm1EdDNybnpzNmRPbmNIZDNSNjlldlRCMDZOQWl4ZjRxYTlHaVJVMVRVOVBaa2lSTkJLQzBzTERBcDU5K2l0R2pSNk5peFlxbEhWNnBVQ2dVNk51M0w3cDM3NDVObXpaaDgrYk5lUHIwNlNkS3BiS2JTcVg2VHFmVHpUOS8vbnhNYWNmNXFyRzJ0c2JXclZzeGYvNThvL2FmZnZvSktwVUtJU0VodWM0NWVQQWdmdjc1Wnp4NjlBaENDQWdoakk3LzhNTVBxRjY5T2dEZ3laTW5BQUJMUzB2NWVQYUVaZmZ1M2JGMzcxNElJZkpNa3FTbHBjSGYzeDhqUm95QW41L2ZjejFIaFVJQlMwdExhRFFhcEtlbjV6a1RoWWlJaU9oMXhpUUowWFBvMHFVTHpwdzU4OXpuNzkyNzk1bkhEVE5KSkVtQ201c2J2THk4Y1BUb1VmbTR0YlcxVWRMRjBBWUFwMCtmUm1Sa0pDNWR1b1NQUC81WVBwNlVsSVEzMzN3VGUvZnVsUjgvS1NrcDF6aGx4UWNmZkZESjFOUjBra0toK0FMQUd5WW1KdWpSb3djbVRwd29YNVMrN2lwVXFBQlhWMWM0T1RraE1EQVFPM2Z1VkdSbVpycWFtSmdNVWFsVXl4UUt4WXF3c0xDazBvN3pWZUhrNUlTWk0yZGl5cFFwY2xIZmUvZnVJU1FrQk43ZTNybVNKT3ZYcjVjVG1JWDVuVE1rVUhJbVFJUVFlUERnQVg3NjZhZG56bnhhdjM0OWJHeHNDbHlPVTVEOFpxa1FFUkVSRVpNa1JNOUZraVFvbFVyNS90bXpaOUc4ZVhQNVc5a2JOMjZnWWNPR2VWNk12UFhXVzNCd2NJQ3BxU21BckF1a1I0OGVvVWFOR3JuNk5tL2VITTJiTjRlWGwxZWhZMnZYcmgxYXQyNk50bTNiNWtxc1pMK3YwK25RcGsyYlFvLzdDakZWcTlWREFTd0dVQXNBL3YzdmY4UGQzUjBOR3pZczNjaGVVVysrK1NZOFBUM2g0dUtDVmF0VzRjaVJJK2FTSk0wVlFreFVxVlJ6TkJyTnQxRlJVYTlkZGQrYzFHbzEzbnZ2UGV6Y3VST2pSbzBDQUd6YnRnMGRPM1pFelpvMWpmcW1wS1RnMUtsVGhhN3RJNFRBdVhQblVLMWFOWmlibTh2dHAwK2ZocHViRzRDczMrUEpreWZuZWY3dDI3ZXhhOWN1QkFVRjRkNjllNFY2ekgvLys5K29WS2tTMnJkdkR3OFBEN2tXVXExYXRhQlVLaEVlSGc0N083dENqVVZFUkVUMHVtQ1NoS2lZSGo5K0RIZDNkM2g3ZTZOejU4NFFRbUQyN05ubzBxVUx4b3daazZ1L282TWpMbDY4aU5XclZ3UDRYN0lpZTUyU1k4ZU95YmNOM3o3bkxOaWE4MzUyNWZTYllzbkt5dW9UU1pKOEFUUUhnQTgrK0FCVHBreUJXcTB1NWRES2hqcDE2c0RYMXhkLy8vMDNWcXhZZ1lpSWlPcVNKSzJwVUtIQ0RMVmFQVE04UEh3bkFGSGdRT1hZNE1HREVSZ1lpT0hEaDBPajBTQTRPQmorL3Y2NStsMi9maDNYcjE4dmNPbWNZYmxOYUdnb0FnSUNzR3paTXFQamJkdTJ4VjkvL1lXYk4yOWkzcng1bUQ5L1BoWXRXcFJybk9YTGwyUGt5SkdvWHIxNmdVbVM1czJiSXlRa0JLYW1wcmgrL1RybXo1OFBMeTh2K1htOC9mYmJtRGh4SXR6ZDNiRm56eDdVcVZPbm9KZUZpSWlJNkxYQkpBbFJNYTFldlJvdFc3WkU1ODZkQVdRbEtCWXRXb1RodzRlalZhdFdhTnUycmR3M0ppWUdHemR1aEttcEtUNzY2Q09qY1hMZXo4ek1STmV1WFpHUmtRR2xVbW1VUkxHMnRzNVYvTld3M0NZN1EwejUzUzhyckt5c2JDUkpXaVpKVWtjQXFGZXZIaVpPbkFnSEI0ZnltaEI2b1pvM2I0NTE2OWJoNU1tVENBZ0l3STBiTjk0SHNGMmxVcDNSNi9YVEl5TWpUNVYyaktXbFc3ZHVDQWdJd0xGang1Q1FrSUI2OWVyQjB0SVNGeTVjTU9vblNSSlVLaFVDQWdJS05XNjdkdTB3WnN3WXJGajU5MnF3QUFBZ0FFbEVRVlN4QXZiMjlrYkhGQW9GM24vL2ZZd2JOdzdUcGsyRHQ3ZTMwWktiRXlkTzRONjllL2owMDA4TDlWaEtwVktlNmRhMGFWTk1uRGdSVTZkT2hWNnZoMEtod0pNblR4QVlHSWlsUzVjeVFVSkVSRVNVQTVNa1JNVVFHaHFLSTBlT1lOdTJiVWJ0alJvMXd1VEprL0hGRjE5ZzY5YXRlUHZ0dDVHYW1vcHAwNlpod29RSkdESmtpTnpYTUpQazBLRkRlVDdHdzRjUGphYm5GMFgyNVRVNTZmVjZ6SjA3RjZtcHFhOXM4Y1lXTFZvME1qVTE5WllrYVRBQVZLMWFGU05IanNTbm4zNXF0TnlKaWs2U0pIVG8wQUh0MjdmSHJsMjdzRzdkT2p4NjlLaU5VcWs4cVZLcGdpVkptaFVlSG42cHRPTjgyY3pNek5Ddlh6L3MzTGtUY1hGeEdEWnNXSjc5R2pkdWpLaW9LTG5XVDBFVUNnWGF0bTJMdFd2WElpTWpBeFVxVk1pem40bUpTYTZhSkx0MzcwWnNiS3k4amJWZXJ3ZVFOWnZNeDhmSGFEZXN2R2cwR2xTb1VFRWU5ODZkTzlCb05HalhybDJCY1JNUkVSRzlicGdrSVhwTzhmSHg4UEx5d3FSSmsxQzNidDFjeDUyY25IRHMyREhNblRzWFgzLzlOZUxqNDJGalk0TzR1TGc4WjNUa2JETWtPQzVldklpTWpJd2lMYmNwRElWQ2dZVUxGOExOelExcjFxd3AxbGdsVGFWU3ZRUGdjMG1TSmdNd01UYzN4OENCQStIcTZ2cktKblRLS3FWU2lmNzkrNk5Iang3NDRZY2ZzR1hMRnFTa3BQUUIwRk9sVW4wRFlHRkVSRVRoaW1DVUUwNU9UdGk0Y1NNcVY2NmNhNGFYZ1lXRkJRWU5Hb1FwVTZiZ3l5Ky9SS05HalFvYzE1Q2swT2wwQUxKcUYxMjllaFdkT25WQ1FrTEMvN04zNS9FeDNQOGZ3Rit6a2NSOWwyOXA5YUJWUjhuaFNtbVIwdEtTaUNQcXZxOFVjVk1xcWJPcHVqVktIWTNqcXhVdFFrcS9SVVRSRnMxdVRrR2RKUlFoOTdYSGZINS9wRHUvM1dSekVkbUUxL1B4OE1qT1p6NHo4NTZWWS9ZOW4vZG5zSG56Wm92SHkva2ttNmlvS0F3ZlBoeUhEeCsyK1BNUUVoS0N4bzBiNHovLytROWlZMk94ZHUxYXVMdTdLK3VOU1JZKy9wZUlpSWdvTnlaSmlCNkJWcXZGakJrejBLUkprenlId0V1U0JCOGZIM2g2ZW1MSGpoMFlPblFvWnM2Y0NRQm1rek1hUjVMa05lcmp3SUVENk5XckYrYk1tYU8wR2N0dGpNUG4wOVBUMGJseloyVzlTcVZDdVhMbEVCOGZqOXExYStkNUhvbUppYm5LQ0t6SjJkbTVvc0ZnK0ZpU3BQa0FxdGpZMktCNzkrNllPSEVpbm52dU9XdUg5MVFyWDc0OHhvMGJCMDlQVDZ4ZnZ4NEhEaHl3MGV2MUV3QU1jM1IwOUV0SlNWbHorZkxsWkd2SFdSSnExNjZOZDk5OUZ3MGFORkFtV0xaazNMaHhxRisvUGhZdlhvejc5KzlEa3FSOEh3R2NzelNzUW9VSzJMNTlPM3g5ZlZHeFlrVjA2ZElGMDZaTkE1Q2RoTzNldlRzT0h6Nk1talZyNWh0dnpyNVJVVkZZc0dBQjB0UFRVYWRPSGZUczJkTnNmaVJqa29TbGFrUkVSRVM1TVVsQzlBaFNVbEpRbzBhTkFwODY4L3p6ejJQMjdObW9VNmNPNHVMaU1HVElrRHo3V2hwZDR1L3ZqNWlZR015ZlA5K3MzVmgrTTJQR0RKdytmUnBDQ0xNSkpDVkp3c0NCQStIaDRaSHJRNXNwU1pMZzV1YVc3em1Va0hLT2pvNERaRm4rWEtWUzFRZUF0OTU2QzFPbVRDblVIWG9xUGpWcTFNQzhlZk13ZE9oUXJGNjlHcUdob1JVbFNWcFl0V3JWU1E0T0R2UEN3OE1EQU9pc0hXZHhldlBOTjNNOUNudng0c1VGOWdHQUhqMTZGRGg1cTFHZE9uVWdTUkkwR2czYXQyK1A1NTkvSHJ0MjdiTFk5OXk1YzJqYnRxM0ZCRW5PV0hMMjlmYjJocmUzdDhYOXlyS01QLy84RTlXcVZYdmtNajRpSWlJaUlpSUlJWjRUUXZRUkplek9uVHQ1cmpNWURDSXJLMHZvOWZyaU9GUmZJVVNKRDlkd2NuSjYzOG5KS2RMSnlVazRPVG1KUVlNR2liTm56eGJIK1R4UmovS2UzNzkvL3dsRThtUkZSa2FLRVNOR0NPUC9qNk9qNHlVSEJ3ZjNndjluU3pkaHBaL25yVnUzaWs2ZE9vbmJ0Mi9uMjIvaHdvWGk4T0hEaGRwblVmb2VQMzVjZE92V1RSdzVjaVRuS3F2OC9CTVJFVDNySEIwZFYveDdqVFhOMnJFUUVSV0pFS0tXRUtKbm9UNkpsRTA5aFJDMVN1cjliTkdpaFpPam8rTlI0NGZ2SGoxNmlKOSsra25Jc3Z6SUozRHExQ21SbVptWjUvcURCdzhxcjIvZXZLbTh2bkxsU3A3YnlMSXM0dVBqYysxbjh1VEpSWW90S2lwSzlPelpVMlJsWlJWcHU2TDQ4ODgveFk0ZE80cDl2N0lzaTJQSGpvbmV2WHViSmt0T096bzY1ajlqYUNrbW52NmY1NklxMFo5L0lpSWl5c1lrU2VuRGdtU2lRaEpDVkFIUURNRHYxbzdsQ1hFQkVDTkpVc3FUUElpRGc4UExraVF0bENScENBQlVxMVlOdzRjUHg4Q0JBMUd1WE5FckFDTWpJMUd2WGozVXJsMGIzYnAxdzg2ZE8xRzdkbTJFaG9iaTdiZmZObnNLVHV2V3JYSHUzRGtBMlJQZmpobzFDbjM3OWxYbWN3Z09Ec1liYjd5QmxTdFhJaVVsQmNuSnljakt5a0xObWpXeGV2VnExS2xUQjFldlhzWHc0Y01oU1ZLdVNUTzdkZXRtc2N3aEt5c0xRNFlNd1owN2QxQzVjbVd6ZFhYcjFrVkFRRUN1YlZ4Y1hGQzlldlY4enoweE1SRy8vNTc5N1NqTE1nWVBIb3hKa3liaHhSZGZ4Smd4WTNEdjNqM1VxVk5INlI4Zkg0L05temVqWmN1VytiK3BlVEFZRFBqaGh4K3dkZXRXeE1mSEF3Q0VFRDhhRElaNWtaR1JGeDlwcDFieURQdzhGMVdKL1B3VEVSR1JPVWRIeHhXU0pFMFRRa3pYYURRcnJSMFBjVTRTb3FMSUFuQUwyUjhtbmdOZytSbWVaVThXZ1B2SVByZXNKM1dRTjk1NG8xYkZpaFZuQVpnS3dMWjgrZkxvMjdjdnhvd1preXR4VUJReE1USFl2SGt6MXE1ZHEweGtHeG9hQ245L2Y3ejExbHZvMEtHRGtrakk2ZHk1YzJqY3VERUFJRGs1R1N0WHJrUkFRQURPbnorUC8vNzN2M2p1dWVkZ1oyZW45SStMaThPVUtWTXdkKzVjZE92V1RXbmZ1WE1uRGg0OGlGNjlldVU2aGhBQ2l4Y3Zob3VMQzZaT25hcTAzN3AxQzBPR0RFR1hMbDN5UExmRGh3L25lKzZtajM3ZHVYTW5XclJvZ1pZdFcyTGZ2bjA0ZVBBZ1hGeGNsSDFjdUhBQnMyYk5RcE1tVGZMZFozNXNiR3pRdjM5L3VMbTU0ZHR2djhWMzMzMkg5UFQwUHVYS2xYTjNkbmIrT2pNemMybE1UTXcvajN5QWt2VzAvandYVlluOC9CTVJFUkdWRlV5U0VCV2VEdGtmSnBJQjJBSjRXcDZmS1NQNzNMTHdCQ2JrZk9HRkZ5clVxVk5uUEFCZkFOVlVLaFhlZi85OVRKbzBDWFhyMW4zcy9mZnYzeCtIRGgzQzc3Ly9EbG1Xa1ppWWlDVkxsbURkdW5WbUNRNUwzTjNkRVJRVUJBQUlDQWhBOSs3ZDBhQkJBNmhVS3RTdlg5K3NiMHhNREdiT25JbjQrSGdzVzdZTXk1WXRBNUNkQkVsT1RrYWxTcFV3WXNRSXBYOUlTQWlFRUZpK2ZEbHUzTGdCSHg4ZlpWMUtTZ3E4dmIzUnMyZFBEQjQ4T00vNENqc2hhRVJFQkg3NDRRY3NXYklFZm41K3FGbXpKb1FRRUVJZ05UVVZsU3RYeHNxVksrSHQ3VjNnZTFJWUZTcFVnSmVYRno3NjZDTjg5ZFZYQ0E0T0xtY3dHQ2JaMmRtTmNIQndXS3JUNmRiRnhNU2tQdmFCbnF5bjllZTVxSjdveno4UkVSRlJXY01rQ1ZFaFNaSWtrUDFCZ25kYkM4ZkcwZEhSVTVLa0x3QzhDQUJ0MjdiRmxDbFQ4UHJycnhmYlFWUXFGZGFzV1lPYU5XdENwOU9oYnQyNjJMSmxDeG8wYUZEZ3R1M2F0WU96c3pOT256Nk5zV1BIS285R3RVU1NKSGg1ZWNIWDE5ZnNjYzNPenM2NW5ucmk3T3dNQURoejVnd2lJaUlRR3h1TDk5OS9YMW1mbEpTRWF0V3FJVGc0R01IQndVcGJ6djBZMStYRk9KSWtLeXNMTGk0dVdMZHVIZExTMGpCLy9ueG90Vm9JSVpTeW83Q3dNRnk3ZGcxK2ZuNzQ4Y2NmVWJWcTFRTGZuNExVckZrVFBqNCtHRFpzR0ZhdFdvV1RKMDlXbGlScHFaMmRuYmVUazlNbmFyVjZCd0Q5WXgvb0NlRFBNeEVSRVJGWndpUUpsVW9PRGc3REpFbHFJVW1TQkVBU1Fxanc3eHc2LzdhcGhCRFN2MjMvTnBtM0NTRWtsVW9sR2R1TSt6S3VNOWsyVjN0aDIvRHYzV2RKa2t6N0tiSCsyNll5MlJiR2N6RTVOMlcvT2R0TmovbUk4Wm51ejNpblhQbzNYdE00ek40LzA3Wjg5bGRRek1jQmRBYUExMTkvSGQ3ZTNtalhybDBSdnhNS3RtclZLaHc3ZGd3QWtKcWFpdjc5K3l2ckNrb3k5TzNiRitucDZiaC8vNzZ5WFZCUUVGSlNVcFJSSEhmdjNrWGR1bld4WU1FQzlPalJvOERIUHB0cTE2NGRXclZxaGJadDIrWktySmd1R3d3R3RHblR4bXpiNnRXcm8wdVhMckMxdFFXUVBXTGwvdjM3Wm5PTUdMVnAwd2FOR2pYQ3FGR2pzSGJ0V3RqYTJ1TGh3NGVvV0xFaTl1L2ZqeDQ5ZWlBc0xBeHhjWEVZUFhyMFk1VTNXZkxTU3k5aDllclZDQThQeDZwVnF4QWRIVjBYd0ZaSFIwY3ZTWkphQVJEL25vUDROemtoL2wyRThiVkp1N0dyYWJ2U3I2amJHWmROL2hrVEpDTEhPaFExdHB6Ym1QUXhadHRNajJOeGY2WXhtSjZyNlRGeWJHTzJQNVB6bEF0ekRBdm5hZkVZK2NWbTZUMlFaVG5YKzFUQSs1bnpQQzNHSm9UNE96dzhmQTJJaUlpSVNnaVRKRlFxcVZTcUxRQ1VHVGYvL3pQNy95dW96Zmk2c05zKzZuRWV0ODFhc1R6cDkwVUlVZG00WExGaXhXTC9ZRzQwZGVwVVRKMDZGZW5wNlhCMWRTMHdNV0pxNzk2OVdMZHVIWGJzMklGWnMyYWhmZnYyQUlBcVZhb28rekhkcC9IelpQZnUzYzMyazNQWlZGN3ZhVUU4UER3UUhSMk50V3ZYQXZqL1JJcnBQQ1hIang4SEFHaTFXc3lZTVFOdDJyUkJXRmdZTkJvTkdqWnNpSmRlZWdrVktsU0FScU9CbzZNakFnTUQwYk5uVDZoVVQ2YXl4TUwvYzRWL3Y1b21PQlg1dlRmRnRhNGtqbEdRUjlsWFViY3A2ZlBNdWE2Zzc2bEhQVTlKa3VEZzRCQVVIaDUrUGQ4REVCRVJFUlVUSmttb3RESW1TS2JKc215OCt5Z0RabmN0WlpqY2xmeTNuMnk4RTJuOGFucUgwL1NyeVg2RndXQVFraVNaclRlMkdaZE45MmZhWm96THRMLzhiOTJHYVIrVDlaQWtTWllrU2VqMWVxVk5wVkxKeHY3R2R0Ti9PcDFPU0pJa1ZDcVYyYkx4bjBxbEVscXQxbXpaK0RVcks4dHNXYVZTaWN6TVRHRmpZeVBiMk5pSWxKUVVxRlFxWVd0cks2dFVLbUZqWXlNQUlEazVXZGphMnNybHlwVVROalkyd3RiV1Z0aloyWWs3ZCs2SWN1WEtDWHQ3ZTFHK2ZIbFJwVW9WRVJvYW12T09lamtIQjRlUEpVbjZKRHc4dk82d1ljUFF0V3RYZUhsNUZhb1VwckNNSXo0TUJnTU1Cb1BaUEI3YnRtM0xkOXVVbEJSY3VuUUp0V3JWd3NhTkcvSGd3UU4wNjlZdHo2ZnNaR1Zsd2NiR3hpeFI0ZXpzbkd1Q1ZXTzVqU2xYVjlkOGwwM2R1blVMMjdkdmg2MnRMYnAyN1dxMkx1ZXlUcWREaHc0ZFVMRmlSWlFyVnc0WkdSbG8wcVFKcmwyN2hsZGVlUVc5ZXZYQ2wxOStpYzgvL3h3Ly9mUVRBZ01EOHp6dW83cHo1dzQyYnR5SWd3Y1BBZ0NFRUE4QmZLblJhRllnZTU0TDR5ZGhaZlNSczdPekJBQ1ptWmxTVmxhV3BOZnJKYjFlTHdGQTNicDFKWjFPSnhrTUJxWE5ZREJJc2l4TFZhdFdsUXdHZ3dRQXNpeEx4blpabHFVcVZhb28vWVFRVXNXS0ZXRmNaMnd6Ym1kdmI1K3JUUWdoQ1NFa096dTdYRzNHZnJhMnRwSVF3bXhiWTV0cFArUHJjdVhLbVMyYjlpbFhycHpwc3RMUHhzWW1WNXZ4bjQyTlRhSDZHcGRWS3BYcHlDL2o2RGJUZlJsSHQ1bHVDOVA5R2tmbEdmOFBUZHN0SE1Qc09BQ1ViWE9zVi8yYldNbTFQNU50ZkFCVVY2bFV2RlloSWlLaUVzTUxEeXJWMUdyMUttdkhRSTlNSHg0ZXZxWlpzMlpiN096c1BnWHc4WkVqUnlxSGhJU2dmLy8rR0RGaUJHcldyUG5ZQnpHTzh0aXdZUU5TVWxJd2MrYk1RbSs3ZlBseWZQVFJSMWk4ZURIV3JsMkx1WFBud3NuSktjOUg3OTY3ZHc4VktsU3d1SzRncHVVMU9jbXlEQjhmSDZTbnB3TUFwazJiaGdrVEptRFFvRUZLSCtOSWtpTkhqbGpjeDFkZmZRVWdPL0dUbEpTRXdNQkF0R25UQnM3T3puanh4UmN4Wk1nUWpCMDd0bGplYzZPa3BDVHMyTEVETzNic2dGNnZCNEFNQU4rb1ZDcmZzTEN3SkpPdUlzZlhYUE92bUxwMTYxYXh4VWhsbDVPVGt4ZUEvSitEVFVSRVJGVE1tQ1Fob2lmcTM2ZWN6R25Xck5scWUzdjd6dzBHdytCZHUzYVYyNzkvUDBhUEhnMVBUODlIVGp5WUNna0pnYmUzZDY3MmxpMWJXdXl2MSt1aDFXcVZFcHZxMWF0ai9mcjFPSHIwS0Y1NzdUV0wyMFJIUnlNcks2dEk1VGFGb1ZLcHNIanhZbmg1ZWVIZGQ5OUY2OWF0OGVEQkE0dWpUWEsyaFlTRTROS2xTL2o1NTUveDU1OS9JajA5SFQxNzlzVHZ2LytPT1hQbXdHQXdRSklrWkdSazRQYnQyOHBqa2g5SFZsWVc5dTNicHlTbUFCaUVFSHRVS3RYc3NMQ3d2eDlyNTBSRVJFUkVSR1RPeWNsSk9EazVpWUo3VWxuajVPVFV4TkhSOFpEeC8vaTk5OTRUQnc4ZUZIcTlYanlxVTZkT2llN2R1d3VEd1pCdnYxYXRXaW12dTNYckpyS3lzcFRYUmxPbVRCSC8rOS8vbE9YT25Uc3JyOGVOR3ljKy8veHpzMzA2T1RrSklZUnk3TFMwTk5HbVRSdGx2U3pMb2syYk51TCsvZnY1eHBhUWtDQTZkT2dnYnQ2OGFYRzlYcTlYanBWVFZGU1VDQXdNRkhGeGNVS1daVEZseWhTeFpzMGFFUjhmTDhhTkd5ZEdqQmdocmw2OUt2cjI3U3ZHakJtVDV6RUtvdGZyeGYvKzl6L3g0WWNmQ3VQL241T1QwN0VXTFZvNFdmdjdpcDQrVGs1T2YvMzdQZGJJMnJFUUVSRTlLWTZPaml1Y25KeUVvNlBqTkd2SFF0azRrb1NJU3BSYXJZNEY4SUdEZzBNblNaS1d4Y2ZIdC9iMTljVzJiZHN3ZGVwVXVMaTRGR2xpekxTME5IejU1WmNZUDM2OHhSRVNLU2twcUZTcEVpNWR1b1R5NWNzcjdYWjJkdWpYcjUveTJ0M2RIWjA2ZGNLTkd6Y3NqdUNJalkxRlRFd001cytmYjladUhBVXpZOFlNbkQ1OUdrSUlzM2xSSkVuQ3dJRUQ0ZUhob1V6OGFva2tTWEJ6YzRNa1Nmbk9WMkpwWFVoSUNKbzNidzRBT0hIaUJPTGk0akI1OG1UMDY5Y1BuVHQzeHF4WnMyQnZiNCtBZ0FBc1hyd1lpeFl0d29ZTkd3cjlQZ3NoRUJZV2h0V3JWeU0yTnRiWUhDbUVtS1BSYUE3bnR5MFJFUkVSRVJFOUpvNGtlWFk0T0RnTWRISnl1bXo4UHg4N2RxdzRmLzU4b1VjMzdOcTFTMHlmUGwzSXNteHgvWWdSSTRTenM3TndjWEVSL3Y3KytlNHJJQ0JBUkVWRm1iWE5uVHRYZVgzbnpwMDh0elVZRENJcksrdXhSc1FVbDVTVUZDR0VFRGR1M0xDNDNqaUNwakF1WDc0c0prK2ViRHB5NUc5SFI4ZFIxdjYrb2FjZlI1SVFFZEd6Z0NOSlNwOUhlellsMFJObVRKQ28xV3Arano0YmJCMGRIU2RMa2pRYndITUE4TUVISDJEY3VIRjQ0WVVYOHQxUWxtWG9kRHJZMjl1WFJKelBqTHQzNzJMVHBrM1l0MjhmQUVBSWtRQmdwVmFyWFJZVEU2TzFiblQwTEhCeWN2b0xRQ01BcjZuVjZzdldqb2VJaU9oSmNIUjBYQ0ZKMGpRaHhIU05SclBTMnZFUThIaXo5eEVSRlErZFJxTlprWnljM0VnSXNRSkErcUZEaDlDblR4K3NYcjBhaVltSmVXNm9VcW1ZSUNsR0tTa3AyTEJoQTl6ZDNZMEpra3habHYzMWVuMURqVWF6bUFrU0lpSWlJbnFhTVVsQ1JLWEc1Y3VYa3pVYXpRd2h4R3V5TE8vVTYvV0dIVHQyd00zTkRUdDM3a1JtWnFhMVEzeHFhYlZhN05tekIyNXVidGkwYVJOME9wMUJDUEdEWHE5dkdoNGVQakVxS2lyQjJqRVNFUkVSRVQxcFRKSVFVYW1qMFdodWg0ZUhEOUhyOVE0QWZrbExTOE9xVmF2ZzRlR0J3NGNQdzJBd1dEdkVwNFlzeXpoMjdCajY5dTBMUHo4L0pDY25Rd2p4cXl6TExocU5wbDlrWk9RMWE4ZElSRVJFUkZSU21DUWhvbElyTWpJeVdxMVd2eStFNkFwQWZlL2VQWHo2NmFjWU5HZ1F6cHc1aysvVFlpaC9RZ2hvTkJxTUdERUNzMmJOUWx4Y0hJUVE1d0c0YVRTYWp1SGg0ZWVzSFNNUkVSRVJVVW5qSTRDSnFOVFRhRFJIQWJSeWRIUWNBdUN6di83NjZ4VXZMeSswYTljT2t5ZFBSdVBHamEwZFlwbHk3ZG8xckZ1M0RpZE9uQUFBQ0NGdVM1SzBVS1BSZkFPQW1TY2lJaUlpZW1aeEpBa1JsUlZDbzlGczEycTFid2doNWdCNDhNY2ZmMkRnd0lIdzlmWEZuVHQzckIxZnFYZi8vbjE4L3ZubjZOZXZuekZCa2dSZ1FVSkNRa08xV3IwUlRKQVFFUkVSMFRPT1NSSWlLbE5pWW1LMEdvM21DMG1TR2dKWUF5QWpPRGdZSGg0ZStPcXJyNUNVbEdUdEVFdWQxTlJVYk5xMENlN3U3dmpoaHg4Z3kzS1dFR0tESkVtTjFHcjFaOWV2WCtlTXVFUkVSRVJFWUpLRWlNcW9zTEN3SkxWYVBVV3IxVFlXUW55djFXcmxiNy85RnU3dTd2anV1KytRbFpWbDdSQ3RUcWZUWWUvZXZlalZxeGMyYk5pQXpNeE1HY0IrU1pLYWF6U2FDV0ZoWWZIV2pwR0lpSWlJcURSaGtvU0l5clRvNk9pYkdvMW1nQkRDR1VCSVNrb0tsaTlmanQ2OWUrT1hYMzZCTE12V0RySEV5YktNME5CUWVIcDZZc21TSlVoSVNJQVE0amNBSGRScXRZZGFyYjVzN1JpSmlJaUlpRW9qSmttSTZLa1FIaDRlcmxhcjM5WHI5ZDJGRUJILy9QTVBQdm5rRXd3ZVBCam56ajA3RDJxSmpJekU2TkdqTVgzNmRQejk5OThBY01GZ01QVFJhRFR0TlJyTjc5YU9qNGlJaUlpb05PUFRiWWpvcVJJWkdma3pnUDg1T2pxT2tDVEo5K0xGaXczR2p4K1A5dTNiWTlLa1NYanR0ZGVzSGVJVGNlUEdEZmo3KytQWXNXUEdwanNBbHFqVjZxOEJQSHZEYVlpSWlJaUlIZ0ZIa2hEUjAwaG9OSnF0eWNuSnJ3UDRWQWlSY1ByMGFRd1lNQUNMRmkzQ1AvLzhZKzM0aXMyREJ3K3diTmt5OU9uVHg1Z2dTUUd3NU42OWV3M1ZhclUvbUNBaElpSWlJaW8wSmttSTZLbDErZkxsTExWYXZVU3YxemNFNEMvTGN0YisvZnZoNGVHQnI3LytHaWtwS2RZTzhaR2xwNmRqNjlhdGNITnp3KzdkdXlHRTBBb2h0dWoxK2tacXRmclRXN2R1WlZnN1JpSWlJaUtpc29aSkVpSjY2a1ZGUlNXbzFlcUpRb2czaEJBL1pHVmx5WnMzYjRhYm14djI3TmtEclZacjdSQUxUYWZUSVNnb0NPN3U3dkQzOTBkR1JvWUFFS3pYNjF0b05KclJrWkdSOTZ3ZEl4RVJFUkZSV2NVa0NSRTlNOExEdzY5ck5KcCtraVMxRVVMOG1weWNERDgvUDZWVXBUUS9DVWNJZ1pNblQyTEFnQUZZdUhBaEhqNThDQUJuSkVucXFGYXJlMFpHUmw2MGRveEVSRVJFUkdVZEoyNGxvbWVPV3EwT0E5RFJ5Y21wQjREUGI5KyszWHpXckZsbzJyUXBwazJiQmtkSFIydUhhQ1k2T2hwcjFxeUJXcTBHQUFnaC9wSWs2Vk8xV2gxbzVkQ0lpSWlJaUo0cVRKSVEwVE5MclZZSEF6ams0T0F3V3BLaytlZlBuMzloOU9qUjZOaXhJeVpPbkloWFgzM1ZxdkhkdkhrVDY5ZXZ4eSsvL0FJQUVFTGNFMEo4SGg0ZXZnNkF3YXJCRVJFUkVSRTloVmh1UTBUUE9qazhQUHliKy9mdnZ3N2dNd0JKSjA2Y1FQLysvYkYwNlZMY3UxZnlVM3c4ZlBnUUsxZXVSTy9ldmZITEw3OUFDSkVxaFBqQ1lEQzhHaDRldmhwTWtCQVJFUkVSUFJGTWtoQVJBYmgxNjFhR1dxMWVrSjZlM2xBSXNjRmdNR2gvL1BGSDlPclZDOTk4OHcxU1UxT2ZlQXdaR1JuWXRtMGIzTnpjOE4vLy9oZXlMT3NBQkdSbVpyNnUwV2ptUkVaR3BqM3hJSWlJaUlpSW5tRk1raEFSbWJodzRjSURqVVl6UWFmVE5RV3dMek16VTJ6Y3VCSHU3dTdZdTNjdmREcGRzUjlUcjljak9EZ1lIaDRlV0x0MkxkTFQwNFVRNHJEQllIQlVxOVVqWW1Oajd4VDdRWW1JaUlpSUtCY21TWWlJTElpT2pyNmlWcXQ3R3d3R0Z5SEU2Y1RFUkN4WnNnVDkrdlZEYUdnb2hCQ1BmUXdoQkg3NzdUY01IRGdRdnI2K3VILy9QZ0Q4S2N2eXV4cU41b09JaUlpWXh6NElFUkVSRVJFVkdpZHVKU0xLUjJSazVCa0FIVnEyYk9saFkyT3o1T2JObTAybVQ1K09GaTFhWU1xVUtXalpzdVVqN1RjMk5oWnIxcXpCdVhQbmpFMVhaVm1lSHg0ZXZxdTRZaWNpSWlJaW9xSmhrb1NJcUJBaUlpTDJBVGpnNE9Bd1hxVlN6WXVNakh4KzVNaVJjSFYxeGNjZmY0eVhYMzY1VVB1Smk0dkRoZzBiY09qUUlXTlR2Q3pMWC93N0lhdit5VVJQUkVSRVJFU0Z3WEliSXFMQ000U0hoL3YvODg4L2pZUVFpd0draElTRW9GKy9mbGkyYkJuaTQrUHozREF4TVJGcjE2NkZoNGVITVVHU0pvUllrWmFXOW1wNGVQaHlNRUZDUkVSRVJHUjFUSklRRVJYUjdkdTMwelVhelh5OVh0OUlDTEZabG1YZDd0Mjc0ZTd1anExYnR5STlQVjNwbTVtWmlmLys5Nzl3YzNQRHRtM2JZREFZOUFCMkdneUd4aHFOWnNiRml4ZFRySGNtUkVSRVJFUmtpdVUyUkVTUEtESXk4aDZBTVMxYnR2eFNwVkl0ejh6TTdPSHY3eS90MnJVTFhsNWVzTE96dy9yMTYzSDM3bDBBRUVLSW96cWRia1owZEhTa2xVTW5JaUlpSWlJTG1DUWhJbnBNRVJFUmx3QzRPVGc0dEpja2FYbENRa0s3SlV1V0tPdUZFT0ZDaUZuaDRlRkhyQmNsRVJFUkVSRVZoRWtTSXFKaUVoNGVmaHFBaTRPRFF6K1ZTclZJQ0dFdmhQZ3NQRHg4bTdWakl5SWlJaUtpZ2pGSlFrUlV6TUxEdy9jQTJHUHRPSWlJaUlpSXFHZzRjU3NSRVJFUkVSRVJFWmdrSVNJaUlpSWlJaUlDd0NRSkVSRVJFUkVSRVJFQUprbUlpSWlJaUlpSWlBQXdTVUpFUkVSRVJFUkVCSUJKRWlJaUlpSWlJaUlpQUV5U0VCRVJFUkVSRVJFQllKS0VpSWlJaUlpSWlBZ0FreVJFUkVSRVJFUkVSQUNZSkNFaUlpSWlJaUlpQXNBa0NSRVJFUkVSRVJFUkFLQ2N0UU1nQWdBSEI0Y1BKVW5xbkxQZDBkRnh1Y25pWVkxR2M2d0V3eUlpb2hMU29rVUxKeHNibTRIR1pTRkViVW1TSUlTWTQram9tUGh2ODNtTlJyUFZTaUVTRVJIUk00QkpFaW9WVkNxVkFjRDBuTzJTSkNsdFFvaURKUm9VRVJHVkdGdGIyeVFoaEtXL0E2T01yMlZabmxteVVSRVJFZEd6aHVVMlZDcElrblJNQ0pHWTEzb2h4RU9OUm5PNkpHTWlJcUtTRXhZV2RrVUlFWjVQRjRNa1NidEtMQ0FpSWlKNkpqRkpRcVZDV0ZpWVRwS2svRWFLN0FhZ0w2bDRpSWlvNUFraC9wdlB1akNOUm5PN0pPTWhJaUtpWncrVEpGUnFDQ0YreUdmMTNoSUxoSWlJck1KZ01BVG50VTZTcEFNbEdRc1JFUkU5bTVna29WSWpJU0hoRnlGRXFvVlZ5VnF0OXRjU0Q0aUlpRXBVVkZUVUJRQ3hPZHVGRUVLVzVUeEhtUkFSRVJFVkZ5WkpxTlM0ZnYxNnBpUkpQK1ZzRjBMc2lZbUowVm9qSmlJaUtuRzVraUdTSklXSGg0ZGZ0MElzUkVSRTlJeGhrb1JLRlZtV2Y4elpKb1JncVEwUjBiTWoxL3hVUW9nOHkzQ0lpSWlJaWhPVEpGU3F5TEo4Q0VDbVNWTmFmSHo4Y1d2RlEwUkVKVXV0VmtjQ3VHclNKR1JaM21tdGVJaUlpT2pad2lRSmxTcVJrWkZwQUU2WU5PMjdkZXRXaHJYaUlTS2lraWVFTUUyS3hFUkVSRnl5V2pCRVJFVDBUR0dTaEVxamZjWVhsc3B2aUlqb3FhZVUzQWdoL21mTlFJaUlpT2pad2lRSmxUbzZuUzVRQ0tFRmtKbVJrWEhNMnZFUUVWSEowbWcwWVVLSXV3QmdNQmoyV0RzZUlpSWllbll3U1VLbFRsUlVWSUlrU2FjQUhMeDQ4V0tLdGVNaElxSVNKd0FFQ0NFdVJVWkduckYyTUVSRVJQVHNLR2Z0QUlnc0VVTHNGMEw4WSswNGlJaklhb0tFRUhiV0RvS0lpSWllTFV5U1dJbVRrOU14QUs3V2pxTTBreVFKVGs1TzFnNmpWQkpDbk5Wb05HMnRIUWNSRlExLzl4Zk52MzhIcGxvN2pySkFDSEVQZ0tOR283bHQ3VmlJaUlqS01wYmJXQTh2a3VtUlNaTFV4dG94RU5FajRlOStlaUlrU2FvamhPaHE3VGlJaUlqS09vNGtzYkt3c0RCcmgwQmxqTE96czdWRElLTEh4Ti85Vkp6R2poMXIvSjY2WWUxWWlJaUl5anFPSkNFaUlpSWlJaUlpQXBNa1JFUkVSRVJFUkVRQW1DU2hBaGdNQm92dHNpeVhjQ1NsbHhBQ3QyOXpuandpSWlJaUlxS3lqa21TTWtvSWdkMjdkME1JOFVqYmF6UWEvUG5ubi9uMk9YTGtDR2JQbmlueFRCRUFBQ0FBU1VSQlZHMXhYWmN1WFN5Mkd3d0dEQnc0RU1uSnlSYlhqeG8xS2xkYlJrWUdvcUtpbE9WRml4WWhJaUlDUUhiZC9wa3paL0tOc3loY1hZdC96a1NkVG9lZVBYdWF0VTJkYXZsaERETm56aXoyNHhNUkVSRVJFVkh4NE1TdFpkVDU4K2R4K1BCaDlPL2ZINjFhdFVLREJnMXk5Zm43NzcvelRJUWtKU1hoODg4L3g3NTkrMUN4WWtXTGZkNTY2eTBzWGJvVWNYRnhxRisvZnFIaU9uVG9FSzVmdnc0dkx5OEFnSStQRDE1Ly9YVmx2YVVSRjBlUEhrVndjREEyYnR3SUFBZ05EY1hBZ1FNQkFKVXFWY0tjT1hQUXRtMWJUSnMyRGZiMjlvV0tvekM2ZHUxcThkeVRrcElRR2hyNldQdis0NDgvTExaenNrWWlJaUlpSXFMU2kwbVNNdXJZc1dOd2MzTURBTmphMm1MdjNyMjUrcmk0dUNpdm5aMmQ4Znp6ejV1dHQ3VzFoYWVucDFtYnM3TXpGaXhZQUNBN1FlSHY3NDk2OWVvQkFIcjI3QWxiVzFzQVFFcEtDbnIzN2cwQVNFMU5oWitmSDk1NDR3M3MyYk1IUC8zMEUyN2V2SWxWcTFiaHBaZGVLdkJjZnZ6eFJ3d2RPaFFBOE04Ly8wQ3IxZUtWVjE0QkFMenh4aHZZc1dNSE5tM2E5TWlqWnZLU21wcUtJMGVPNUdydjBLRURnT3lTb3ZidDI1dXQwMnExK1NZNlpGbFc0alFZRExDeHNTbkdpSW1JaUlpSWlPaEpZcEtrRERJWUREaDY5Q2dDQXdPTHRGMVFVQkJzYkd3Z3l6TDBlajB5TXpPUmtaR0IxTlJVSkNVbDRlSERoK2pZc1NNQUtGOEJJRDA5SGQ5Ly96MzBlajBPSGp3SUlMdHNaZS9ldmREcGRQand3dy94OHNzdnc5L2ZIM2Z2M3NXa1NaTnc2OVl0VksxYUZYUG16TUdxVmF2UXJsMDdOR2pRQUE4ZVBJQ25weWR1M0xpaGxORkVSVVhoczg4K3c0SUZDeURMTWpJek05RzVjMmVMOGRldlh4KzdkdTBxOG52bTQrT0Q2T2hvSkNjbks4bWRncWhVS216WXNBR05HemRHK2ZMbGNmZnVYUXdiTmd5alI0L0doUXNYY3ZYdjBLRUQ2dFNwQTYxV0M2MVdDM2QzZDJSbFpabU5Wa2xKU1lHN3U3dnlPaVFrcE1qblFrUlVrb1FRQ0F3TWhLZW5KeVJKS3ZMMkdvMEdCb01CclZxMUt0YTREQVlEaGd3WmdnMGJOcUJxMWFxNTFvOGFOUXBidG13eGE4dkl5TURseTVmeDVwdHZBc2d1NzNSemMwUExsaTBSRmhZR3ZWNlB0bTNiRm11Y1JFUkVWTFl3U1ZJR0hUcDBDS21wcVNoZnZqeUE3RGt4TEgzdzErbDB1ZHBhdFdxRjh1WEx3ODdPRHZiMjlyaDM3eDZhTm0yS3FsV3JvbWJObW1qV3JCbWVmLzU1bkRoeEFnRHcxMTkvWWRteVpjcklqcHdTRXhNeGZ2eDQxS3haRXhNblRzU3BVNmV3YytkT2VIcDZLaGZWQUZDM2JsMEVCZ2FpZS9mdUNBd01SSThlUFpSOW1JN01XTEJnQWVyVnE0Y3hZOFk4K2h0a3djS0ZDeEVYRndjM056ZGwxSTJMaTR2Rjl5MHpNMU41ZmVMRUNSdzhlQkNmZnZvcFltTmowYXhaTTZ4WXNjS3N2MWFyaFl1TEMwNmRPcVcwdWJpNElEZzRHRjI3ZGtWUVVKRFM3dXJxcWl3L2lmbFJpSWlLMjVNdTc3eDM3eDQrL1BERElzVjA3dHk1TWxYZVNVUkVSR1VIa3lSbGpGYXJ4YmZmZm12VzFxQkJBK1dEdjZ1cnF6STZ3VktpUVFoaDltRytkZXZXQ0FnSXNGZ1djdWZPSGN5Wk13Y0xGeTdFc1dQSGtKYVdwaVFWVE10dCt2WHJCd0NvVUtIQ1k1MmJ3V0RBeVpNbnNXelpzc2ZhVDE2T0h6OE9BRmkzYnAxeVVXMnBUTWxZYmdNQUV5Wk13TkNoUXhFYUdvcGZmLzBWN2R1M3g1a3paeEFRRUlCMTY5YWhYRG4rQ0JIUjArMUpsM2ZXcVZNSDU4NmR5N1hQbVRObjRzR0RCOWk2ZFd1dWRlbnA2V1dxdkpPSWlJaktEbjdDSzJOKyt1a251TGk0NFBEaHcwcWJwUXRXQU5pMGFaUFpzcVZoMHRXcVZVTktTZ3FxVjY5dTFoNFRFNE9aTTJmaS92MzcrT0tMTHpCKy9IaFVybHdaZ3dZTmdrcWxnb2VIQndCZzdOaXhlTzY1NTVUdDd0MjdoOEdEQitQbXpac1lQSGl3MmFpTWdwdytmUnFKaVltWU9IRWlhdGFzYWJidXdZTUhtREZqQnZyMDZWUG8vWmt5Sm9lcVZxMkt4TVJFckYrL3ZsRGIyZHJhWXRHaVJaZzRjU0wwZWoybVRKbWl6Tld5YnQyNlhFK3hrV1VaVjY1Y2dWNnZ4L2p4NHg4cFZpS2kwcUlreWpzdCtlMjMzeEFTRW1JeFFRS2dWSmQzRWhFUlVkbkdKRWtaMDdwMWE3ei8vdnM0ZlBnd1ltTmpNV2ZPSEdYZG5UdDNZREFZMEw1OWU5U3VYVnRwMzdKbEMrenM3S0JTWlQveDJiVE1JeTB0RFc1dWJzcUlpQTgvL0JCVHAwN0ZsQ2xUTUdQR0RQajUrVUdyMWFKeDQ4WW9WNjRjV3Jac2lRMGJOc0REd3dPM2J0M0NYMy85WlRhNWFaMDZkWlJ5RytOWEFMaDc5eTQ4UFQyVmkxWkxRNjYvKys0N0RCczJEQ0VoSWZqKysrK1ZvYzRKQ1FubzNiczMzbnJyclVkKzM0NGRPNFltVFpyZzBxVkxtRDE3TnZ6OC9BcTliYU5HamVEczdJeHIxNjRwZGUrK3ZyNFlQSGd3ZXZUb29keTl6TWpJUUxkdTNWQ3JWaTFJa29TNWMrZGkxS2hSWm5kUFUxSlNjdDFOSlNJcXJVcWl2RE9ucEtRa0xGbXlCTysvL3o1YXRteHBNYTdTWE41SlJFUkVaUnVUSkdYTUN5KzhvTHh1MHFTSk1yL0Z6ei8vRExWYWphTkhqOExaMlJtalI0OUc0OGFOQVdTUHdxaGN1Ykt5bmVsa29aOS8vam1hTkdtQ1hyMTZtUjBuSUNBQTlldlh4K3JWcXpGKy9IaEVSRVNnVXFWS2FOU29FYTVmdjQ2NHVEaHMyTEFCZmZ2MlZjcHNoQkI1amlRWlBIZ3dKazZjcUZ5MHlySnNkankxV28zbzZHajQrZm1oY3VYSzhQZjN4N1JwMHlDRXdKSWxTOUNuVHgrTEY5T0ZGUmdZaUVXTEZpRW9LQWgyZG5idzhmSEI0Y09IQzV5VEJBQXVYNzZNczJmUG9sNjllamgwNkJBKytPQUROR3pZRUVGQlFjcEVyVUIydWRIZXZYdFJxMVl0dUxpNEtIWDdwbmRnWFYxZGxXWE9TVUpFcFZsSmxuY2F5YktNZWZQbXdkN2VIdi83My84d2ZmcDBuRHg1RXUrKyt5NnFWS21pOUN2dDVaMUVSRVJVZHFtc0hRQTl2bDkvL1JXN2R1M0NsQ2xUQUVDWlI4UjR4K3pHalJ1NUpsNlZaUm0vL2ZZYjJyZHZyOHpWQVFEYnQyOEhBTlN2WDE5cDY5U3BFNnBVcWFKTWlEZGd3QUJNbmp3WlVWRlJHREZpaE5Jdkl5TURyN3p5Q25idTNJa1hYM3dSTzNmdVZPNCtUcHc0VWVsMzlPaFIvUGpqajhxeVRxZkRGMTk4Z2JGang2SmF0V29ZT25Rb1ltTmpzV25USnZqNStTRXRMUTBUSmt6STl6MHdHQXpZdjM5L251VTl2cjYrcUZ1M2JxNzJ2WHYzNXZwbmpCbkl2cU01YTlZc2VIdDdZK25TcGRpNGNTTlNVMU1CWkkrYXlhbFdyVnI1eGtsRVZGWVl5enRORlVkNVoxNk1TZkdZbUJpc1dyVUtRUGJmbFY5Ly9SVzllL2RHVUZDUTJWd2h4VlhlMmFOSEQ3Ti9MaTR1Wm4ramlJaUk2Tm5Da1NSbG1GYXJ4ZWJObTNIaXhBbDg5ZFZYU2dsTHJWcTFzR3paTW5oN2U2TkZpeGFvV2JNbTNuenpUZVhpY3YvKy9kaStmVHYrODUvL1lPM2F0Vmk5ZWpYQ3c4UFJvRUVEN04rL1g1blV6dFRSbzBmUnBrMGJaZi9YcjE5SHUzYnRvTmZybFQ1Mzd0d3htNS9FNk9IRGg3aC8vejRTRXhPUm1abUp5NWN2NCtqUm84cUVyNnRXclVMRmloVXhZTUFBQUlDTmpRMG1USmlBOGVQSHc4YkdCbHUzYnMzM3ppTUFYTGh3QWQ5ODgwMnVFVEZHcGttZndrcE1USVNYbHhkYXQyNnRETmVlTkdrU01qSXlVTDU4ZWVoME9wUXZYeDZYTGwweVM2d1FFVDBOU3FLOGMvcjA2UUN5RS9kK2ZuNDRjdVFJdnY3NmE2V01zVUtGQ2xpNWNpVkNRMFB4eFJkZklDZ29DSjkrK2lsZWZmWFZVbHZlU1VSRVJHVWJreVJsMklVTEYzRC8vbjFzMmJMRnJKd0d5RTRLN05peEE4SEJ3ZGk4ZVRQV3JWdUhHemR1QUFDQ2c0TXhiOTQ4Yk5xMENlZk9uWU92cnk5bXpacUZWcTFhb1VtVEpybU9jL3YyYlp3NmRRcWpSNC9HbDE5K2llUEhqMlBidG0zWXZYczNQRHc4TUdqUUlQVHExUXRuejU1RjA2Wk5BV1FuRTVLVGt3RUFxMWV2eGs4Ly9ZVGF0V3VqWGJ0MnFGV3JGdXJYcjQrb3FDaGN2bndaeDQ4ZlIwQkFBSktUay9IcnI3L2kwS0ZEK09lZmY3Qnc0VUprWm1aaXlwUXBhTnk0TWQ1Nzd6MjBidDNhNG9pUWlJZ0lpNVB2RmNTMFZ0M0llRGRTcFZLaGRldlc4UGIyVnRaMTZkSUZBSERyMWkyNHU3c0R5SjdjZGVUSWtRQ3lFMElBeko1NlkreG4zS2ZwTWhGUmFWVlM1WjNKeWNtWU0yY09ybDY5aXMyYk41czl4dGVvVTZkT2NIWjJ4dkxseXpGczJEQWNQSGl3MUpaM0VoRVJFZEVqY0hKeUVrNU9UdUpSYmQyNjFXTDcyclZyelpiVDB0TEVoZzBiaEJCQ0dBd0dFUklTb3F5N2Z2MjZtRGR2bmpBWURDSTZPbHI0K3ZxS3ExZXZtbTN2NGVFaFRwOCtMWDc2NlNleGFkTW1NWGZ1WFBIZ3dRTmwvYWxUcDhUZ3dZTkZiR3lzV0xKa2liaCsvYm9RUW9odnYvMVdEQmd3UUFRR0Jvcno1OCtMYTlldW1lMzMwS0ZESWpnNFdQejk5OS9pMnJWcjR1TEZpK0t0dDk0U2t5Wk5Fa2VQSGhWNnZWN3BtNUdSSWI3NzdqdlJwMDhmNVZ4eW1qVnJsdmp6eno4TGVOZUUrUG5ubjVYWCsvYnRzOWduci9hY01qTXpSWHA2dWpBWURFcGJ6NTQ5UlljT0hjU1hYMzRwaEJDaVM1Y3VlVzdmdVhQblFoMG5KK1AzanJXL2g0bW82QjczZDc4MW1QNnVPbkhpaEJneVpJaElTMHNUblR0M0Z2SHg4V0xnd0lISzc5K3dzREF4WnN3WUlZUlF6dE5nTUlqVHAwK0xFeWRPaU1tVEp5djcyclp0bXhCQ2lNdVhMNHZKa3llTCtQaDRzK002T1RubGFoTkNpRnUzYm9tMHREUXhZTUFBSVlRUS9mcjFNL3RxMUsxYk4zSGt5QkVSR0Jpb3RHbTFXdUhwNlNtMmI5OHVoQkJDcjllTDBhTkhpMisrK1VZc1hicFVqQjgvM3V6dlQxa3hac3dZNGVUa0pCd2NIRHBaKzN1Y2lJaUt4dEhSY1lXVGs1TndkSFNjWnUxWWlLeXFMRjRvUDJtWm1abldEcUZNWUpLRXFPd3FpNy83TzNmdUxMS3lzb1MvdjcvdzlQUVU5KzdkVTlxRnlFNWE5T25UUnl4WXNFQ3NXN2RPckYyN1ZzaXlMSnljbk1TK2ZmdUVoNGVIbURCaGd0RHBkTUxEdzBOb05Ccng0TUVENGVIaGtlOXg4MHFTQ1BIL2lSVWh6Sk1rRHg0OEVCY3VYQkIvL1BHSDZOU3BrL2o2NjY5Rm56NTlsTzIrK09JTE1YejRjS0hUNlpTMnNMQXcwYnAxYTlHdVhUdHgvdno1UjMranJJaEpFaUtpc290Smt0S0g1VFpVYWhocndvbUlxSFFwcWZMT3dySm1lU2NSRVJFOTNaZ2tvU2RLcDlPaFhMbHlGcDkwVUJpWm1abWNGSldJeUlxR0RCbUNGaTFhb0VXTEZtYnRIaDRleXVzS0ZTcmd3dzgveE1PSEQvSDY2NjlEbG1Vc1g3NWNtU3VxZHUzYTJMUnBFeFl1WElpVksxZGl6NTQ5R0Rac1dMN0h0Yk96eS9Odng3VnIxekJvMENBQXdKVXJWL0QxMTEralg3OSthTjY4T1VhT0hJbVhYMzVaNlZ1NWNtWDgvZmZmYU5XcUZSd2RIWkdVbElRUkkwYkEyZGtaL2Z2M1I2ZE9uWlRKd2J0MTY0YjkrL2NqSUNBQWNYRnhHRGR1WEpIZkx5SWlJaXJiSHUyVEt6MDJZN21FOFRHOVpVRktTZ3BHalJxRndNQkFpK3VUazVOaFoyZG5sdFRZdFdzWC92cnJML2o2K2xyYzV1N2R1OURyOWFoZnZ6NDZkdXlJRXlkTzRNcVZLNmhXclJvcVZxd0lWMWRYL1BycnI3Q3pzeXRTckptWm1VaFBUMGRHUnNZalBkbW1OSE4yZGdZQXFOVnEvdndTbFRGbDhYZi8weWdySyt1cEdyMDRkdXhZaElXRlFaYmx6dUhoNGFIV2pvZUlpQXJQMGRGeGhTUkowNFFRMHpVYXpVcHJ4ME1jU1VKRllEQVljT1hLbFR6WDc5NjlHeHFOQnF0WHIxYVNHa2VQSHNYQWdRUHozT2JreVpNNGN1UUlObTdjQ0FESzB3VSsvdmhqNlBWNk5HalF3R0tDWk9QR2pmamxsMThBQUpJa1FhVlM0ZUhEaDZoUm93WWtTWUs5dlQwcVZLaUFhdFdxNGNzdnZ3UUFmUERCQjhyVEdtSmlZdENzV1RNQVFIUjBOSm8zYjY3cysrN2R1OHBUSElpSTZPbnpOQ1ZJaUlpSXFIZ3hTVUpGMXFGRGgxeHRpeGN2eHFoUm96QnQyalQ0K3ZwaTZkS2x1SHIxS2lJaUluRHIxaTJzV0xIQ3JQK3JyNzRLZjM5LzlPN2RHNkdob2JoejV3NEE0UHo1ODNqbGxWZmc3T3lNRlN0VzVCcmViVFJtekJpTUdUTUdLcFZLYWV2YXRTdjI3Tm1UYit4NnZiN0ExMFJFbEQ4aEJPN2N1WU42OWVwWk5RNldkQklSRVZGeFk1S0VpdXpVcVZONXJsdTZkQ2w4Zkh5UWtwS0NnSUFBakJzM0RtUEhqc1grL2Z2aDd1NE9TWkt3ZWZObTNMNTlHd0RRdDI5ZkFNREhIMytNOVBSMHpKOC9Id0R3MjIrLzRkQ2hRN0N6czBPUEhqMlFscFlHblU2SDZkT25vM3IxNnZqbW0yOXlIVHNwS1FrREJneXdHTmQzMzMySFdyVnFZZXZXcldidEZ5NWN3QnR2dkdIV05uejQ4RUsvRjBSRXBaMnJxeXRDUWtLS2RaODZuUTQ5ZS9ZMEt4dWFPblVxVnExYWxhdnZ6Smt6bFJGOStYbVVrczQ5ZS9aWXBhU1RpSWlJbmw1TWtsQ3hxbGl4SXBZdlg0N0xseS9qMUtsVENBb0tRbVptSnBZc1dZSmV2WHBCcTlYaWh4OSt3TXFWMmVWMmUvZnV4WTBiTjdCa3lSTGN2bjBiM2JwMXcrREJnN0Z2M3o0a0ppYmk1NTkveG5QUFBZZE5telloTlRWVm1TaXdjK2ZPR0RseUpBd0dnM0pzU1pKeVhlaldyRmtUcTFhdHdyQmh3NkJTcVhKTkZHZ3BTVUpFOUxUcTJyVXJLbGFzbUtzOUtTa0pvYUdoajdYdlAvNzR3Mko3WWVkZktVMGxuWVVseXpJaUl5Tng3Tmd4ZUh0N28xdzVYbFlSRVJHVmRmeHJUaGI5K2VlZm1EUnBrc1YxTGk0dUZ0dC8vLzEzQU1DaFE0ZlF2bjE3Yk55NEVWV3JWc1cxYTljZ3l6THUzTG1EQ2hVcVlOaXdZV2phdENtMFdpMDJidHlJOFBCdytQcjZZc2lRSVhqdHRkY3dmdng0dEd6WkVxMWF0Y0tWSzFmdzNIUFA0Y3FWSzNqcnJiZk1qbmZ2M2owRUJ3Y3J5MTI3ZHNXMmJkdk0rblR2M2gwQWNyWG50dzBSMGRNcU5UVVZSNDRjeWRWdUxLT1VaUm50MjdjM1c2ZlZhdk5OZE1peURDRUVnT3hFaC9GSk1ZK3FOSlIwRmxhM2J0MGdTUkxpNCtQei9KdEpSRVJFWlF1VEpHUlJxMWF0bEtTSGtjRmdRSFIwTkZxMmJKbm5kdmZ1M2NPaVJZdXdaY3NXTkczYUZFRDJKS20ydHJZNGNlSUVQdnJvSTZVa3h0YldGazJhTk1ISEgzK01GU3RXWVA3OCtlamN1VE5hdFdxRktsV3FZUGZ1M1RoNThpUmF0MjV0TVdtVGtKQ0FzV1BIS3N2SnljbG15NWEwYTlkT2lRc0FYbnp4Ull3Y09WSlp2blBuRGc0ZlBsekF1ME5FVlByNStQZ2dPam9heWNuSjZOMjdkNkcyVWFsVTJMQmhBeG8zYm96eTVjdmo3dDI3R0Rac0dFYVBIbzBMRnk3azZ0K2hRd2ZVcVZNSFdxMFdXcTBXN3U3dXlNcktNaHV0a3BLU0FuZDNkK1YxUWFVLzFpN3BOSDIwY1VIV3JsMExuVTdITWswaUlxS25DSk1rVkdncEtTa1lQWG8wTm16WWdDWk5tbGdjc3YzdHQ5L0MxZFhWTEJGeCtQQmhqQjQ5R29HQmdmRDA5RlFtVzVVa0NldlhyOGRYWDMyRm16ZHY0dmZmZjhmNjllc0JBRnUzYmtYbnpwMHhZTUFBdlBqaWk2aFhyMTZ1Ui9uV3FGSERiRzZTcmwyNzVwcXJ4RGlTeEJTSFF4UFJzMkRod29XSWk0dURtNXNiOXU3ZEN5QjdKS0NsaEVsbVpxYnkrc1NKRXpoNDhDQSsvZlJUeE1iR29sbXpacmxHYW1pMVdyaTR1SmdsTkZ4Y1hCQWNISXl1WGJ1YVBTSE0xZFZWV1haMWRYMnNjeXFwa2s1VFVWRlJHRDU4T0U2ZVBKbnI3OTRiYjd5QnFLaW94em9uSWlJaUtsMzRhWkdLYk0rZVBUaHo1b3d5S3FScTFhb0FnTGk0T0FRSEIrUDc3NzlYK3A0OWV4YlhybDNENnRXckVSVVZoUjA3ZHBqTkN4SVFFSUNCQXdkaTc5NjllT21sbHhBYkd3dGZYMTlVclZvVktwVUtIVHAwd0pkZmZtbHhNc0NFaEFTemZTVW5KK2VhYzRTSTZGbDIvUGh4QU1DNmRldmc1ZVVGQUVyQ3hKUnBpY3VFQ1JNd2RPaFFoSWFHNHRkZmYwWDc5dTF4NXN3WkJBUUVZTjI2ZGNXU2FDNExKWjFFUkVUMGJHS1NoSXJNejg4UGYvMzFGelpzMkFBM056Y01IandZZ3dZTndxcFZxL0RoaHg4cUl6N2k0dUl3Zi81OGZQTEpKN0MxdGNXTUdUTXdaTWdRTkdyVVNLbDVUMDFOUmZQbXplSHI2NHRldlhwaDI3WnQ4UFgxaFVxbGdpekxTRTFOQlpCOTF6S240OGVQbTAyNFoybCtrWnpiNVJ4OWtwT2xrU2RFUkdXUkVBS25UcDFDMWFwVmtaaVlxSXpVSzRpdHJTMFdMVnFFaVJNblFxL1hZOHFVS2FoVXFSTDgvZjJ4YnQwNlRKMDYxYXkvTE11NGN1VUs5SG85eG84Zlg2aGpsSVdTVGhjWEY3Ty9JVysvL1RZQW9FbVRKdGk1YzJlaHpwT0lpSWpLSGlaSjZKRzg5dHByV0xGaUJTSWlJckJ4NDBaMDZkSUZDUWtKbURWckZnQWdJaUlDczJmUFJ2LysvZEdwVXljQTJmTi9mUGJaWjVnMWF4YW1UcDJLdm4zN29sNjllbGk0Y0NIV3JGbURGU3RXb0h6NThyaDQ4U0thTjIrT1JZc1dJVEV4RVN0V3JNQ25uMzVxVmxlL2ZmdDIvUExMTDJZeEpTVWxZZkRnd2JsaU5iMll6VG1QQ1JIUjArcllzV05vMHFRSkxsMjZoTm16WjhQUHo2L1EyelpxMUFqT3pzNjRkdTJhTWxyUTE5Y1hnd2NQUm84ZVBmRFNTeThCQURJeU10Q3RXemZVcWxVTGtpUmg3dHk1R0RWcUZEdzlQWlY5cGFTa21DM25wYlNWZEJxVE9QbVYyeEFSRWRIVGgwa1NlaXd0VzdaVUxqcTNiTmtDQUFnT0RvYWZuNS9GQ2ZBNmRlcUVwVXVYNHJQUFBzTXJyN3lDQXdjT0lDd3NEQjA3ZGtSUVVCQVNFaEp3K3ZScGVIbDVvVUtGQ2xpM2JwMVNnejU3OW16bDRqZXZ5VlZOSHdsc05HREFBTE1SSjFsWldYbWVqN0dFeDlYVmxhVTdSRlNtQlFZR1l0R2lSUWdLQ29LZG5SMThmSHh3K1BEaEF1Y2tBWURMbHkvajdObXpxRmV2SGc0ZE9vUVBQdmdBRFJzMlJGQlFrREpSS3dCVXFGQUJlL2Z1UmExYXRlRGk0b0lHRFJvb3h6WnlkWFZWbGdzekowbHBLZWtrSWlLaVp4T1RKRlRzT25mdWpCWXRXaWdYeXpsMTdOZ1JQLzMwRXlwV3JJaTB0RFI4OHNrbktGKytQQUNnWnMyYWFOaXdJWm8zYnc1SFIwZElrZ1FnKzZrMGdZR0JxRkdqQnV6czdOQ3JWNjhTT3g4aW9yTEkxOWNYZGV2V3pkVmUwSndrU1VsSm1EVnJGcnk5dmVIbzZBZ3ZMeSs4ODg0N3FGeTVNdXJVcVpOcjIxcTFhaFZyM0tXbHBKT0lpSWllVFNwckIwQmxSL1hxMVhIdTNMa0MrMVdxVkNuUEJJbVJjY2p5TysrOG95UklURGs1T1NrSkVxTzZkZXVhalFnaElxSzg1U3dmS1l6RXhFUk1tREFCclZ1M1JvOGVQVkMvZm4xTW1qUUpHUmtaME92MXlNaklnQkFDbHk1ZHN2aTd1N2dZU3pyWHJGa0R0VnFOdTNmdklpRWhRWGxrZTBSRUJFYU5HcFZuU2VjUFAvd0FBRXBKcC9FSlBhbXBxYmg0OFNMMGVqMFdMRmlnbEhSKzl0bG5GcE5IQVBEbW0yOGlMQ3pNWXFtTnM3T3o4dmhmRnhjWE9Eczd3OW5adWZqZkVDSWlJaW94SEVsQ1JFVDBET25SbzBldU5tTzVqVXFsUXV2V3JlSHQ3YTJzNjlLbEN3RGcxcTFiY0hkM0I1QTlLYW94WWZIdzRVTUE1bzlYTi9Zejd0TjB1U2lzVWRKWmxKR0tZV0ZoajNSZVJFUkVWSG94U2ZJTVMwOVBmNktUMEJrTUJ0alkyQlJwbS9qNGVOU3VYZnNKUlZROFVsSlNVTGx5NVZ3alhZaUlTcVBaczJlYnZiYVVCTmkvZno4QW9HclZxcm1lWG1QMHdnc3Y0TGZmZm9Nc3k3QzN0MWZtaUJvK2ZEZ1NFaExNRWlGQlFVRVc5MUdZT1VrSzhxUkxPb21JaU9qWnhuS2JNdTdHalJ2S3NPS2lPSGZ1SEFZTkdwVHZKS2FQSXpnNEdOT21UU3ZTTnRIUjBSZzVjdVFqMVlZL2VQQ2dVRU9jWTJKaXpKYUZFQWdMQzRNc3l4YjdUNWd3SVZjOG5UcDFVdXJZOHhJWEZ3ZU5ScE52bitEZzRBTGpKU0o2WE8rLy83N3lPcTlSRW9VZFBXRnZiNDhLRlNvb0NSSUFPSERnQUU2ZVBJa1pNMllBQUk0Y09aTG45aUVoSVhtdVkwa25FUkVSbFFZY1NWTEc3ZHUzRDNGeGNlamJ0MitSdG12ZHVqVnExS2lCVFpzMlllTEVpWG4yYzNGeFFmWHExZlBkVjJKaW92S29SQUM0ZXZVcWxpMWJCa21TMEwxN2Q3TyszYnAxTXh2R2JaU1ZsWVdGQ3hmbXVoc0paRis0QmdRRUZPS3NDalo2OUdpeldJVVEyTHg1TTk1NTV4ME1HREFnVi8relo4OUNyOWZuZStHY21abUp1TGc0Tkd6WVVHazdjT0FBcWxTcGdybHo1eUk1T1JuMjl2YXd0N2RIalJvMXNHdlhMZ0RBeXBVckxRNTdKeUlpSWlJaUl1dGdrcVNNaVlxS01rdHFwS2Ftb25MbHl1allzV09lMjV3NGNjSmkrNHdaTS9EZ3dZTUNqNW5YNDNhTlhGeGNsTmR4Y1hHWU1tVUs1czZkaTI3ZHVpbnRPM2Z1eE1HREJ5M2VyUlJDWVBIaXhYQnhjVEViNW4zcjFpME1HVEpFcVljdlRxWkR2blU2SFM1Y3VJQk5tellwYlVlUEhqVzdVNW9YblU2bjFMR2JQa0l5TkRRVXExYXR3dURCZ3pGeTVFak1uajBialJzM0JnQjA3ZG8xM3p1dFJFUmxDVXNyaVlpSTZHbkNKRWtaOCthYmJ5cEpqOU9uVDJQZnZuMVl2bnc1QUVDV1padzdkdzV0MjdZMTIrYm8wYU5tTmVtRllUb1pYV0ZITzhURXhHRG16Sm1JajQvSHNtWExzR3paTWdEWlNaRGs1R1JVcWxRSkkwYU1VUHFIaElSQUNJSGx5NWZqeG8wYjhQSHhVZGFscEtUQTI5c2JQWHYyeE9EQmczTWR5OW5aR1pVclYxYVdoUkFBWUpZc2ttVVpOV3ZXUkZCUUVQcjE2NGNIRHg1QXE5WEMxZFVWU1VsSk9IdjJMTkxUMDJGblp3ZDdlM3V6ZlJ2M2w1K01qQXpNbmowYkJvTUJLMWV1Vk5walkyT1JrWkdCZXZYcVFhdlY0dHExYTJhalRJaUlIc1dOR3pkdzd0eTVJbzhjZkpLQ2c0Tng1TWdSckZtenB0RGJSRWRIWSs3Y3VmamhoeCtLWE43eTRNRUR2UGZlZXdWT21Cb1RFNE5telpvcHkwSUlxTlZxT0RvNldreUFUNWd3QVd2V3JER0xwMU9uVGdnTkRVV1ZLbFh5UEU1Y1hCenUzYnNIUjBmSFBQc0VCd2RiL0R0NjQ4WU5YTGx5eFN4cHYzNzllbmg1ZWVWN2JrUkVSUFJrTVVsU1J1bjFlbno3N2JkWXVuU3AwcGFabVFrdkw2OWNGNC92dnZzdXpwNDkrOGpIS21qdURPTklFa21TNE9YbEJWOWZYN082YzJkbjUxd3hHZWNQT1hQbURDSWlJaEFiRzJ0V041K1VsSVJxMWFvaE9EaFlPWDVTVXBMWmZnNGZQcXpVblJzdm5FMUh6Vnk4ZUJHelpzMENBT3paczBlSk5TUWtCT0hoNGJDeHNjRlhYMzBGQVBqa2swK1U3YlpzMldKMlYvUzk5OTVUWG4vd3dRY0FnTnUzYjJQQmdnVm8yTEFoZkgxOXpaN3FzSFBuVHVYTzQ1a3paNkRYNjlHclZ5OGtKU1ZoL3Z6NStiNlhSRVI1S1V4NVpWUlVGSVlQSDQ0V0xWcmcyMisvdGRobjRNQ0J1SGp4SW43Ly9YY2xLY0RTeXBJcHJYenJyYmRRcVZJbFpHWm1ZdUxFaWRpNWN5YzZkZXFFano3NkNMSXM0NTkvL2tGb2FDZ0FvSHo1OHRpK2ZYdHh2QjFFUkVSVUJFeVNsRkdiTm0zQ3NHSERVS2RPblFMN1NwSms5cUgvenovL1JOT21UWlVFdzlXclYvSEtLNjlZSEZKY3ZYcDFkT25TQmJhMnRnQ3lMelR2Mzc5djhiaE5telpGMDZaTjRldnJXK2p6YU5ldUhWcTFhb1cyYmR2bVNxeVlMaHNNQnJScDA2YlEreTJJZzRNRDB0TFM4UFBQUCtlNkNIVndjREJiL3VXWFg4eWVBdlRqano5aS9QanhHRGx5SklZTUdXTFc5L3IxNjRpSWlGRGU3ME9IRG1INjlPbm8xYXNYSms2Y2lGcTFhaFhiT1JEUjArMVJ5aXVOaWQrLy92b0xzYkd4YU5La2lkbjZzTEF3M0x4NTArSzJMSzNNVzNHVlZsYXFWQWxIamh6QmtDRkQwS3BWS3dRRkJlSGN1WE1JREF5RXQ3YzNaczZjbVdzMEtCRVJFWlVzSmtuS29ETm56bURyMXEwNGQrNGNmSHg4Y09yVUtiUDFwaGVGT1o4a0VCOGZEMjl2Ynl4YXRBaXVycTRRUW1EdTNMbDQ5OTEzTVdiTW1Gekg4dkR3UUhSME5OYXVYUXZnLzVNVnBoZlR4NDhmVjE0YnkxUnkzbFhNdVd5cXBPcTk0K0xpb05mcmxidW9BZ2NPT2dBQUlBQkpSRUZVZG5aMktGZXVIRWFQSGcwZyt5Nmh3V0JBcFVxVnNHelpzbnlIVHk5ZnZ0emkwM1FPSERnQUx5OHZiTnk0RVhGeGNRZ0xDOE9nUVlPZzAra1FFeE9EUm8wYVBiSHpJNktueTZPVVYwWkZSUUhJVGpSLy8vMzNXTEJnZ2RuNjc3NzdEbzZPampoOStuU3U0N0cwMHJMaUxxMU1UMDlIWW1JaUdqWnNpSVVMRitMVlYxL0ZxVk9uOE1jZmY4RFB6Ni9BN1ltSWlPakpZcEtrakxsMDZSSysvdnByNVpHMUN4Y3VWTmFscDZmajdiZmZ6dmNSaTJ2WHJzV2JiNzZwSkZJa1NjS1NKVXN3Yk5nd3RHalJ3dXlDKzlhdFc5aStmVHRzYlczUnRXdFhzLzNrWE5icGRIanZ2ZmVRbFpVRkd4c2JzeVNLczdOenJqdVVsaElNcHNrZFM4czVtU1plOHJ0d3pzcktRdi8rL2ZIdzRVTklrb1I1OCtiaHRkZGVnN3U3TzFhdlhxM2M5WnMzYng2YU5HbGk4VUk5cDlkZmY5MWllLy8rL1ZHM2JsMXMzTGdSdTNmdnhyaHg0N0J2M3o3RXhNVGdQLy81RDZwVnExYmd2b21JVEJXbHZOS29YNzkrbURsekpxWk1tWUlhTldvQXlDNFRQSDM2TkJZdFdtUXhTY0xTeXBJcHJWU3IxY3JJeUVhTkd1SGh3NGZLMy9KaHc0WUJ5UDc3Kzl0dnYrVzVEeUlpSW5weW1DUXBZMjdmdm8yUFAvNFk0OGVQTC9LMnYvLytPNDRkTzRiZHUzZWJ0VGRzMkJDVEowL0d2SG56OFAzMzM2TjI3ZHBJVDAvSHRHblRNR0hDQkF3YU5FanBheHhKa3RmVFdlN2R1NGNLRlNvVU9UWWc5NmdYVTdJc3c4ZkhCK25wNmFoWXNTS2FOMitPYjc3NVJya3JhT25DK2UrLy80YS92ei9zN2UweFk4WU10RzNiRnUrODh3NmFOV3VHNzcvL0hsV3FWTUVycjd3Q0lQdDlQWG55SktaTm01WnZqRHFkem1LN241OGZSbzRjaWJwMTZ5cHQ0OGFOUTZWS2xkQ25UeC8wNzkvZmJFZzZFVkZoRmFXODBzakp5UWt2di93eTl1M2JoNUVqUndJQWR1L2VqWTRkTzVyOW5qSmlhV1hKbFZaR1JVV2hZY09HR0RwMEtHSmpZL0h4eHgramZQbnlTRXBLS3ZKVGdvaUlpS2o0TVVsU3huVHExT21SdG52NDhDRjhmWDB4YWRJa3ZQRENDN25XOSt2WEQ4ZVBINGVQancvOC9mM3g4T0ZEdEc3ZEdnOGVQTEE0b2lObm0vRWlOem82R2xsWldVVXF0eWtNbFVxRnhZc1h3OHZMQzU2ZW50aTJiVnVCMnpSbzBBQmZmUEVGQUtCRGh3NW02OTUrKzIxY3VuUUp2WHIxd3NDQkF4RVNFb0lCQXdia2VXRWJGUldGYmR1MjVUbVUrc0NCQTdsR29GU3FWQWxBZG5McTl1M2I4UER3QUpDZFBDRWlLb3pIS2E4Y01HQUFObXpZZ0dIRGhrR3IxU0lvS0NqUHA5Q3d0Tkt5SjFGYStkRkhIMkhzMkxIWXNtVUwrdmZ2ai83OSsyUEFnQUhvMDZjUHZ2dnVPd0RJTmFrdEVSRVJsUndtU1o0QldxMFdNMmJNUUpNbVRmRFJSeDlaN0NOSkVueDhmT0RwNllrZE8zWmc2TkNobURsekpnQmc4dVRKU2ovamhYTmVvejRPSERpQVhyMTZZYzZjT1VxYnNkeEdsbVdvVkNxa3A2ZWpjK2ZPeW5xVlNvVnk1Y29oUGo0ZXRXdlh6dk04RWhNVEVSVVZoYmx6NXhicC9DMnBYNzgrZkh4OEVCNGVqbkhqeGtHdjE2Tjc5KzVLakFDUWtKQUFJRHVwa1pLU2dnRURCcUJuejU0SUNBaEFVbEtTOGxqSUsxZXVRSklrMUt0WEw5ZHhVbE5UOGZubm4yUGN1SEZLcVUxcGVud25FWlZlajF0ZTJhMWJONnhidHc3SGp4OUhRa0lDWG56eFJiUnMyVktadDhTSXBaVjVleEtsbFRWcTFFQ25UcDF3OHVSSkFGQkdYOTYvZjE5NThzNzkrL2NMakkySWlJaWVEQ1pKeXJDRWhBUU1IRGpRcksxT25UcTU3dVR0M0xrVE5mNnZ2WHVQYnFwSzNENytuRmdSUlJrUlJIMVJtQitJU3gwRkVsQ28rbXFCUVhFR1dpaDM1QTc2SXNKMCtBbGVLdW9DRVJuR0NySVcyQkVZRkJ3UmtHcUZDb3JGb2pJZ1drcWx5REFnd2dpaVhNcWxVSnEyeVg3LzZDUTJUUzlKa1NaTnY1KzFYS3ZuMG5OMnNKYjRaRDluTjJwVTVkVG82NjY3VGs4KythU2FObTJxUTRjTytVMHZMcTI4TjdYejVzM1R6cDA3L2JyWW5qZUFreVpOMHFaTm0yU004WGxBb0dWWkdqeDRzSHIzN2wzcFEvUXN5MUpzYkd5NU0yR3E0blE2VlZCUTRKM0tmT3pZTWIzLy92dGF0bXlaaGd3Wm9waVlHTTJlUFZzclY2N1VFMDg4b1E0ZE9pZ3ZMMDh0V3JUUTRNR0Q5Y0FERDNqRGs1NDllMnJRb0VIZWFlbkZ4Y1VhTTJhTTN3b0p4Y1hGU2t4TTFBMDMzT0R6NzJuMzd0Mktpb3BTWVdGaDBLOERRTjF4UHZWS1NhcFhyNTdpNCtQMTNudnY2Zmp4NHhvMmJKamZPVlFyeTNjaHE1VXVsMHVGaFlYZThNdmo2cXV2WmlZSkFBQmhnSkNrbHJyKyt1dlZxRkdqS3BkczlFaEtTZ3Jvdk5MaFJXVnZaQ3V5Y3VWS1hYdnR0VDc3UE5QRFgzNzVaUlVYRit1aWl5N3k2MTBuSkNRb0lTRWg2UHQ1MUs5ZlgzMzY5S253ZUs5ZXZaU2JtNnRldlhycDU1OS9Wdi8rL2RXMWExY3RYTGpRKytaNTBhSkYrdUNERHpSMTZsUXRYNzVjelpzMzE3dnZ2dXNYZmt5Wk1rVlRwa3lwY2t3SER4NVVjWEd4L3ZyWHYvcGNZOWFzV1RweDRvVDN3WUFBVUo3cTFpdEw2OWV2bjVZc1dhSXJycmpDYjFhSUpLcVZaZFJFdGJKZnYzNXExS2lSUm84ZXJmbno1L3NjTThhb3VMaFlCUVVGVmJ4cUFBQndvUkNTMUZLcHFhbWhIa0s1eWdZa3BkbHNOdFdyVisrQzNMZEJnd2FWMW5ES2hrbnIxNi8zRzR0bFdZcUxpOU1mLy9oSDd3b0daUU9TUUhuKy9aUjlBeXlWaERFQVVCT2FOR21pcmwyN3Fubno1dDdaYjZWZGYvMzFWQ3RydUZxWmtwSWlxV1Exb1dQSGptbjkrdlc2Nzc3NzFLQkJBNjFidDA2dnZQS0s3cjc3N3ZOKzdRQUFvSG9JU1ZBblZSYldsRjdpRVFEQ1FhRDF5clZyMS9vdHd6dDkrblNmN2R0dnY5MTdEdFhLMEZRcmMzSnlOR2ZPSEwzeHhodGF0V3FWNXN5Wm8zUG56bmxuZlc3Y3VGRURCdzdVc21YTGF1eUJ0d0FBQUNIbGNEaU13K0V3Q0MvRnhjVkJmOC9SbzBjdndFZ3E1dm5aQ2ZYUE1JRGdWZWQzZjJ4czdBWDZiVko5aHc4ZnJ2Q1l5K1V5VHFleldyOVBxM0xtekJuejRvc3ZWbmk4ZS9mdTVzNDc3elF6WnN3d1AvMzBrN24zM252TjFLbFR6YjU5Kzd6bnVOMXU4Lzc3NzVzZVBYcVlzMmZQZXNkY0hiR3hzZWI3Nzc4M2p6NzZxRGx6NW96UHNWR2pScG5ldlh2N2pIZm16Sm5HR0dPY1RxZlpzbVdMMy9XY1RxZkp6ODgzK2ZuNXByQ3dNT0J4UFB6d3c4YmhjSmgyN2RyRmhQcG5IQUFRSEx2ZG51UndPSXpkYnEvOGdWbEFwTHZRSWNuKy9mdE5lbnE2ejc1NTgrYVZlMjduenAycmZaOVZxMVlGdE0rWWtqZWhhV2xwMWI1WHNNNmRPMmMrK2VTVGdOK29yMTY5MnZ6cFQzOEs2aDQ3ZHV3d1BYdjJORTZuc3pwRHJCWkNFcUQySWlDdldaWDliaTRxS3FyQmtWeFloQ1FBVUhzUmtvUWZlZ1VSNUs2NzdsS0RCZzFVVUZDZzhlUEg2NjIzM2xKTVRJd0dEaHdvdDl1dG4zNzZTUmtaR1pKS0huUzZaTWtTdjJ1NDNlNXl1OUNiTjI4dTk1NHZ2ZlNTNHVQanE5d25TWXNYTC9aT08rN1NwWXZQNmdBZW5uNzIrWEs3M1pveVpZcUtpNHVyWEY1U2t2YnQyNmRaczJiSnNpeS82ZXZkdTNjdjk2R3lUcWRUMDZaTjA0a1RKL3hXSXJqbW1tdjB4aHR2bk5kckFBQ2NINnFWQUFBZ1dMeERpQ0FOR2pUUSt2WHJOWFRvVUhYbzBFR3BxYW42NnF1dnRHTEZDaVVrSkdqeTVNbnEyTEZqcGRjd3hxaXdzTkRiVi9jOHZNOWo5ZXJWUGc4amRidmRmcUZDMlgxcjE2NVZSa2FHZnZ6eFI1OVZZVHhMSFpaVzN1b0x3WEs3M1pvNmRhb3lNelBWb0VFRDllelowK2Y0MmJObmxaZVhwNisvL2xwU1NTZi96My8rc3hJVEUzMldibnpycmJlMGV2VnE5ZXJWeSs4ZXhoaE5uejVkMGRIUm1qaHhvbmYvd1lNSE5YVG9VUDMrOTc4Lzc5Y0JBTGh3WEM2WDMwcHJWYW5xb2JNQUFLRDJJeVNKTVBuNStUcDU4cVJhdFdxbGFkT21xV1hMbHZyaWl5KzBaY3NXelp3NTArZmNXYk5tYWRPbVRUcDE2cFIzSm9UbnFmc1Y2ZG16cDJKaVluVDU1WmZMc2l5TkhUdFd5Y25KUHVlVTNaZWVucTRkTzNab3lwUXBPblhxbEs2ODhrcEowcUJCZzM2Tmwrd2pQejlmVTZaTVVYNSt2dDU3N3ozdnZUeSsvdnByUGZ2c3M1bzBhWklrYWVmT25abzhlYktPSFR1bVdiTm1hZGFzV1pKS1FwRFRwMCtyUVlNR0dqbHlwUGY3TjJ6WUlHT01Ybjc1WlIwNGNFRFBQZmVjOTFoZVhwNFNFaExVczJkUHZ5VWlBU0FjZE9uU3BWckx1MHNsZnorVW5TVlkzajZwSkt4ZXQyNWRqUzExWGxCUW9FMmJOaWttSmlhZzRHUE5talZhdjM2OVhuMzExWUR2a1pPVG84VEVSTDM3N3JzWGJLVTJBQUFRZW9Ra0VXYmJ0bTNlbVI4MzNuaWpjbk56TlczYU5FblM4T0hESlpYTWR2am5QLytwSjU1NFFudjM3dFdBQVFPOFM5YTZYSzRxNzVHU2txSWRPM1pvM0xoeHlzM04xY0dEQjcyckVIVHIxazBmZmZTUk1qSXk5UG5ubnlzaElVRjMzbm1udW5idHFwMDdkMnJldkhubExvdjdhOWkvZjc4bVRweW9PKzY0UStQSGo5ZUlFU00wWXNRSXhjYkc2c3laTTNydHRkZjAyV2VmYWNhTUdiTGI3WkpLVmxFWU4yNmNubi8rZVovL2NXamZ2cjNmQ2hIdDI3ZVhKSDM1NVpmS3pzN1dybDI3OU1BREQzaVBuenAxU3IvNXpXKzBaczBhclZtenhydXY3SFVBSUJ4UXI2UmVDUUFBL0JHU1JKZ2RPM2FvVmF0V0dqWnNtSGJ0MnFYSEhudE05ZXZYMTZsVHA4cjlkTzJUVHo2UlZGSjk2ZEdqaHk2NzdMSXE3ekY4K0hCTm1EQkJ3NGNQVjNKeXNzOHlqYWRQbjViTlpsTk1USXd1dnZoaUhUcDBTTGZjY290T256NnRwNTkrMm1jcHlzcnFOcWRQbjlhNWMrZUNldTNYWG51dEprMmE1SDNUUDN2MmJFMllNRUViTjI1VVRrNk83ci8vZmkxYnRreVhYMzY1OTN0dXZmVlczWHJyclhyKytlY0R2aytuVHAzVW9VTUhkZXpZMFM5WUtiMWR0cW9FQU9HRWVpWDFTZ0FBNEkrUUpNSU1IRGhRanp6eWlCWXRXcVFCQXdab3dJQUJHalJva1ByMDZlTjlrK3I1Rkt5b3FFaGJ0MjVWdzRZTjVYSzVOR3pZTUMxY3VMRFNxY3A3OXV6UnE2KytxaXV2dkZMWFgzKzluRTZuWG5qaEJYMzIyV2VTNVAwa3IvUTFVbE5UTlhIaVJQMzg4ODlxMDZhTjR1UGpkZkhGRjVmNzZhUE5abE5lWHA2U2twSzhzekVDbFptWjZRMUlkdS9lcmRUVVZCVVVGT2pxcTYvV29rV0xmTUtjMG93cFdTaW03SnYvc3R1bFdaWVYxTmdBSUpTb1YxS3ZCQUFBZ1NFa2lUQ05HalZTVEV5TVB2LzhjMG5TcFpkZUtrazZldlNvOTAzcTBhTkhKVW1yVnEzU25YZmVxZjM3OTJ2SWtDRzY5OTU3WlZtV3oweUw4b3dZTVVLMzNYYWJ4b3daby9mZWUwOHZ2UENDcEpLNlM1OCtmVFJ1M0RqMTdkdlhlLzR6enp5alRwMDZhZmZ1M1pJcWZtTWVIUjN0bmVZOWRlcFVUWjA2TmFqWHZtZlBIcTFidDA0WkdSbmF2MysvcnJycUtra2xiOXJUMDlOOXpqMXo1b3ozWGs2blV4ZGRkSkhXcmwzclBkNitmWHVmYmMrK3NzcE83UTVrcWpjQTFEVHFsZFFyQVFCQVlBaEpJb3pMNVZKaFlhSGNicmZQL3F1dnZ0cHZKc24zMzMrdmNlUEdhY1dLRlpLazVzMmJhK3ZXcldyZXZIbTUxOTY0Y2FOYXQyNnR4bzBiYS96NDhZcUppZEVISDN6Z2M3eHAwNmJhdkhtejR1UGpaYlBaSkpXRUtqZmVlS1BlZlBOTlNTcDNCb2xVTXJNbFBqNWVEUnMyckZhL3U2aW9TSlpsYWNhTUdSbzhlSENGWGZmOC9IeDE3ZHJWdTMza3lCRnZtQlNzeWg2QTZIYTc5ZHh6enlrL1B6K2dHaE1BWEVqVUs2bFhBZ0NBcWhHU1JKaCsvZnFwVWFOR0dqMTZ0TjhuZU1ZWUZSY1hxNkNnUUZMSko0dGxxeldmZlBKSnVUTW1KT25qanovV3YvNzFMMzM4OGNkNjdMSEhGQk1UbzZWTGwwcVNjbk56dFdUSkVvMGNPVkwxNjlmWGtpVkxOR0xFQ0VsUzY5YXRmYTZUa3BLaWwxNTZTZjM3OTFlclZxMjgrNk9qbzZ1Yy9sMFp6eHZnUUQ0ZExTMG5KMGRPcHpPb3VrMGdiRGFicGsrZnJuSGp4cWwvLy82S2lZazVyK3NCUUhWUnJ5eEJ2UklBQUZTRmtDVENlRUtHTld2V2VGY091TysrKzlTZ1FRT3RXN2RPcjd6eWl2ZU5aZGszeC92MjdWTmFXcHJlZnZ0dDd6N0xzbVJabHM2Y09hUHZ2dnRPL2ZyMVU1OCtmZFNrU1JOdDI3Wk5qUm8xMHZIang1V1FrS0NiYjc1Wmd3Y1BsbVZaU2toSVVGRlJrVWFOR2xYdW0vQ2JiNzVaaVltSldycDBhY2lYVXZ6Z2d3L1VxMWN2UGZYVVU5NTlucnFOMisyV3pXWlRmbjYrT25mdTdEMXVzOWtVRlJXbFk4ZU9xVW1USmhWZSsrVEprOXF4WTRjU0V4TXY2R3NBZ01wUXI2UmVDUUFBQWtOSUVvRnljbkkwWjg0Y3ZmSEdHMXExYXBYbXpKbWpjK2ZPS1NrcFNWSkpMV2Jnd0lGYXRteVo5eE15ejBQbyt2YnRxeFl0V25pdlpiUFpkTmRkZHlrbUprYTMzMzY3MnJScG83Lzg1Uy82OE1NUFZhOWVQWTBiTjA2REJnM1NYWGZkcGNURVJHL0Y1dVdYWDliMDZkUDE2S09QNnZYWFgvY2JZKy9ldmVWME9sVlFVQ0NiemFaRGh3NnBmdjM2ditxZlEwV2ZESG8rU1pTa1hidDJhZWZPblhyMjJXZDl6dkhVYnlaTm1xUk5temJKR0tNZVBYcDRqMXVXcGNHREI2dDM3OTQrMXl2THNpekZ4c1pXK0trbUFOUUU2cFVscUZjQ0FBQ0VLWWZEWVJ3T2gvazF6Wnc1MHhoampOUHBORnUyYlBFNzduUTZUWDUrdnNuUHp6ZUZoWVhlL2V2V3JUUEdHSk9Sa1dGY0xsZEE5eXA5M3NHREJ5czg3L1RwMDk2djc3Nzdici9qYytmT05mZmNjNCtKaVlreEN4Y3VET2plZ1l4dDJMQmhGUjR2S0Nnd1k4YU04VzRmUG55NDBtczVuVTVUWEZ6OHE0enQxK0Q1MlFuMXp6Q0E0RjJJMy8yQjhQd082OXk1czNmZml5KythT2JPbmV0emptZHNpWW1KSmprNTJjVEh4NXYwOUhUamNybk12ZmZlYTR3eDV2ang0NlpMbHk1bTZkS2xadVhLbFdieDRzVis5eXY5KzM3R2pCbG03OTY5UHNjN2RlcjBxNzJ1eXY0OHo1NDk2M092dExRMDA3RmpSOU85ZTNmdlB3Nkh3MmZic3kvUWU1VDI2S09QbWs4Ly9iVGFyNmU2SG43NFllTndPRXk3ZHUxaVF2MHpEZ0FJanQxdVQzSTRITVp1dC85dnFNZUNFc3draVNCUFB2bWtKS2xldlhycTJMR2ozL0dLYWkyZUovYmZkOTk5QWQvTDg2bWhKRFZyMXF6Qzg2NjQ0Z3J2MTh1WEwvYzdQbUhDQkUyWU1DSGcrd1k2TnMrbm1PVzU1SkpMdEdEQkF1LzJ0ZGRlVyttMVFsMEhBb0R6UmIyeUJQVktBQUJRRlVJUzFKakt3aFFBUU0yZ1hrbTlFZ0FBSU95RWFzbzFhai9xTmtEdEZlcmYvZFFyYTFlOU1sRFViUUNnOXFKdUUzNVkxeTVFK0o5Y25LOXQyN2J4M3k5UXkzaCs5MmRtWm9aNktCZlVvVU9IbUQxWWd4NTU1QkZsWm1iSzdYWjMzcjU5ZTBhb3h3TUFDSnpkYmsreUxPdC9qVEdQWjJWbHZSTHE4VUN5VlgwS0xnUmp6TlpRandHMVdrNm9Cd0FBRlNFZ0FRQUF0UlhQSkFtUnJLd3MveWVyd3N2emFTdXpKUUFBQUFBQU5ZV1pKQUFBQUFBQUFDSWtBUUFBQUFBQWtFVGRCZ0NBR3RlK2ZmdFFEd0VBQUFEbFlDWUpBQUExaElkMjQwSXh4dVJhbHZWOXFNY0JBRUJ0eDB3U0FBQnFDQS90RGh3UDhBWUFBS0hBVEJJQUFBQUFBQUFSa2dBQUFBQUFBRWdpSkFFQUFBQUFBSkJFU0FJQUFBQUFBQ0NKa0FRQUFBQUFBRUFTSVFrQUFBQUFBSUFrUWhJQUFBQUFBQUJKaENRQUFBQUFBQUNTQ0VrQUFBQUFBQUFrRVpJQUFBQUFBQUJJSWlRQkFBQUFBQUNRUkVnQ0FBQUFBQUFnaVpBRUFBQUFBQUJBRWlFSkFBQUFBQUNBSkVJU0FBQUFBQUFBU1lRa0FBQUFBQUFBa2doSkFBQUFBQUFBSkJHU0FBQUFBQUFBU0NJa0FRQUFBQUFBa0VSSUFnQUFBQUFBSUltUUJBQUFBQUFBUUJJaENRQUFBQUFBZ0NSQ0VnQUFBQUFBQUVtRUpBQUFBQUFBQUpJSVNRQUFBQUFBQUNRUmtnQUFBQUFBQUVnaUpBRUFBQUFBQUpCRVNBSUFBQUFBQUNDSmtBUUFBQUFBQUVBU0lRa0FBQUFBQUlBa1FoSUFBQUFBQUFCSmhDUUFBQUFBQUFDU0NFa0FBQUFBQUFBa0VaSUFBQUFBQUFCSUlpUUJBQUFBQUFDUVJFZ0NBQUFBQUFBZ2laQUVBQUFBQUFCQUVpRUpBQUFBQUFDQUpFSVNBQUFBQUFBQVNZUWtBQUFBQUFBQWtnaEpBQUFBQUFBQUpCR1NBQUFBQUFBQVNDSWtBUUFBQUFBQWtFUklBZ0FBQUFBQUlJbVFCQUFBQUFBQVFCSWhDUUFBQUFBQWdDUkNFZ0FBQUFBQUFFbUVKQUFBQUFBQUFKSUlTUUFBQUFBQUFDUVJrZ0FBQUFBQUFFZ2lKQUVBQUFBQUFKQkVTQUlBQUFBQUFDQ0prQVFBQUFBQUFFQVNJUWtBQUFBQUFJQWtRaElBQUFBQUFBQkpoQ1FBQUFBQUFBQ1NDRWtBQUFBQUFBQWtFWklBQUFBQUFBQklJaVFCQUFBQUFBQ1FSRWdDQUFBQUFBQWdpWkFFQUFBQUFBQkFFaUVKQUFBQUFBQ0FKRUlTQUFBQUFBQUFTWVFrQUFBQUFBQUFrZ2hKQUFBQUFBQUFKQkdTQUFBQUFBQUFTQ0lrQVFBQUFBQUFrRVJJQWdBQUFBQUFJSW1RQkFBQUFBQUFRQkloQ1FBQUFBQUFnQ1JDRWdBQUFBQUFBRW1FSkFBQUFBQUFBSklJU1FBQUFBQUFBQ1FSa2dBQUFBQUFBRWdpSkFFQUFBQUFBSkJFU0FJQUFBQUFBQ0NKa0FRQUFBQUFBRUFTSVFrQUFBQUFBSUFrS1NyVUF3QUFBTERiN1YwbFBWak8vcGRMYlc3T3lzcGFWWE9qQWdBQWRRMGhDUUFBQ0FmRmxtVTlYblpuNlgwdWx5dStab2NFQUFEcUd1bzJBQUFnNUxLeXNqWVpZM0lyT2VWMGNYRnhXbzBOQ0FBQTFFbUVKQUFBSUJ3VVMxcGV5ZkZQZHU3Y1dWaFRnd0VBQUhVVElRa0FBQWdYS1JVZE1NYXNyTW1CQUFDQXVvbVFCQUFBaElXOHZMelBKWjB1dTk4WWMvYkVpUlB2aDJCSUFBQ2dqaUVrQVFBQVlXSHYzcjFPWTh5N1pmZGJsclZoLy83OUJhRVlFd0FBcUZzSVNRQUFRTmd3eHZndDhldDJ1MW4yRndBQTFBaENFZ0FBRURhT0hEbVNJZWxzcVYzbmlvcUtDRWtBQUVDTklDUUJBQUJoNDhjZmY4eVhWUHI1SXh0Mzd0eDVKbFRqQVFBQWRRc2hDUUFBQ0N0dXQ3djBjMGw0WUNzQUFLZ3hoQ1FBQUNDc25EdDNMbDFTZ1RHbXNLaW9hRVdveHdNQUFPb09RaElBQUJCV2R1L2VuV2VNV1dOWjFoYzdkdXc0RWVyeEFBQ0F1aU1xMUFNQUFBQW95eGl6UXRLMW9SNEhBQUNvV3doSkFBQkFRQndPeC84enhzeTNMS3ZHWnFJNkhJNjVOWFd2QzhVWXN6VXJLNnRqcU1jQkFBQ3FSdDBHQUFBRWFsSk5CaVNSd3JJc1I2akhBQUFBQXNOTUVnQUFVQ1c3M2Q1VzBvMk5HemZXUng5OUpNdXlRajJrc0xkZ3dRSWxKeWZMR1BObXFNY0NBQUFDdzZkQkFBQWdFSEdTZE04OTl4Q1FCTUFZbzdTME5FbVMyKzMrUjRpSEF3QUFBa1JJQWdBQXFtUloxbEJKZXZEQkIwTTlsRnBoejU0OSt1R0hIeVRwY0haMmRrYUlod01BQUFKRVNBSUFBQ3BWdW1yVG9VT0hVQStuVnRpNGNhTWt5Ump6b1NRVDJ0RUFBSUJBRVpJQUFJQ3FVTFVKQWxVYkFBQnFMMElTQUFCUUthbzJ3YUZxQXdCQTdVVklBZ0FBS2tUVkpuaFViUUFBcUwwSVNRQUFRR1dvMmdTQnFnMEFBTFViSVFrQUFLZ1FWWnZnVUxVQkFLQjJJeVFCQUFEbG9tb1RQS28yQUFEVWJvUWtBQUNnSWxSdGdrRFZCZ0NBMm8rUUJBQUFsSXVxVFhDbzJnQUFVUHNSa2dBQUFEOVViWUpIMVFZQWdOcVBrQVFBQUpTSHFrMFFxTm9BQUJBWkNFa0FBSUFmcWpiQm9Xb0RBRUJrSUNRQkFBQStxTm9FajZvTkFBQ1JnWkFFQUFDVVJkVW1DRlJ0QUFDSUhJUWtBQURBQjFXYjRGQzFBUUFnY2hDU0FBQUFMNm8yd2FOcUF3QkE1Q0FrQVFBQXBWRzFDUUpWR3dBQUlnc2hDUUFBOENwYnRWbTRjS0ZTVTFOOXpqSEdhTktrU2ZyeXl5K3J2RjVlWHA2ZWVPS0pLcytiT0hGaXVmc25UNTVjNWZkNjd0Ty9mLzhxejB0UFQ5ZThlZlA4OXNmSHg4dnRkZ2QwcjlLbzJnQUFFRmtJU1FBQWdLVHlxemJmZlBPTmZ2dmIzL3FjTjN2MmJEVnUzRmp2dnZ1dWpoNDk2bk9zc0xEUWJ6czlQYjNTY3lScHk1WXQ1WTRwTXpNem9MRzdYQzU5OTkxM2xaNWpqTkhDaFFzVkhSM3RkK3pBZ1FNeUp2aW1ERlViQUFBaVMxU29Cd0FBQU1LR3QycXpmUGx5cGFTazZJY2ZmdERCZ3djVkZSV2xaY3VXYWRhc1dTb3VMdFl6enp5anc0Y1A2K21ubjFaaVlxSmF0bXdwU1lxT2psWjZlcnF1dlBMS0NtOVMraHkzMiswTkoxd3VseTY2NktMemVnSDMzSE9QMzc3cDA2Y3JKaVpHYVdscGF0bXlwZHExYTZmOSsvZHIxS2hSUHVkMTY5Yk5aM3ZEaGcyVjNvdXFEUUFBa1llUUJBQUFTUEt0MnR4eHh4MjYvZmJiOWZycnIrdlZWMS9Wd1lNSE5YTGtTQlVVRkVpU0JnNGNLRW5LemMzVmxDbFQxTGR2WDhYSHh3ZDl6NzU5KzZxd3NGQ0ZoWVdLaTR1VDArblVaWmRkNWoyZWw1ZW51TGc0NzlkVkJSZGZmUEZGdWZ0UG5qeXB4WXNYNi9YWFg5ZlNwVXYxN2JmZitseXJmZnYyV3I5K2ZWQWhEVlViQUFBaUR5RUpBQUFvdDJxemNlTkdkZTdjV2ZIeDhabzllN2E2ZCsrdXdZTUgrMzN2Z1FNSFZGUlVWSzM3cHFTa1NDcVpYYkptelJwMTY5Yk41eGtvWGJwMDhXNTM2ZEtsV3ZlUXBEVnIxdWpJa1NNYVBYcTBUcDA2cFhmZWVhZmExL0tnYWdNQVFPUWhKQUVBQUpJVUsvbXVhdlBwcDU5cTRjS0ZXckpraVZxMGFLR2twQ1N0WHIxYWtuVEREVGVvWmN1V0dqdDJySktTa2pSMzdsenZoVHdQZlMydHZPZUFWTmZYWDMrdENSTW1sSHVzb3Z0czJMQkJjWEZ4ZXVxcHB6UjA2RkJkYzgwMWZxRkw2YnJOdkhuemRNc3R0MVE0QnFvMkFBQkVKa0lTQUFBZ3k3S0dTYjhFSExtNXVmclBmLzZqa1NOSDZzY2ZmMVI4Zkx5aW9xSzBZc1VLU1ZMLy92MjFmLzkralIwN1ZnY09IUEJlcCt5RFZvOGZQNjc3Nzc5Zm16ZHY5dTVyMzc2OTkydTMyNjN2dnZ0T3hjWEZHanQyYkVCajdkQ2hnOC8xcEpMbm1lVGs1S2h0MjdZVmZ0L0tsU3QxOGNVWHEwK2ZQcEtxZnVaSVphamFBQUFRbVFoSkFBQ280OHFyMmx4MTFWWGVKWDdqNCtPVmtwS2kyTmhZRFI4K3ZOSnJGUllXcWw2OWVwV2VrNW1acWNMQ1FwMDdkMDdkdTNkWDQ4YU5aVm1XRWhNVE5YcjBhSitsZkFOZDJqY3ZMMDlqeG94UmNuS3licm5sRnAvbm1ralN2bjM3bEpTVUpMdmRybUhEaHVteXl5NVRjbkp5dWJOZUpHbnQycldWM28rcURRQUFrWW1RQkFBQStGVnR5anA3OXF6cTE2K3ZOOTk4VTVJcURDNENXZDNtNU1tVDZ0cTFxekl6TTVXU2txTEdqUnNyT2pwYXpaczNseVR2YkJXcDVEa2tudTFBbmtteWN1VktmZm5sbHhvNGNLQUdEUnFraGcwYlNwSXV2L3h5RFJreVJDMWJ0bFRMbGkzVm9rVUxTZEtSSTBmOFpyL2NjY2NkbGQ2RHFnMEFBSkdMa0FRQWdBalFybDI3d1pabDdjekt5c29POW52TFZtMGthZXZXclVwSlNkR3hZOGQwNk5BaGpSZ3hRcWRPbmZKYk52ZDhOVzdjK0ZlOTNzeVpNN1Zueng0bEp5Y3JOalpXUTRZTTBVTVBQYVNtVFp0cS9Qanhra3BtdSt6YXRhdlNhazVscWxPMWFkdTJiVFBMc2g3Y3ZuMzd3bXJkRkFBQTFBaENFZ0FBSW9ETlpwc2dxWlBkYnY5ZTBqK01NUjlzMzc3OWExVlJCU212YWlOSmJkdTIxVTAzM2FTR0RSdXFiOSsrV3JseXBmcjM3NisvLy8zdmtrcG1rcFNlOFJGT1dyZHVyYVNrSkdWblordHZmL3ViZXZUb29jT0hEK3ZUVHo5VlptYW12dm5tRzdWdTNWcUxGeSt1MXZVRHJkcTBhZFBtZjZLaW92NWdqQmxzV2RaZC85MU5TQUlBUUJnakpBRUFJSUpZbHZVL2txWllsalhGYnJjZnNpenJiYmZibmJwOSsvWXRrbHpsZkV1NVZadExMcmxFbDF4eWlkL0pMcGRMQlFVRnFsKy92ZzRjT0NDYnphYUNnZ0tmYzRKbjBTZEZBQUFITEVsRVFWUlozU1kzTjFlU0ZCWDF5MXVTdUxnNDc5YzJtODFuT3hodDI3YlYvUG56SlpXczFKT2JtNnNCQXdabzVzeVozaHBPZWVOMXU5MFZYck9xcWszYnRtMXZzdGxzUFN6TGVraVNRMUtGRlNZQUFCQitDRWtBQUloUWxtVTFrelRaWnJOTnR0dnRSeVM5NDNhNzM4L096djVDVXRGL3ovR3IycFQxaHovOFFaSVVHeHVydlh2M0tpc3JTODg5OTV6ZWZ2dHRmZnZ0dCtyZHU3ZjMzTExQOXlpUDU1a2tralJpeEFpZE9ISENKd2hKVFUwdDkvc0NlU1pKUlRwMzdxek9uVHY3N1o4L2Y3NDZkdXpvcysrcnI3NnE4RHJsVlcwY0RrY2JTVDBsUFNTcDRuV0RBUUJBMk9PakRZUWxoOE5oSk1rWWt4VHFzUUJBYldCWjFtQkoxd1Z5cmpIbXBLVGxrclpibHZWYTQ4YU45ZEZISHpIaklRQUxGaXhRY25LeWpER3BrckwvTzJPa1ZhRGZ6OTlyQUlEU0xNdnFMTWxoakhrOEt5dnJsVkNQQjh3a1FmZzZKK2xTeTdJZUQvVkFBQ0RTV0paMWthU21rcm9ZWXlwZDFRYS9LRk8xK2N4bXM5MWlqS2tmeko4ZGY2OEJBQ3B3THRRRFFBbENFb1FsdDl2OUI4dXlIS0VlQndEVUZwWmwvVWxTaTRxT0cyTk9XSmExM2hqejc2aW9xTmUvK3VxckgreDIrNzh0eTZxMGFvTmZsS3JhL0pTZG5UMWJKUTl0dGV4Mis3T1daVjF2ak9sbVdkWnZLN3VHTVlhUUJBRGd3eGhUY096WXNUZENQUTZVSUNSQldOcStmWHVHcEl3UUR3TUFhZzJIdzlGUFpVSVNZOHhSU2V1TU1jdTNiOS8ra2FUaVV1ZTNrZFM2N0tvMnFGaEdSb1lreVJpVHBsOVd0VEZaV1ZuVFBPZTBiZHZXYnJQWkhySXM2NCtTYmk1N0RhWlNBd0FRM2doSkFBQ0lMRDhhWTlaS2VpY3JLMnVEcEhLWGFqSEd4Rm1XRlRaVm0ram9hRFZ0MnRTN2ZlalFJVFZyMXN6bm5DTkhqbWp6NXMwMVBUUkpKVldiRHovOFVKTGtjcm5lcnVpODdPenNMRWxaa2liWjdmWmIvL3ZNa2g2UzJ0VElRQUVBQUFBQXFPdmF0MitmMEtaTm0vOGI2UGwydS8zZkRvZkRiTjI2MVlTRFRwMDZWYnBkMGI2YXNudjNidU53T0l6RDRUaXNhano0L3JiYmJtdGx0OXVmQy9iN0FBQkF6V0ltQ1FBQUVTQXpNL1BWUU04TjE2cE4vLzc5dlY4WEZSWDViSWRhQlZXYmdPWGs1SHduYVZxVkp3SUFnSkFpSkFFQW9JNHhZVmExOFZpeFlvWDM2K2pvYUo5dHo3NVFNQUZXYlFBQVFPMUhTQUlBUU4welZGTFlyV29URnhmbi9icW9xTWhuTzVSS3Iycnp6VGZmZkJycThRQUFnQXVIa0FRQWdEb2tYS3MyTFZxMDBEdnZ2T1Bkam82T1ZtcHFxczg1QXdjT3JPbGhTVHIvcWcwQUFLZzlDRWtBQUtoRHdxMXE4OE1QUDJqVXFGR1NwRzdkdW5uM0Z4WVcrbXg3ZE92V1RldlhyNit4OFZHMUFRQ2diaUVrQVFDZ2JnbXJxczBOTjl6Z0UzcDgvUEhIV3JWcWxmTHk4blRycmJmcXBwdHUwbU9QUFJheThWRzFBUUNnYnJHRmVnQUFBS0JtT0J5T05wWmxoVjNWeG1QRmloVmF0R2lSWnM2Y0tjdXlOSFBtVEdWblordkpKNS9VcVZPblFqSW1xallBQU5RdGhDUUFBTlFSeHBnNFNXRlR0Zkg0K2VlZjlmampqeXN0TFUydnZmYWFHalZxSkVtNjlOSkxOWC8rZkRWcDBrUnhjWEdhTzNldTl1elpVMlBqb21vREFFRGRRMGdDQUVEZEVWWlZHMG5hdDIrZjR1UGpkZDExMTJuQmdnVzY2cXFyZkk1SFJVVnA4dVRKbWpkdm52YnQyNmNKRXlibzlPblROVEkycWpZQUFOUTlQSk1FQUlBNklGeFh0V25ac3FWV3JGaWhaczJhK2V4djJyU3B6L2J2ZnZjN3paa3pSNFdGaGFwWHIxNk5qSTJxRFFBQWRROHpTUUFBcUFQQ3RXb2p5Uzhna2VTMy9LOUhUUVVrVkcwQUFLaWJDRWtBQUtnYndxNXFFODZvMmdBQVVEZFJ0d0VBSU1LRmE5VW1uSldxMm53b3FqWUFBTlFaekNRQkFDRENoWFBWSmh3Wlk1U1dsaVpKY3JsYy93anhjQUFBUUEwaUpBRUFJUEpSdFFuQ25qMTdkUERnUVltcURRQUFkUTUxR3dBQUloaFZtK0JSdFFFQW9PNWlKZ2tBQUJHTXFrMXdxTm9BQUZDM0VaSUFBQkRacU5vRWdhb05BQUIxRzNVYkFBQWlGRldiNEZHMUFRQ2dibU1tQ1FBQUVZcXFUWENvMmdBQUFFSVNBQUFpRjFXYklGQzFBUUFBMUcwQUFJaEFWRzJDUjlVR0FBQXdrd1FBZ0FoRTFTWTRwYXMybG1WUnRRRUFvSTRpSkFFQUlESlJ0UWxDNmFyTnRtM2JxTm9BQUZCSFViY0JBQ0RDVUxVSkhsVWJBQUFnTVpNRUFJQ0lROVVtT0ZSdEFBQ0FCeUVKQUFDUmg2cE5FS2phQUFBQUQrbzJBQUJFRUtvMndhTnFBd0FBUEpoSkFnQkFCS0ZxRXh5cU5nQUFvRFRlUFFFQUVFSHNkdnUvTGN0cUhlcHgxRUkvYmR1MjdmK0ltU1FBQU5ScDFHMEFBSWdzSjBJOWdOckdHR01rTFJZQkN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GOUwvQnlrbVFFZGRBK1FYQUFBQUFFbEZUa1N1UW1DQyIsCgkiVGhlbWUiIDogIiIsCgkiVHlwZSIgOiAiZmxvdyIsCgkiVmVyc2lvbiIgOiAiMzQiCn0K"/>
    </extobj>
    <extobj name="ECB019B1-382A-4266-B25C-5B523AA43C14-7">
      <extobjdata type="ECB019B1-382A-4266-B25C-5B523AA43C14" data="ewoJIkZpbGVJZCIgOiAiMTg1ODU1Mzc1OTQ0IiwKCSJHcm91cElkIiA6ICI3MTcyMDU1MzMiLAoJIkltYWdlIiA6ICJpVkJPUncwS0dnb0FBQUFOU1VoRVVnQUFCRWtBQUFOU0NBWUFBQUNaVTVDYkFBQUFDWEJJV1hNQUFBc1RBQUFMRXdFQW1wd1lBQUFnQUVsRVFWUjRuT3pkZVhnVVZiN0c4ZmQwRnBCZFZwRkZ4dzB3RXRJZEVHSlFJY0lvbzRBaUNuaFZIRVVGVkJSWFpCRG51dUdnb3F4dUlEamlCaHBFR0JpdmdpQm9SQ0FKSURPS29EaXlHRlpKU0NCTDk3bC9ZUGRrSnl4SmRicS9uK2Z4b2JycVZOVmJuV0NIWCtwWFJ3S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RUhFT0IwQUFBQWdHTVRIeDlleTFsNWhyYjNVR0pNb3FZV2tScEtpSEk0V0xBcXN0ZnNrN1RER2ZDVnBlWFoyOXVMdnYvOCt5K2xnQUFDY0xCUkpBQUJBV0d2ZnZ2MnBVVkZSRDBxNlcxSTlwL05VSjliYWJHdnRhejZmNzluMTY5ZnZjam9QQUFBbmlpSUpBQUFJVy9IeDhkZjVmTDVYalRHbkdtTVVGeGVueE1SRWVUd2V0V2pSUWcwYU5GQmtaS1RUTVlOQ1FVR0JEaHc0b0owN2R5bzFOVlZmZmZXVjFxeFpJMnV0SkdWS3VqYzFOWFdXc3lrQkFEZ3hGRWtBQUVBNGl2QjRQQzlJdWxlU0xyMzBVdDE3NzcwNjQ0d3pISTVWdmV6WXNVT1RKazNTcDU5KzZsLzFSbXBxNnAyU0NoeU1CUURBY2FOSUFnQUF3azJreCtONVhkSXRkZXZXMVdPUFBhYkxMcnZNNlV6VjJ0ZGZmNjB4WThaby8vNzlrdlNSTWViNnRXdlg1anVkQ3dDQVl4WGhkQUFBQUlDcTVIYTd4eHRqaGpkcDBrVFRwMCtYeCtOeE9sSzExN0psUy9YczJWUExseTlYVmxaV1cwa3RkKzdjT2QvcFhBQUFIQ3Z1SkFFQUFHRWpMaTd1QnBmTDlYYURCZzAwYTlZc3RXclZ5dWxJSVNVakkwT0RCdy9XN3QyN0plbWUxTlRVS1U1bkFnRGdXRkFrQVFBQVljSHRkcDl1alBsM1JFUkV2Y21USjZ0ejU4NU9Sd3BKMzM3N3JXNjc3VGJsNStkbkZ4UVV4RzdZc09GSHB6TUJBRkJSTHFjREFBQUFWQVZqekV1UzZnMGNPSkFDU1NXNjRJSUxOSFRvVUJsamFrZEdScjdtZEI0QUFJNEZkNUlBQUlDUUZ4c2Iyemt5TXZMcjVzMmJLems1V2RIUjBVNUhDbW41K2ZrYU9IQ2d0bTdkS3EvWGUvbTZkZXYreitsTUFBQlVCSGVTQUFDQWtCY1JFZkcva25UNzdiZFRJS2tDVVZGUkdqRmloS1QvdnZjQUFGUUhGRWtBQUVCSTY5Q2hRNHd4NXZJV0xWcW9UNTgrVHNjSkc1ZGNjb25PT3Vzc1Nlb1NIeDlQZnhNQW9GcWdTQUlBQUVKYVJFVEVFRW02K3VxclpReWR4bFhGR0tPYmJycEprdVR6K2U1ek9BNEFBQlZDa1FRQUFJU3NtSmlZYUd2dHpaR1JrZXJYcjUvVGNjSk9VbEtTb3FLaVpJenBkZWFaWjlaME9nOEFBRWREa1FRQUFJU3M2T2pvUzR3eERkMXV0eG8wYU9CMG5MQlRwMDRkWFhycHBaSlV2MkhEaG4yZHpnTUF3TkZRSkFFQUFDSExXdHRUa2hJVEU1Mk9FcmE2ZCs4dVNiTFdYdWx3RkFBQWpvb2lDUUFBQ0ZuR21ON1NrWWVJd2hrZE9uVHdMMTdzWkE0QUFDcUNJZ2tBQUFoSk1URXhEWTB4N1JvMmJLZ3p6ampENlRoaHEzbno1bXJXckptTU1XZkd4c1kyZFRvUEFBRGxvVWdDQUFCQ1VsUlVWS3drblhQT09VNUhDWHV4c2JHU3BNakl5SzRPUndFQW9Gd1VTUUFBUUVneXhyU1ZwRC84NFE5T1J3bDc3ZHExOHkvR081a0RBSUNqb1VnQ0FBQkNrcjlJRW95dE5sNnZWNDgvL3JoOFBsK1I5VGs1T2ZyclgvK3EzTnpjVXZjYk9YSmtxZXNmZXVpaENwMDNLeXRMMTE5Ly9iR0ZQUWxhdEdnaFNiTFdubDNsSndjQTRCaEVPaDBBQUFDZ01saHJ6elBHcUhYcjFwVjJqbzgrK2toUFB2bGtoY2V2WGJ0V2t2VHJyNzlxMWFwVmNybUsvcjVxOXV6WnlzM05WWTBhTlVyZC8rdXZ2eTczdUVmajlYcTFaY3VXQ3VjOVdabzFhK1pmckx3dkJnQUFKd0ZGRWdBQUVLcWFTMUxqeG8wcjdRUjkrL1pWNzk2OUpVa1hYbmlobGk5ZnJsTk9PU1d3dmJSMWt2VExMNy9vckxQT0tySnV4NDRkZXUrOTl6Ujc5bXo1ZkQ0TkdUSkU0OGVQVitQR2plWHorV1N0bFhTazBCRVJFWEZDdWJ0MkxmbG9rS2VlZWtyZHVuVTdvZU9XcFg3OSt2N0ZScFZ5QWdBQVRoS0tKQUFBSUNRWlkwNlRwRk5QUGJVeXoxR2tZT0Z5dVVvVU1JcXYrL09mLzZ4Ly9ldGZNc2FvYTlldU9uVG9rRmF2WHEwbm5uaENOOTU0bzA0Ly9YUkpSd293enovL3ZKNTk5bG4xNzk5ZmVYbDV5c3ZMVTkrK2ZaV2JtNnRhdFdvRmpwbVZsYVcrZmZzR2xwY3VYVnB1N3BVclY1N3d0UitMZXZYcVNaS01NUlJKQUFCQmpTSUpBQUFJVmJVbEZTa21CSU9aTTJmcThjY2ZWK2ZPbmRXelowLzk4WTkvMVBqeDQ3VjY5V3A1dlY1OS92bm55c3JLVW5aMnRqSXpNN1Z1M1RvbEp5ZExraElTRXJSdzRVTDE3TmxUOCtmUER4d3pLU2twOERvcEtjbVI2eXBQelpvMS9ZdW5sRGNPQUFDblVTUUJBQUNoNmhSSmlvNk9kanBIQ2Q5Ly83MXV2ZlZXWldSazZQVFRUMWVQSGoxMDdybm5xbVhMbG1yY3VMRWFObXlvK3ZYcjYrT1BQOWFNR1RNMGFkS2tZejdIbWpWcmRNODk5NVM2TFNFaG9kVDFLU2tweDN5ZWlvaUtpdkl2QnQ4WEF3Q0FRaWlTQUFDQWtHYU1xYlJqeDhjWG5kSDI0b3N2TGpHbThMbzc3cmhETjkxMGsvYnUzYXZXclZ0cnlaSWxPdSs4ODlTeFkwZDE3Tml4eEw2OWV2WFNaWmRkSnAvUHB5MWJ0cWlnb0VCRGh3NnRVTGFPSFR1V0tIcDR2VjU5KysyMzZ0Q2hRNFdPVVFrcTc0c0JBTUJKUUpFRUFBQ0VKR3Z0WVdOTW5lTFA3emlaL0xQSzVPWGxLU0VoUWQ5ODgwMlI1NC9FeDhkcnhZb1ZSYzYvYnQwNjFhMWJWd2NQSGxSS1NrcWcwQklmSDYrbVRac1dPZjV2di8ybXBVdVhxbnYzN21yVXFKR01NUm85ZXJSdXUrMjJJbFA1Vm5ScTM2eXNMQTBaTWtTdnZQS0syclZyVjJXdFNQbjUrZjdGMHVjMkJnQWdTRkFrQVFBQW9TcGJVcDFEaHc1VmVqRmc5KzdkcWxldlhvVm1uZW5Rb1lQKzlLYy9hZkRnd1RwNDhLRHV1KzgrU1VmYWdoWXZYbHhrYkVKQ2drNDU1UlFsSnllclVhTkdTa2hJQ0V4cFBHZk9uTUM0cEtTa3dPdUtQSk5rN3R5NVdyVnFsUVlPSEtoQmd3WUZIcXhhV1hKemo5UkdyTFdISy9WRUFBQ2NJSmZUQVFBQUFDcURNU1pEa3ZidjMxL3A1L3I2NjY4VkV4TlQ0ZkZEaGd6UmFhZWRwcnk4UFAzMDAwOUhIZCtvMGNtZEZPYlpaNS9WYTYrOXBrMmJOcWxQbno2YVBuMjZEaDA2ZEZMUFVWaG1acVovY1crbG5RUUFnSk9BSWdrQUFBaFZPeVZwejU0OWxYcVNIMy84VVMrLy9MSUdEUnBVNFgwKyt1Z2ovZmJiYnhvNmRLaUdEUnVtSDMvOHNSSVRsdTdjYzgvVkN5KzhvSWtUSnlvMU5WVUhEaHlvdEhQNWoyMk1vVWdDQUFocXROc0FBSUNRWkszZFpJeTUvSmRmZmxHWExsMHE1Unp6NTgvWGhBa1RkTWNkZHlneE1iRkMrN3o3N3J1YU0yZU9YbjMxVlRWdDJsU3hzYkU2NjZ5emxKK2ZyNzU5KzVhNno3NTkreVJKa1pILy9kR3Q4RmlYeTFYbXZrZlRvVU1IVFpzMjdiajJyYWlNakF6LzRpK1ZlaUlBQUU0UVJSSUFBQkNTckxYZkdXTzBkZXZXU2p0SHMyYk45TkpMTDhudGRwZTYvWTQ3N2lnOC9hMGs2Y3d6ejlUMDZkTURMVFRubjMrK3BDT3o0THo0NG90RnhvNGNPVktTZE1zdHQyai8vdjFGQ2lIejU4OHY5WndWZVNaSlZkdXhZNGNreVZxN3hlRW9BQUNVaTJuWUFBQkFTSEs3M1pjWll6N3IwcVdMcGs2ZDZuU2NzUGFYdi94Ri8vem5QK1gxZWdlc1c3ZHV6dEgzQUFEQUdUeVRCQUFBaENTWHk3Vk9ralp2M3V4MGxMQzNidDA2U1pMTDVWcnBjQlFBQU1wRmtRUUFBSVNrdFd2WDdySFcvckJueng1dDI3Yk42VGhoYTlldVhkcTVjNmNrL1pLV2xyYkQ2VHdBQUpTSElna0FBQWhsQ3lScHhZb1ZUdWNJVy82N1NLeTEzRVVDQUFoNkZFa0FBRURJTXNaOEtrbGZmdm1sMDFIQzF2TGx5eVZKeHBoRkRrY0JBT0NvS0pJQUFJQ1F0Vy9mdm1XU010ZXNXYU9zckN5bjQ0U2RuSndjTFYyNlZOYmFiR05Nc3RONUFBQTRHb29rQUFBZ1pHM2R1dld3cE5uNStmbGxUcG1MeXJOOCtYTGw1dVpLMGovWHJsMmI0M1FlQUFDT2hpSUpBQUFJYVY2dmQ3b2tKU2NueTFycmRKeXdZYTNWN05tei9TOG5PNWtGQUlDS29rZ0NBQUJDMnJwMTY5S3N0Y3QvL3ZsbmZmTEpKMDdIQ1J0ZmYvMjF2dnZ1TzBsS1RVdExXKzUwSGdBQUtvSWlDUUFBQ0FkakplblZWMTlWZm42KzAxbENYa0ZCZ1NaUFBuTHppTS9uZThMaE9BQUFWRmlFMHdFQUFBQXEyNisvL3ZwejgrYk5PeDA0Y09BOGE2MDZkZXJrZEtTUTl2Nzc3MnZCZ2dXeTFuNlpucDcraU5ONUFBQ29LTzRrQVFBQVlhR2dvT0FlU2RsdnZ2bW1ObXpZNEhTY2tMVjU4MlpObWpSSmtnNzVmTDQ3bmM0REFNQ3hvRWdDQUFEQ3d2cjE2My95K1h6M0ZSUVU2S0dISGxKR1JvYlRrVUxPdm4zN2RQLzk5eXN2TDA4K24rL0pkZXZXYlhRNkV3QUF4NEoyR3dBQUVEWisvZlhYMU9iTm03Zkl5Y21KWDdac21icDE2NmE2ZGVzNkhTc2s3Tm16UjhPR0RkUFBQLzhzU1hQVDB0THVkVG9UQUFESGlqdEpBQUJBV0RIRzNDWHBvKzNidCt1bW0yN1M2dFdyblk1VTdXM1lzRUUzM1hTVHRtelpJa2xMTWpNemIzSTZFd0FBeDhNNEhRQUFBTUFCa1I2UDV3MUpOMGxTbno1OWRNY2RkNmg1OCtZT3g2cGU5dXpab3hrelptanUzTG15MWtyU1BHUE1nTFZyMXpLRkVBQ2dXcUpJQWdBQXdwYkg0N2xUMG5oSjlZd3h1dmppaTNYWlpaZXBUWnMyYXRLa2llclVxYVBJeUVpbll3WUZyOWVyZ3djUGFzK2VQZnIrKysrMWZQbHlMVjI2VkQ2ZlQ1S3lyYldQcDZXbHZlQjBUZ0FBVGdSRkVnQUFFTlppWTJPYlJrUkVQQ05wb0RHbXR0TjVxcGxEa3BJTENncEdyVisvZnB2VFlRQUFPRkVVU1FBQUFDUzFhZE9tYnExYXRXNDB4blNURkN1cGlhVDZrcmlWNUFpdnRmYUFwTDJTMWx0clYzaTkzcjl2MkxCaHY5UEJBQUFBQUFCQUdQQjRQTmJqOFZpbmN3QUFFQTZZM1FZQUFBQUFBRUFVU1FBQUFBQUFBQ1JSSkFFQUFBQUFBSkJFa1FRQUFBQUFBRUFTUlJJQUFBQUFBQUJKRkVrQUFBQUFBQUFrVVNRQkFBQUFBQUNRUkpFRUFBQUFBQUJBRWtVU0FBQUFBQUFBU1JSSkFBQUFBQUFBSkZFa0FRQUFBQUFBa0VTUkJBQUFBQUFBUUJKRkVnQUFBQUFBQUVrVVNRQUFBQUFBQUNSUkpBRUFBQUFBQUpCRWtRUUFBQUFBQUVBU1JSSUFBQUFBQUFCSkZFa0FBQUFBQUFBa1VTUUJBQUFBQUFDUVJKRUVBQUFBQUFCQUVrVVNBQUFBQUFBQVNaSnhPZ0FBQUFEK3krMTJYeWFwbC8rMU1lWUJTYkxXdmxCb1dFcGFXdHFIVlowTkFJQlFGK2wwQUFBQUFCUlI0QytNRkZaNG5kZnI3VmUxa1FBQUNBKzAyd0FBQUFTUnRMUzBMNjIxKzhvWmtsbFFVUENQS2dzRUFFQVlvVWdDQUFBUVhBb2t2Vi9POXM4MmJ0eVlWMVZoQUFBSUp4UkpBQUFBZ2s5eVdSdXN0WE9yTWdnQUFPR0VJZ2tBQUVDUXljcktXaUVwcy9oNmEyMzIvdjM3UDNJZ0VnQUFZWUVpQ1FBQVFKRFp2SGx6cnJYMmcrTHJqVEZMdDI3ZGV0aUpUQUFBaEFPS0pBQUFBRUhJV2x0aWlsK2Z6OGUwdndBQVZDS0tKQUFBQUVGbzE2NWR5eVJsRjFwMUtEOC9ueUlKQUFDVmlDSUpBQUJBRU5xeFkwZU9wTUxQSDFtK2NlUEdnMDdsQVFBZ0hGQWtBUUFBQ0ZJK242L3djMGw0WUNzQUFKV01JZ2tBQUVDUU9uVG8wQkpKaDYyMWVmbjUrWE9jemdNQVFLaWpTQUlBQUJDa3Z2LysreXhyN1VKanpNb05HemJzZHpvUEFBQ2hMdExwQUFBQUFDaWJ0WGFPcE5PY3pnRUFRRGd3VGdjQUFBQUlCdTNidDArSWlvcjZURkl0cDdPRUkydHRlbHBhbXR2cEhBQ0E4RWE3RFFBQWdLVEl5TWhIUllIRU1jYVlDNXpPQUFBQTdUWUFBQUJIN3E3dElrbno1czFUNjlhdEhZNFRQdDUrKzIxTm1EQkJrajUwT2dzQUFOeEpBZ0FBd3A3YjdiN0NHTk9rVmF0V2F0V3FsZE54d29hMVZzbkp5ZjZYc3h5TUFnQ0FKTzRrQVFBQWtLUmhrblRERFRmSUdCN1pWbFYrL3ZsbmJkMjZWZGJhM1dscGFaODRuUWNBQU80a0FRQUE0UzdRYXRPbFN4ZUhvNFNYTDcvOFVwSmtqRmtxeVRxYkJnQUFpaVFBQUNETTBXcmpERnB0QUFEQmlIWWJBQUFRN21pMWNRQ3ROZ0NBWU1TZEpBQUFJSnpSYXVNUVdtMEFBTUdJSWdrQUFBaGJ0Tm80ZzFZYkFFQ3dvdDBHQUFDRU0xcHRITEIxNjFaYWJRQUFRWWs3U1FBQVFMaWkxY1loWDMzMWxTUmFiUUFBd1ljN1NRQUFRRmp5ZUR6ZEpkRnFVOFZvdFFFQUJEUHVKQUVBQUdISldudWJSS3ROVlN2Y2FwT2Fta3FyRFFBZ3FGQWtBUUFBNGNnWVk3cEx0TnBVTlZwdEFBREJqQ0lKQUFBSU83KzMyalNuMWFacTBXb0RBQWgyRkVrQUFFRFk4YmZhL00vLy9BK3ROc2ZCV3FzZE8zWWM4MzYwMmdBQWdoMUZFZ0FBRUc0Q3JUYWRPM2N1YzFDaE94N0tYU2RKUHA5UGl4WXRPcVlRSTBlT0xIWDlRdzg5VktIOXM3S3lkUDMxMXg5MVhGSlMwakhscW9qOC9IejE3dDM3bVBlajFRWUFFT3lZM1FZQUFJUVZmNnROaXhZdHltMjFHVGR1blByMTYzZlVkWkkwYytaTTVlWGxTVHBTbEdqV3JGbUpNWHYyN05Hbm4zNGFlUDMxMTErWGV0NjFhOWRXNURMazlYcTFaY3VXQ28zMTY5bXpwMnJWcWxWaS9ZRURCN1JzMmJKak90YXhvdFVHQUZBZFVDUUJBQUJoeFZwN216RkcvZnIxSzlKcXMyREJBazJiTmkzdzJ1ZnpxVmV2WGtYMkxiNXU4ZUxGV3Jac21YYnMyS0V4WThZRTFyLzc3cnNsenR1elo4L0FNYXc5Y2hPRjErdFZSRVRFQ1YxUDE2NWRTNng3NnFtbjFLMWJ0eExyRHg0OFdLUlFVL3dZUHA5UGlZbUpSYmJsNWVWVnVIQlRuaDA3ZGdSYWJkTFMwbWkxQVFBRUpZb2tBQUFnbkFSYWJZb1hGM3IzN3ExdTNicXBUcDA2TXNabzZOQ2hldVdWVjRxTUtiNXV5WklsMnJCaGc4YU1HYU1EQnc2b1FZTUdrcVJCZ3dhVkdhQi8vLzdLeTh0VFhsNmUrdmJ0cTl6YzNDSjNkMlJsWmFsdjM3NkI1YVZMbDVaN1FTdFhyaXgxL2RpeFkvWHR0OThxTXpPejFMdGZTdU55dWZUS0s2K29UWnMycWxtenBqSXlNalI0OEdBTkdUSkUzMzMzWFlueFhidDJMZlA4eGExZXZWb1NyVFlBZ09CR2tRUUFBSVNOd3EwMlo1OTlkb250eWNuSjJyQmhnNFlQSDY1OSsvWnAyN1p0YXRteXBhUWpkNEo4OHNrbldyWnNtVmFzV0tGNzc3MVhGMTU0b1M2NzdESnQzTGhSVTZkT0xYSW5TbG44TFNjSkNRbGF1SENoZXZic3Fmbno1d2UySnlVbEJWNmZ5UE5Fbm5qaUNXM2Z2bDE5K3ZRcGNzN1NDaWFIRHg4T0xDOWZ2bHdMRml6UW1ERmo5TzkvLzFzeE1URjY0WVVYaW96UHk4dFRRa0pDaFFzazFscTk4ODQ3L3Blemp1ZDZBQUNvQ2hSSkFBQkEyQ2lyMWNadjhPREJ1dWVlZXpSNDhHQzk4c29yZ1FLSkpHVm1ac3JsY3FsYnQyNktpb3JTOXUzYjFhNWRPMlZtWnVyUlJ4L1ZVMDg5RlJoYlhydk44Vml6Wm8zdXVlZWVVcmNsSkNTVXVqNGxKVVdmZi82NUpHbnk1TWthUG55NHBOSWZQbHY0cnBwaHc0YnA1cHR2MXJKbHkvVEZGMThvTVRGUnExYXQwcXhac3pSNThtUkZSaDc3ajQ4N2R1elFsaTFiYUxVQkFBUTlpaVFBQUNCY2xObHFJMGsvL1BDREprNmNxQVlOR3FobHk1Ykt6YzNWazA4K3FTKysrRUtTVkZCUW9LU2twQ0xQRUprL2Y3NUdqaHlwakl3TXhjYkdxbCsvZm9xS2lpcjFiZzJYeTZXc3JDelZybDFiVzdac1VVRkJnWVlPSFZxaDRCMDdkbFJLU2txUmRWNnZWOTkrKzYwNmRPaFE2ajdXV3ExY3VWTDE2dFhUYjcvOVZxRzdYQ1FwS2lwS1R6NzVwTzYrKzI0VkZCVG92dnZ1VSszYXRUVjE2bFJObmp5NXpGbDV5a09yRFFDZ3VxQklBZ0FBd3NMUldtMGs2WlpiYnRFRkYxeWdJVU9HYU42OGVYcnl5U2NsU1Z1M2J0VzExMTZyNGNPSHEzLy8vb0h4Zi9uTFg5U2xTeGQ5Ly8zM2tzcWVJamdoSVVFcEtTazZkT2lRdW5mdnJrYU5Hc2tZbzlHalIrdTIyMjRyTXBWdlJhZjJ6Y3JLMHBBaFEvVEtLNitvWGJ0MkpXYXRXYkpraWRxMWE2ZE5temJwa1VjZTBiUFBQbnZVWS9xZGM4NDVpbytQMTA4Ly9hUjY5ZXBKa2g1Ly9ISGRlT09OdXVxcXEzVEdHV2RVK0ZpMDJnQUFxaE9LSkFBQUlDejRXMjJ1dmZiYVVsdHR6ajMzWE8zYnQwOTMzMzIzdW5YcnBvOC8vaml3YmZueTVXcmF0S2xTVWxMVXIxOC91Vnd1U1VlS0t1ZWNjNDdlZlBOTlNTcnpBYW41K2ZucTE2K2Y2dFdycCtUa1pEVnExRWdKQ1FscTNicTFKR25PbkRtQnNVbEpTWUhYRlhrbXlkeTVjN1ZxMVNvTkhEaFFnd1lOQ2hRMTVzeVpveWVmZkZMejU4OVhkSFMweG80ZHE4V0xGeC8xbVNTU3RIbnpabjN6elRjNi9mVFR0V2pSSXYzcFQzL1MyV2VmcmZuejU2dHAwNmFCNlk0cm9sQ3J6VDVhYlFBQUFBQUFjSjd4ZUR3N1BCNlAvZUdISDJ4cFZxMWFaZnYxNjJlWExGbGl2VjZ2dmVTU1M2eTExdTdkdTljbUpTWFp0OTU2eTg2ZE85Zk9uRG16eEw2SmlZbUI1V2VlZWNadTNyeTV5UFl1WGJxVTJNZS9ya2VQSGtYV2QrL2V2ZFRsNHZidjMyODdkdXhvcmJWMjA2Wk45djc3NzdlWFhucXBmZjMxMTIxT1RvN2R0bTFiaVdPVWxxTjQvdDkrKzgxZWM4MDFkc0dDQlhiYnRtMjJUNTgrTmlzcnE4ajQzTnhjNi9GNHlzeFcyTHg1ODZ6SDQ3RnV0L3NmVG44VEFBQndOQzZuQXdBQUFGUzJpclRheE1URTZOVlhYMVZTVXBMUzA5TjE2cW1uYXUvZXZSb3hZb1RhdG0yckcyNjRRZGRlZTYxU1UxUDErdXV2eSt2MWxucWN0bTNiYXZUbzBjZDB0OFdKT3ZmY2MvWENDeTlvNHNTSlNrMU4xWUVEQjlTaVJZdGpQczV2di8ybVljT0dxVk9uVHJycXFxdlVva1VMM1hQUFBUcDA2SkFLQ2dwMDZOQWhXV3UxYWRNbTFheFo4NmpIczRWYWJheTFyeDl6SUFBQXFoanROZ0FBSU9UWm83VGFTRkx0MnJVMWFkSWtMVnEwU05IUjBSbytmTGdHRFJxa2l5NjZTS05Ianc2MDJEei8vUE42NnFtbk5HellNTDMyMm1zbGpuUE5OZGNvTnpkWGh3OGZsc3ZsMHZidDI0c1VGUGJ0MnlkSlJXYUo2ZHUzYjJEWjVYSVZlWDBzT25Ub2NOUUh0RjUxMVZVbDF2bmJiVnd1bHpwMTZxUjc3NzAzc0sxSGp4NlNwRzNidGdWeVJVVkY2ZFpiYnoxcW5zS3ROdW5wNmZPUHVnTUFBQUFBQUtoVVIyMjFLY3pyOVFhVy9TMHJwY25NekN5MVhjVnYwcVJKdG12WHJyWmJ0MjUyK3ZUcGdmVzllL2UyWGJ0MnRjODk5NXkxdG1TN1RXRVZiYmNwenovLytjL0E4cng1ODBvZFU5YjY0ZzRmUG14emNuS0t2RWZsb2RVR0FGRGRsUDZyRkFBQWdCRGg4WGlTSkMxcDBhS0Y1cytmWCthZEpDZGkrL2J0eDlYZUVzcXN0Um93WUlDMmJOa2luODkzVFhwNitrZE9ad0lBNEdoNEpna0FBQWhwMXRyYkpKWGJhbk9pS0pDVVJLc05BS0E2b2tnQ0FBQkNtVEhHZEpla3hNUkVwN09VS1Q4L1g5YmE0OTYvK0JTK3dXRDE2dFgreFZXU2p2L2lBQUNvUWhSSkFBQkF5S3JJckRaVkxUTXpzMFJSWSs3Y3VYcmlpU2ZLM0NjakkwUGJ0MitYSkYxNjZhV1NwQzFidG1qUG5qM0t5Y2xSdDI3ZHFuUTJuYU94UldlMUtmbDBXd0FBZ2hSRkVnQUFFTEtxb3RYbVdMMy8vdnU2Ly83N2l4UTFQdnZzczNMdmRGbXhZa1dSSW9xMVZrOC8vYlIrL3ZsbmJkaXdRYTFidDFaMGRIU2w1ajRXdE5vQUFLb3JpaVFBQUNCVUJXV3J6VzIzM2FibzZHZzkvdmpqc3RacXk1WXRXcmR1bmNhUEg2OWV2WG9WK2UrdXUrNlNKUFhyMTA5UlVWSGF1WE9uSk9sZi8vcVgvdkNIUHlnK1BsNHJWNjVVYkd5c2s1ZFVBcTAyQUlEcUt0THBBQUFBQUpVaExpN3VJZ1ZacTQwa3VWd3VQZlBNTXhvN2RxeXlzckkwYTlZczNYbm5uYnJqamp2MDBVY2ZxVy9mdmpMR2FQcjA2ZHF4WTRja3FYLy8vcEtrdSs2NlN6azVPWHJzc2Nja1NWOTk5WlVXTFZxazZPaG9YWFhWVmNyT3psWitmcjRlZU9BQlhYUE5OWTVjSDYwMkFBQUFBQUFFR2JmYi9iTEg0N0d6WnMyeXdlcUhIMzZ3M2JwMXN3Y09ITENIRGgyeUhUdDJ0TlphbTV1YmF5Ky8vSEs3Y2VQR3dOaXRXN2ZhMjIrLzNYYnUzTm0rK3Vxck5qczcyODZlUGR0NlBCNjdhOWN1YTYyMXI3MzJtcDB3WVlJajErSzNiZHMyNi9GNHJOdnQzaXNwT0hxY0FBQ29JTnB0QUFCQUtETEdtQ3VsNEdxMUtXelJva1ZxMHFTSlhuMzFWZFdyVjA4N2QrNlV6K2ZUenAwN2xaT1RvOEdEQit2ODg4OVhYbDZlSmsrZXJDZWVlRUpqeG94UmpSbzFkTzY1NTJybzBLSDY5ZGRmMWJGalIyM1pza1hTa1llNU9uM1h6RGZmZk9OZnBOVUdBQUFBQUFDbnhjWEZKWG84SHR1N2QyL3I4L2tjdmJPaU5Ca1pHYlpMbHk1RjdoUlpzR0NCN2R5NXMzMzMzWGVMalBYNWZQYlRUeisxWHEvWGpoOC8zbjc2NmFmV1dtc3pNek90dGRhKzk5NTdkdno0OGJhZ29NQmVkdGxsZHR1MmJWVjNJY1g0ZkQ1NzNYWFhXWS9IWStQaTRxNTIrdnNBQUlCanhUTkpBQUJBeURIRzNDZ0YxNncyaGMyY09WTkpTVWs2Ly96ekErc1dMMTZzSVVPR2FNNmNPYnIrK3V2bGNoMjU0ZGNZbzJuVHBtbktsQ242NVpkZmxKS1NvbW5UcGttUzNuampEWFh2M2wyREJnMVNxMWF0ZFBycHA2dEZpeGFPWEpNa2JkKytuVmx0QUFEVkd1MDJBQUFnMUFSMXE4MzI3ZHUxY09GQ0RSOCtQTER1bTIrKzBVOC8vYVRCZ3dlclZhdFdldXV0dDRyc00ydldMQlVVRkNnNU9Wbkp5Y2w2K3VtbkZSa1pxWHIxNnFscDA2YnEycldybm52dU9RMFpNcVNxTDZjSVpyVUJBRlIzRkVrQUFFQkkrWDFXbTFhbm5YYWE0OC9uS00yTEw3Nm9LNis4TW5ESHgvYnQyL1hZWTQvcDRZY2ZWbFJVbEI1ODhFSE5uRGxUWDM3NVpXQ2Znd2NQNm9JTEx0RGpqeit1ano3NlNLTkhqOWJvMGFQbGNybms4L2wwOE9CQlNWSmVYcDRqMXlRZG1kWG0zWGZmOVM4enF3MEFBQUFBQUU3enoyb3piZG8weDU3TlVaYWNuQng3NjYyMzJveU1ER3V0dGVucDZmYnl5eSszTTJiTUtETHU4ODgvdHhkZGRKR2RPM2R1WUYxdWJxNGRQMzY4N2RxMXErM1JvNGQ5NzczM2JINSt2aDA3ZHF5OTlkWmI3ZWVmZjI0VEV4UHRoeDkrV0tYWDVKZVJrY0dzTmdBQUFBQUFCQkhqOFhqKzQvRjRpandVTlJndFdMREFKaVltMnVUazVGSzNMMXUyekhicjFzMnVXYlBHamgwNzFsNTU1WlYyL1BqeGR1L2V2WGJ6NXMzMnpUZmZ0TGZmZnJzZE1XS0V6YzdPdHRaYW01S1NZaSs1NUJJN2I5NjhxcndVYTYyMW4zenlpYjlJc3NqcGJ3SUFBQUFBQU1LZWYxYWJQLzNwVDBFNXEwMWhCdzhldEQvLy9ITzVZL3pGaitYTGw5dERodzZWMkw1Mjdkb1MxL25ycjcvYTNOemNreGUwQW53K254MDRjQ0N6MmdBQXFqMW10d0VBQUNIRFA2dk5WVmRkRlpTejJoUld1M1p0MWE1ZHU5d3h0V3JWa2lSZGNza2xwVzczZUR3bDFqVnIxdXpFd3gyajNidDNhOU9tVGN4cUF3Q285bmh3S3dBQUNCV0JXVzB1dmZSU3A3T0VsZlQwZFA4aXM5b0FBT1poVmhvQUFDQUFTVVJCVktvMWlpUUFBQ0FrRko3VnBsMjdkazdIQ1J2V1dzMmNPZE8vekt3MkFJQnFqU0lKQUFBSUNkV3AxU2FVK0Z0dEpHWFNhZ01BcU80b2tnQUFnRkJBcTQxRENyWGFyQmV0TmdDQWFvNGlDUUFBcVBab3RYRkc0VlliU1ZPY3pBSUF3TWxBa1FRQUFGUjd0Tm80bzNDclRXcHE2aHluOHdBQWNLSW9rZ0FBZ09vdTBHclRyVnMzaDZPRUYxcHRBQUNoaGlJSkFBQ28xdnl0TnMyYk4xZmJ0bTJkamhNMnJMVjY0NDAzL0M5cHRRRUFoQVNLSkFBQW9Gcnp0OXBjZWVXVnROcFVvZDI3ZCt1SEgzNlFhTFVCQUlRUWlpUUFBS0E2bzlYR0liVGFBQUJDRVVVU0FBQlFiZEZxNHd4YWJRQUFvWW9pQ1FBQXFMWm90WEVHclRZQWdGREZUeE1BQUtEYThuZzgvNUhVeXVrY1lXeGxhbXJxeFU2SEFBRGdaT0ZPRWdBQVVKMGRjRHBBdUxMVzV2bDh2bkZPNXdBQUFBQUFBR0hDNC9GWWo4ZkRnMUVCQUtnQzNFa0NBQUFBQUFBZ2lpUUFBQUFBQUFDU0tKSUFBQUFBQUFCSW9rZ0NBQUFBQUFBZ2lTSUpBQUFBQUFDQUpJb2tBQUFBQUFBQWtpaVNBQUFBQUFBQVNLSklBZ0FBQUFBQUlJa2lDUUFBQUFBQWdDU0tKQUFBQUFBQUFKSW9rZ0FBQUFBQUFFaWlTQUlBQUFBQUFDQ0pJZ2tBQUFBQUFJQWtpaVFBQUFBQUFBQ1NLSklBQUFBQUFBQklva2dDQUFBQUFBQWdpU0lKQUFBQUFBQ0FKSW9rQUFBQUFBQUFraWlTQUFBQUFBQUFTS0pJQWdBQUFBQUFJSWtpQ1FBQUFBQUFnQ1NLSkFBQUFBQUFBSklva2dBQUFBQUFBRWlpU0FJQUFBQUFBQ0NKSWdrQUFBQUFBSUFraWlRQUFBQUFBQUNTS0pJQUFBQUFBQUJJb2tnQ0FBQUFBQUFnaVNJSkFBQUFBQUNBSklva0FBQUFBQUFBa2lpU0FBQUFBQUFBU0tKSUFnQUFBQUFBSUlraUNRQUFBQUFBZ0NTS0pBQUFBQUFBQUpJb2tnQUFBQUFBQUVpaVNBSUFBQUFBQUNDSklna0FBQUFBQUlBa2lpUUFBQUFBQUFDU0tKSUFBQUFBQUFCSW9rZ0NBQUFBQUFBZ2lTSUpBQUFBQUFDQUpJb2tBQUFBQUFBQWtpaVNBQUFBQUFBQVNKS00wd0VBQUFEd1gyNjMrekpKdmZ5dmpURVBTSksxOW9WQ3cxTFMwdEkrck9wc0FBQ0V1a2luQXdBQUFLQ0lBbjlocExEQzY3eGViNytxalFRQVFIaWczUVlBQUNDSXBLV2xmV210M1ZmT2tNeUNnb0ovVkZrZ0FBRENDRVVTQUFDQTRGSWc2ZjF5dG4rMmNlUEd2S29LQXdCQU9LRklBZ0FBRUh5U3k5cGdyWjFibFVFQUFBZ25GRWtBQUFDQ1RGWlcxZ3BKbWNYWFcydXo5Ky9mLzVFRGtRQUFDQXNVU1FBQUFJTE01czJiYzYyMUh4UmZiNHhadW5YcjFzTk9aQUlBSUJ4UUpBRUFBQWhDMXRvU1UvejZmRDZtL1FVQW9CSlJKQUVBQUFoQ3UzYnRXaVlwdTlDcVEvbjUrUlJKQUFDb1JCUkpBQUFBZ3RDT0hUdHlKQlYrL3NqeWpSczNIblFxRHdBQTRZQWlDUUFBUUpEeStYeUZuMHZDQTFzQkFLaGtGRWtBQUFDQzFLRkRoNVpJT215dHpjdlB6NS9qZEI0QUFFSWRSUklBQUlBZzlmMzMzMmRaYXhjYVkxWnUyTEJodjlONUFBQUlkWkZPQndBQUFFRFpyTFZ6SkozbWRBNEFBTUpCaE5NQkFBQUFVTHFZbUpnNkVSRVJOeGhqeGpadjNyeGRyVnExbHV6ZnZ6L1g2VndBQUlRcTQzUUFBQUFBbE9UeGVLNlJORkZTSy84NmEyMkd0ZmIrOVBUMGR5Vlp4OElCQUJDaUtKSUFBQUFFa1E0ZE9wd1hFUkV4U2RMbGtuVGVlZWVwWDc5KytzYy8vcUVOR3piNGg2MlFkSGRxYXVwNnAzSUNBQkNLS0pJQUFBQUVnWmlZbURwUlVWR2pYQzdYSTVJaTY5V3JwenZ2dkZNREJneVFNVWJXV3MyZlAxOVRwMDdWdm4zN0pNbHJyWjFvclgweVBUMzlONGZqQXdBUUVpaVNBQUFBT010NFBKNXJyTFVUalRFdFhTNlhycnp5U28wY09WTDE2OWN2TWZqZ3dZT2FOR21TNXMyYko1L1BKMnZ0cnQ5YmNONFJMVGdBQUp3UWlpUUFBQUFPaVkyTmJSTVJFVEhaR05OVGt0cTBhYU5ISDMxVTdkdTNQK3ErbXpadDByaHg0N1IrL1pHT0cydnRsNUx1U2t0TFcxZXBvUUVBQ0dFVVNRQUFBS3BZbXpadDZ0YXVYWHVVcEljbFJkYXZYMTkzM25tbnJyLytlaGxUOFIvUHJMVmFzR0NCcGt5Wm9yMTc5MHFTVjlMay9QejhKelpzMkxDL2N0SURBQkM2S0pJQUFBQlVIZU4ydTYrVk5ORVljN3JMNWRKVlYxMmwrKzY3cjlUV21vbzZlUENncGt5Wm91VGtaSG05WGtuYUxlbisxTlRVdDBVTERnQUFGVWFSQkFBQW9BcTBiOSsrYldSazVHUmpUQTlKYXR1MnJSNTk5RkZkY01FRkorMGNQL3p3ZzhhTkc2ZDE2NDUwM0ZoclU2eTF3OVBUMDlOUDJra0FBQWhoRkVrQUFBQXFVWnMyYmVyV3FsVnJ0REhtSVVrUjlldlgxN0JodzlTL2YvOWphcTJwS0d1dEZpNWNxQ2xUcG1qUG5qM1NrVmx3cGhZVUZQeVZGaHdBQU1wSGtRUUFBS0J5bUxpNHVQNHVsMnVpcE9ZdWwwdTllL2ZXZmZmZHAzcjE2bFg2eWJPenN6Vmx5aFI5K09HSC9oYWNQZGJhQjlMUzB0NFNMVGdBQUpTS0lna0FBTUJKNW5hN3p6ZkdUSmFVSkVubm4zKytSbzBhcFppWW1DclBzbVhMRmozenpETXExSEh6dGRmckhiNXUzYnEwS2c4REFFQ1FvMGdDQUFCd2tweHp6am4xNnRXcjl4ZEpEMGlLYU5DZ2dZWU5HNlpycjcyMlVscHJLc3BhcTBXTEZtblNwRW5hczJlUHJMVStTZFB5OHZJZTM3aHg0ejdIZ2dFQUVHUW9rZ0FBQUp3NDQvRjRycGYwb3FUbUVSRVJnZGFhdW5Yck9wMHRJRHM3VzFPblR0VUhIM3pnYjhIWksrbkIxTlRVdjB2eU9ac09BQURuVVNRQkFBQTRBUjA2ZEloeHVWeFRqREhkSkNrbUprYWpSbzNTK2VlZjczQ3lzdjM0NDQ4YU4yNmNVbE5USlVuVzJtOEtDZ3FHYjlpd1lhM0QwUUFBY0JSRkVnQUFnT01RSHg5ZjMxbzd4bHA3dnpIR2RlcXBwMnI0OE9HNjVwcHJIRzJ0cVNocnJSWXZYcXhKa3lacDkrN2RzdGI2akRHdjVPVGtqUDN1dSsvMk9wMFBBQUFuQlA4bk9BQUFRSEJ4dWQzdUFaSmVOTVkwaTRpSVVOKytmVFZpeElpZ2FxMnBxSnljSEUyYk5rMXo1ODVWUVVHQnJMWDdqREVQcHFhbXZpbGFjQUFBWVlZaUNRQUFRQVcxYjkrK2ZXUms1R1JqektXU2RNRUZGMmpVcUZGcTE2NmQwOUZPMkU4Ly9hUm5ubm1tY0F2T2FrbkQwOUxTMWppYkRBQ0Fxa09SQkFBQTRDamk0dUlhR0dQR1NCcnBiNjI1NjY2N2RQWFZWMWVMMXBxS3N0YnFuLy84cHlaTm1xUmR1M2I1WjhGNUxUczcrN0ZObXpidGNUb2ZBQUNWTFhRKzFRRUFBRTQrVjF4YzNFQmp6SXZHbUtZUkVSRzYrdXFyTldMRUNOV3BVOGZwYkpVbUp5ZEhMNy84c3ViTW1lTnZ3ZGt2NmFHMHRMU1pvZ1VIQUJEQ0tKSUFBQUNVd3VQeHhFcWFJdWxpU1dyZnZyMGVmZlJSdFduVHh0bGdWV2pyMXEwYU4yNmMxcXdKZE55czlmbDh3OUxUMDFjN21Rc0FnTXBDa1FRQVVLMVlhNDJrYUVrMUpFVkpjbFhoNlgyUzhpWGxTc296eHRncVBEZXFTRnhjWEFPWHkvVzR0WGFFTWNiVnNHRkQzWDMzM2VyVHAwOUl0ZFpVbExWVy8vZC8vNmVKRXljcUl5UEQzNEx6dXFUSDB0TFNkanVkRDZnSVBqc0FWRlQ0ZmRJREFLbzFhMjIwcEthU1drcHFvaU0vOUZhVlBFbTdKVzJUdE1zWWsxZUY1MGJsYzNYbzBPRUdsOHMxd1JqVEpESXlVdGRjYzQzdXVlY2UxYTVkMitsc2pqdDA2RkNnQlNjL1AxL1cydjNXMmtmUzA5UGZrT1IxT2g5UUhqNDdBRlFVUlJJQVFMVmlyYTByS1VaU2lvTXhFaVJ0Tk1aa09aZ0JKNUhiN2U0Z2Fhb3hKbEdTWW1OajllaWpqK3E4ODg1ek9GbncrZm5ubnpWdTNEaXRYaDNvdUVrdEtDZ1l2bjc5K2xWTzVnTEt3MmNIZ0lxaVNBSUFxRmFzdFkwa1hTVHBZd2RqOUpIMGxURm1yNE1aY0JLMGI5LysxS2lvS0g5cmpXblVxSkh1dnZ0dTllN2RPeXhiYXlyS1dxdlBQdnRNTDc3NG9yOEZ4eHBqcGhjVUZJeFp2Mzc5THFmekFjWHgyUUdnb3FxeUZ3OEFnSlBCcGFxOVRibzBOY1JuYUhYbmNydmROMGRGUlcyU2RHOVVWSlM1L3Zyck5XL2V2TEI5OXNpeE1NYW9aOCtlU2s1TzFrMDMzYVRvNkdnajZmYkl5TWp2UFI3UG5aSWluTTRJRk1ObkI0QUs0UzhwQUFBSUszRnhjWEZ1dDN1Rk1lWk5TWTNqNHVJMGUvWnNQZkxJSXp4NzVCalZyRmxUOTkxM24rYk1tYU1MTDd4UWtocEllc1h0ZHEveGVEeGRISTRIQU1BeGkzUTZBQUFBeDJ2RGhnMjY1WlpiaXF3NysreXpOV2ZPbkhMSHIxaXhRclZxMWFxQ2hBZ21NVEV4RGFPam8vOHE2VzUvYTgySUVTTjA1WlZYY3VmSUNXcmR1cldtVFp1bUpVdVc2S1dYWHRMT25UdmpyTFZmdWQzdU4vTHo4Ly95N2JmZlpqaWRFU2dzUGo2K3pHMXIxNjZ0d2lRQWdnMUZFZ0JBdFVmUkEwY1JFUmNYZDZQTDVYcEJVcVBJeUVoZGUrMjF1dnZ1dS9tK09ZbU1NZXJSbzRlNmR1MnExMTU3VGUrODg0N0p6OCsvTFRvNnVyL2I3WDQwTFMzdE5URUxEb0tFdnhEaUw1Nm5wS1FvT3RycGJod0F3WUIyR3dBQUVMSmlZMk05SG85bnBjdmxtaVdwa2R2dDF0dHZ2NjJISDM2WUFra2xxVm16cGthTUdLRzVjK2VxYytmT2tsVGZHRFBONC9Hc2pZdUx1OGpwZkFBQWxJY2lDUUFnNUh6enpUZTY0WVliMUxselovWHUzVnNwS2FYUCtQamVlKy9wajMvOG94SVNFdlQ4ODg4SDF1Zmw1V244K1BIcTNyMjd1bmJ0cXRHalIrdmd3WU5WRlI4blFkdTJiUnZGeGNWTmlZeU1YQ09wUytQR2pmWEVFMC9vOWRkZjF6bm5uT04wdkxEUXFsVXJUWjA2VmVQSGoxZno1czBscVlQTDVWcnA4WGhteE1URW5PWjBQcUFzR3pac1VIeDh2RDcrK0dNbEpTWHArZWVmRDZ6THlja3BNUzR2TDA4U254MUFxS0JJQWdBSU9kbloyUm96Wm94V3JGaWhidDI2YWR5NGNTWEdiTnUyVGM4OTk1eWVldW9wTFZteVJMMTY5UXBzZStxcHAvVGRkOS9wdmZmZTA4S0ZDN1YvLzM2OThNSUxWWGtKT0g0UkhvL256NmVjY3NvbWw4dDFWMVJVbEJrMGFKQSsrdWdqbmozaUFHT01McnZzTW4zNDRZZTY1WlpiL0xQZzNGcWpSbzN2NCtQamg0dldid1N4VmF0V2FjR0NCUm82ZEdpRnh2UFpBWVFHaWlRQWdHcnY0b3N2Vm54OHZPTGo0L1g4ODgrcmUvZnVPdXVzczdSbHl4YlZxVk5IMjdkdlYwRkJRWkY5b3FLaVpJelJyNy8rcWxxMWFpa21Ka2FTdEgvL2ZpMWF0RWlqUm8xU3MyYk4xS0JCQTkxNDQ0MWFzbVNKRTVlR1k5QytmZnQ0dDl2OWxhUTNqREVOUFI2UDNubm5IVDM0NElNNjVaUlRuSTRYMW1yVXFLRjc3cmxIYytmT1ZVSkNnaVRWczlaTzlYZzhxWEZ4Y1lsTzV3TktjL1BOTjZ0MjdkcXFVNmZPVWNmeTJRR0VEcXIzQUlCcXIvaURXeWRQbnF5UFAvNVlzYkd4cWxHamhpVEo1L01WMmFkWnMyWjY4c2tuTlhIaVJNMmVQVnVQUHZxbzNHNjNmdjMxVjFsck5XalFvQkxueWMvUFYxUlVWT1ZlREk1WjI3WnRHNTF5eWlsUEdtT0dTakpObWpUUnZmZmVXK1R1SUFTSGxpMWJhc3FVS2ZyODg4ODFZY0lFN2RpeG83M0w1VnJoZHJ2L2Z2anc0VWYvL2U5LzczUTZJK0RYc21YTENvL2xzd01JSFJSSkFBQWhaZHUyYlpvMWE1Ym16cDJyczg0NlN5a3BLZnJrazA5S0hkdXJWeS8xNk5GRGt5Wk4wc01QUDZ4UFAvMVVEUnMybENUOTR4Ly8wR21uOGRpRUlCZmhkcnR2a2ZTY01lYlVxS2dvWFhmZGRSbytmRGgzamdTNTd0Mjc2NktMTHRMMDZkTTFlL1pzazVlWE4vaVVVMDY1eHVQeC9DVTFOZlVWU1FWSFBRaFF5UXEzNS9sbnZqbDgrSENnS0YvNGVTTjhkZ0NoZzNZYkFFQkk4YmZWN055NVU1bVptWHIzM1hkTEhiZHo1MDZscDZmTEdLTldyVm9wTHk5UDFsbzFhOVpNSG85SHp6Ly92REl5TXVUMWVyVnAweVo5ODgwM1ZYa1pPQXEzMjkzUjdYYW5HR09tRzJOT2pZK1AxenZ2dktNSEhuaUFBa2sxVWFOR0RkMTExMTM2NElNUGRORkZGMGxTUFVtVFBSNVBtc2ZqdWRqaGVFQVJaNTU1cG1yVnFxV0ZDeGRLa25KemMvWFdXMjhGdHZQWkFZUU9paVFBZ0pCeTVwbG5hdURBZ1hyb29ZZDA4ODAzKy8veFZZTFg2OVVUVHp5aHhNUkV2ZmZlZTNycXFhY0N2elg4MjkvK0pwZkxwZjc5K3lzeE1WRi8vZXRmWmEydHlzdEFHZUxqNHh1NzNlNlhqVEhmR0dNNk5XM2FWRTgvL2JSZWUrMDFuWFhXV1U3SHczRm8wYUtGSmsrZXJBa1RKcWhGaXhhU2RJR2s1VzYzKys5dXQvdDBoK01Ca280VTlaNSsrbWw5OE1FSDZ0T25qNFlQSDE3aTg0WFBEaUEwOEloM0FFQzFZcTF0SXVrU1NSODRHT002U2N1Tk1ic2R6QkJ1SXVQaTR2NXNqQmx2akdrUUZSV2xBUU1HYU5pd1lhcFpzNmJUMlhDUzVPYm1hc2FNR1pvOWU3WnljM01sS2N0YU95WXRMZTFsU2ZrT3gwTTF4bWNIZ0lyaVRoSUFBQkRVT25Ub2NLSEg0MGx4dVZ5dkdXTWFkT3JVU2UrOTk1NUdqaHhKZ1NURTFLaFJROE9IRDljSEgzeWd4TVJFU2FwcmpKbm9kcnZUM1c3M0pVN25Bd0NFUG9va0FJRHF4aWNweitFTXViL25RQ1Z5dTkxTlBCN1BxeEVSRWFza2RXeldySm5HalJ1blYxNTVSV2VlZWFiVDhVcjQ4c3N2L1hjL2xNci9MQVBweUFPRy9YNzg4Y2N5OTdIV2F1L2V2VVZldi8vKys4ZDlDMzlhV3ByV3JGbHpYUHRXcGROUFAxMlRKazNTaXkrK3FKWXRXOG9ZYzc0eFpybkg0M21MRmh3Y0p6NDdBRlFJN1RZQWdHckZXbHRYVW95a0ZBZGpKRWphYUl6SmNqQkRLSXYwZUR5M1Nob3ZxWDUwZExRR0RCaWdvVU9IQnQyZEkrdlhyOWZwcDUrdXhvMGI2NG9ycnREczJiUFZ1SEZqTFZ1MlRCZGZmTEVpSWlJQ1l6dDE2cVRWcTFkTE9qS3owbTIzM2FiKy9mdXJWNjllV3J4NHNSWXVYS2kyYmR0cXdvUUp5c3JLVW1abXBuSnpjOVd3WVVPOTlOSkxhdHEwcVRadTNLam5ubnRPczJiTlVzZU9IZFc2ZGVzU21mN3puLytVV1FoWnRteVp4bzBicDNuejVoV1pOanVZNWVYbGFjYU1HWHJycmJlVW01c3JhKzFCYSsyWWlJaUlhV3ZYcnFVRkJ4WENad2VBaW1JS1lBQkFkWk1yYVp1Ty9MRFpSRktOS2o3Mzd0L1BYL1l0QXpodUhvK25pNlNwa2p5U2RPR0ZGMnJVcUZFNjQ0d3puQTFXaG8wYk4ycjY5T21hTkdtU2ZENmZYQzZYbGkxYnBxbFRwK3FpaXk1UzE2NWRsWkpTK3IvSlZxOWVyVFp0MmtpU01qTXpOV0hDQk0yYU5Vdi8rdGUvOVBiYmI2dEpreWFCYVVmOWxpeFpvajU5K2tpU29xS2lsSnljWE9LNENRa0pnZVg0K0hnMWI5Njh5UGFvcUNoZGYvMzFSZGJGeDhmcmYvLzNmNC85RGFnQzBkSFJHalpzbUs2Kyttcjk3VzkvMDRvVksrb1lZMTd5K1h4M3hzWEZEVTlQVDEvbWRFWlVDM3gyQUtnUWlpUUFnT29tWDBkKzJNeVVGS1dxYlIzMS9YNytYUEVReVpNcU5qYTJhVVJFeE5PU2hralNhYWVkcHZ2dXUwODllL1owT0ZuNUJnd1lvRVdMRmlrbEpVVStuMCsvL2ZhYm5uNzZhVTJlUExsRWdhTzR2bjM3YXY3OCtaS2tXYk5tcVZldlhtcmR1clZjTHBkL2xwY2l2RjZ2UHZ2c004MlpNK2VZTXM2ZlAxOFJFUkh5K1h3cUtDalE0Y09IZGVqUUlSMDhlRkFIRGh6UXZuMzdkT21sbHg3VE1aM1F2SGx6dmZUU1MxcXhZb1ZlZU9FRi9mTExMKzJNTVorNzNlNTN2Rjd2SSt2WHI5OTI5S01nalBIWkFhQkNLSklBQUtvVlk0elZrUjgwK1cxY2FJaDB1OTFEakRIUDZ2Zldtb0VEQjJybzBLR3FVYU1xZjlGN2ZGd3VseVpPbktpR0RSc3FQejlmelpvMTA0d1pNMHB0Z3ltdVM1Y3VpbytQMTVkZmZxazc3cmhEUGwvNWp5cFl0R2lSRGg0OEdHZzV5cy9QVjc5Ky9VcU15ODh2K1crd2poMDdxbWJObW9xT2psYU5HalcwYTljdW5YLysrYXBYcjU0YU5teW9tSmlZRW5lY0JLdUxMNzVZblR0MzFzeVpNL1gzdi85ZGh3OGZ2aUVpSXFLUHgrTVptNXViTzNYanhvMU9QM2NDUVlqUERnQVZSWkVFQUNwQlhGemNkY2FZTHNZWS83T2ZpdnhwclRXRjEvMCtMUEQ2OSswbDlpdDh2TExHV0d1TnkrVXFkVXl4UEtVZW8zaVdZcG1MSDZ1MDZ5cCt2UExHbEpxdjhKampmUTlMRzFQOFBTanJQU3gydkNMdmF5bjVTOHRjL0ppVitSNEd6bEg0dlA0eHBaMmp0R3N2NDMwKzZibExlVitYRzJNdWxhVE9uVHZya1VjZUNkcldtdEs4K09LTFdySmtpU1RwNE1HREdqQmdRR0JiNFFlMWxxWi8vLzdLeWNuUjd0MjdBL3ZObno5ZldWbFp1dXFxcXlSSkdSa1phdGFzbVI1NzdESE5uRG16eVA2dFc3Y090TnNrSlNWcDZkS2xrcVRiYjcrOXhMbXN0VnE1Y21YZ2RhZE9uVFJyMXF3aXoweXBUcUtqbzNYbm5YZXFiOSsrK3R2Zi9xWXZ2dmlpanFRSjBkSFIvK1B4ZU9JTERmVS80ZGI2SDNiNyt6K1dDMjhydkwzSU92OUNvWDFLSFJNNGVLRjFaZXhUMnI2bGJpOHJaeW1aeXp4bjhlMmxIYXVzbk9YdFc0SDM0M2l1cWJSekhuV2Z3dVA4aGNaanVLWUs1eXkwYzBYZnc2T2U4MmpmSTZXZHMvQSs1V1VxYTUrS1hsT3gvU3IwUFYvR1BoVitQNDdubklXdnplZnpWZWg3dEFMdlI2bjV5L3Q2VmVCN3Z0UnI4bi9mV212WHA2ZW52eWtFQllva0FGQUpYQzdYT3lybi83SC8vYmZqOFcwdmIwemg5U2ZqUENjalU3Q09PZGJyTDI5R2tXQzZyb3FNQ2FLdmZXMy9RcjE2OWFyRjNTT0ZqUnc1VWlOSGpsUk9UbzZTa3BLT1doZ3BMRGs1V1pNblQ5WmJiNzJsaHg5KzJEL2xyZXJXclJzNGp2K1k4K2JOVTBKQ2doWXZYbHhrLzlLOC92cnJSVjZYOXI3WHIxOWZXVmxaYXRDZ1FZWHpCcU9vcUtqaTEzQktzU0hGaTVkbE9wYS9FOVZsMzJETlZSbm50TllHNWZzUnJGL2ZFOTAvR04rUDMzOUJWR25IcjR4OS9kKzN4aGl2Sklva1FZSWlDUUJVRHYvL1grLzNlcjMrM3lRVS82MUhrZGUvL3dha3ZER0Z4NVhZWDBWL08xSmtiRm5uTjhiWVF2bUtITlByOVJZNVpsbTV2VjV2aWZNVzI2ZmMzS1ZsODNxOVJiWVZlMTNpVDMvT2dvS0NNcmNWWGxkUVVGRGlPS1VkT3o4Ly82aGpKQ2svUHord3plVnlCYmJsNWVXVnU1OS9iRjVlWG9reGhZL2pYODdOelMyeHpmL2F2ODdsY3RtY25Kd2kyeUlpSW14MmRuYVJmU01pSWtxOGpvaUlzUHYzN3k4eEpqSXlNdkE2S2lyS1NsSkdSa2FSYlpHUmtiWkdqUnBXa21yV3JHa2xxVzdkdW5iWnNtV0JyL252ZnhiNVBvaUppWW1Pam80ZUplbWhUei85dE02S0ZTczBkT2hRRFJndzRLalA5QWdHL2pzK3ZGNnZ2RjV2NExVa3ZmbG0rVC92Wm1WbGFkT21UV3JVcUpGZWZmVlY3ZDI3VjFkY2NZVWlJMHYrZU5hcFV5ZGRmdm5sV3J4NHNmNzk3MzlyMUtoUmdXMDdkKzZVMSt0VlltS2lHamR1SEZnL1k4WU1SVWRIQi83aGtKU1VGTmlXbloydFBuMzZCTTUxNVpWWDZvRUhIamlPZDhBWitmbjVtamR2bmlaUG5xeWNuQnhKT21TdG5aaVZsZlhYelpzM0YyNm5NS1VzRjFuWHJWczNaV1ZsQmRZZFBudzRzSnlibXh0WUxpZ29NSVgvbEtSbXpab0ZsdlB6ODQwa2ViM2VFdnNVWHVmeitZd2tuWHJxcVlIMS9qLzkyOHJheDc5Y3QyNWRsYldmdGRiNFp5N3lyeS8rcDM5YzhlTmJhNDIvbmF2d3V0SnlGRjd2WDQ2T2ppNTNiR243V0d1Ti8rOTZXWmtrS1NvcXF0eHpsM2Y4cUtpb2NyZVhkNXpJeU1qeXRwZDVidi9mcllxTUxiNHVJaUtpM0gwS2JTOSt4MlNaMTFGNGpNdmxxbEFtLy9ham5MdkU4YTIxcHZnMi8xMXJwZTFqclQzcTl2TFdGYnFlc3E2cDNIV2w3Vi9ldFJWZVYzamZDdXhUNVBpRjd1U2JJS2w2M3RZSEFFQkZlVHdlNi9GNHlyN3RBRUFSc2JHeExUMGV6enovMzUycnI3N2FybHExeWxZWEw3LzhzaDAvZm55SjlWMjZkQWtzZCt6WU1iQjh4UlZYMkxGang5cVZLMWZhSzY2NHd1N2Z2OThPR3piTS92TExML2E2NjY0TGpPdmV2WHVSNHhWL3ZYanhZdnYwMDAvYjd0Mjcyd2NmZk5CKzk5MTNnVzE3OXV5eFBYcjBzTlphNi9GNGl1ejN6RFBQMkhuejVoM0hsVG92TFMzTkRoZ3d3UHEvVjl4dTkrTDQrUGl6bmY0ZUJvRGp3YytNd2FjcW4rb01BQUJRcXZYcjEyOUxUVTI5UnRJVmtyNy96My8rbzJIRGh1bVJSeDdSenAwN25ZNTNWRXVYTHRWRkYxMVVZbjJIRGgxS0hWOVFVS0M4dkx4QWkwMkRCZzAwYmRvMGZmZmRkenIzM0hNcmRNNHZ2dmgvOXU0N0xJcHord1A0ZDVhaWdtTFhHRkdqbUNoR0l5ekV5bFhFUkUyQ1NoRVVHd2wyc09UYVM1UWJiQkZGN0JFckttclVxTEZFaUZoQVJheTdHQ1FtbDRENkM2Z0JST3JDdG5sL2Y1Q2R5N0tBb09BdWVEN1A0K05PZjJmWmhaa3o1MzNQRlJ3NmRBaGZmLzAxQUdEaHdvVUlDQWpBM2J0M0FRQ1BIejlHKy9idHRiYmhlUjdYcjE5SDM3NTljZm55WldIKy92MzdLM1JNZmNySXlJQy92ejhtVEppQXhNUkVNTVllQVhDVFNxV2YzYjE3TjBuZjdTT0VFRkk3VUpDRUVFSUlJUVpESXBIOHduRmNOOGJZVXNaWTNvVUxGK0R1N281OSsvWkJvVERNb2lVeE1USEl5OHRENzk2OWRaWnQzNzY5MUcyTWpZM3g3YmZmNnN6LytlZWZYMXFPVjZGUVlOdTJiZGk2ZFN1Q2dvS2c2VnJSdEdsVEJBWUdZdlhxMVFnSUNNRDE2OWZSclZzM1lTeWRuMzc2Q1NOR2pFQllXQmo2OU9tRHYvNzZDM0Z4Y2NqTXpNUlBQLzFVMmROK1k1UktKWTRjT1FJWEZ4Zk5XQzB5eHRocWhVTFJTU0tSbk5SMyt3Z2hoTlF1RkNRaGhCQkNpRUc1ZS9ldVVpcVZydUI1dmpPQUUzSzVISnMyYllLbnB5ZHUzTGloNytacHljL1B4OXExYXpGMTZ0UlNCdzNNemMwRnovUDQvZmZmaGRLOVFGRjFGZzhQRHd3ZlBoeW1wcVlZUG53NGdvT0Q4Zmp4WTYyeFEwcnorKysvSXowOUhidDM3MGJ6NXMyMWxyVnUzUm9IRGh5QXRiVTF6cHc1ZzhHREIrUHg0OGNBaXFydExGbXlCRHpQNC9idDIvRDM5OGVDQlFzUUZCUUVhMnZyS25nM3FwNVVLc1hZc1dNUkdCaUlnb0lDTU1iQ2xVcGxONmxVdXBoSy9SSkNDQ0dFRUZKRFVQOVNRcXFPalkzTnAyS3grSUhtZXpWdjNqeVdtcHFxejJFeEJJY09IV0p6NXN4aFBNK1h1dnlycjc1aWRuWjJySGZ2M216cjFxM2w3aXMwTkpURng4ZHJ6VnU4ZUxIVzlKNDllMHJkZHRPbVRWclQrZm41YlB2MjdZd3h4dFJxTmJ0MDZaS3c3TkdqUjJ6SmtpVk1yVmF6Ky9mdk0zOS9mNWFjbkZ4dTI5NjB0TFEwdG5UcDB1TGpqaVRiMk5nTTEvZG5rUkJDcWhwZE14cWUxNnNiUlFnaHBGU2FQM1lTaVlSK3p4SlNOVXpFWXZFOEFBc0JOS2hUcHc0bVQ1NE1MeTh2dlpZTjVua2VTcVd5eHBVdU5sUktwUkxIangvSGxpMWJVRkJRQUFBeW51ZURsVXBsQUdXT0VFSnFJN3BtTkR6VTNZWVFRZ2doTllGU0lwR3NZb3gxWm93ZGw4dmxiUFBtemZEMDlFUnNiS3plR2lVU2lTaEFVa1VrRWdsR2p4Nk50V3ZYb3FDZ2dBSDRXYVZTZFkyTGkvdUdBaVNFRUVMZUZJcFdFVUpJTmFDbkFvUlVMMXRiMjRFQU5uRWMxd1VBQmd3WWdObXpaK1BkZDkvVmM4dElaYVducDJQanhvMElEdy9YekVvRzhMVkVJam1qeDJZUlFzZ2JRZGVNaG9jeVNRZ2hoQkJTNDBpbDBvdFNxYlE3WTJ3UmdKekxseS9EM2QwZGUvZnVoVnd1MTNmelNBVW9GQW9jT25RSUxpNHVDQThQQjJNc256RzJYQzZYVzFPQWhCQkNpTDVRa0lRUVFnZ2hOWlZLS3BWK1YxQlEwQm5BTVlWQ3diWnMyUUlQRHc5Y3YzNWQzMjBqNWJoejV3N0dqQm1Eb0tBZ0ZCWVdNZ0JuR1dOZHBWTHBNdXBhUXdnaFJKOG9wWWNRUXFvQnBVNFM4dVoxNzk1OWdFZ2syc3h4M0ljQTRPam9pTm16WjZOMTY5YjZiaHI1UjFwYUdqWnUzSWlJaUFqTnJDUzFXdjMxdlh2M3p1cXpYWVFRb2k5MHpXaDRLSk9FRUVJSUliWEN2WHYzTGt1bFVoc0FDd0JrUjBWRlljU0lFZGk5ZXpkMXJ2Skl1Z0FBSUFCSlJFRlV3ZEV6aFVLQnNMQXd1THE2SWlJaUFveXhmQURmU2lRU2F3cVFFRUlJTVNRVUpDR0VFRUpJYmFLU1NDU0Jjcm04TTRDakNvV0NiZHUyRFNOR2pNQzFhOWZBR05OMys5NHFqREhjdm4wYlhsNWVDQTRPUm1GaElXT01uUmFKUkYwa0VzbC9BQ2oxM1VaQ0NDR2tPRXJwSVlTUWFrQ3BrNFFZQmhzYkcwZVJTTFFaUUZjQTZOZXZIK2JNbVFOTFMwczl0NnoyKy92dnY3Rmh3d2FjUDM4ZUFNQVlTMlNNZlIwWEYzZE96MDBqaEJDRFFkZU1ob2N5U1FnaGhCQlNhOFhGeFVWSkpCSWJudWZuQThpK2N1VUtSb3dZZ1YyN2RxR3dzRkRmemF1VkZBb0ZEaHc0QUZkWFY1dy9meDZNc1R5ZTUvOGpsVW8vcEFBSklZUVFRMGRCRWtJSUlZVFVkdXE0dUxpMUNvV2lFMlBzQjRWQ3diNy8vbnVNR0RFQ1Y2OWVwUzQ0VllReGhsdTNibUhVcUZIWXNHR0RwbXJOVDBxbHNrdGNYTnkzb0s0MWhCQkNhZ0JLNlNHRWtHcEFxWk9FR0M1Ylc5dCtITWR0QWRBTkFCd2NIREIzN2x5MGFkTkd6eTJydVo0OWU0WU5HellnTWpJU0FNQVkreS9IY2JNa0VrbkVTellsaEpDM0dsMHpHaDdLSkNHRUVFTElXMFVxbFY2UlNDUzJqTEc1QUxLdVhic0dEdzhQN055NWs3cmdWSkpjTHNmKy9mdmg1dWFtQ1pEa01zYVdTYVhTRHlsQVFnZ2hwQ2FpSUFraGhCQkMza1pxcVZRYXBGS3BPakhHRGlrVUNyWjkrM2E0dTd2anlwVXIxQVhuSlJoanVIbnpKa2FOR29XTkd6ZHF1dGFjVUtsVVhhUlM2WElBS24yM2tSQkNDSGtWbE5KRENDSFZnRkluQ2FsWnVuZnY3aUFTaWJad0hOY2RBUHIyN1l1NWMrZWliZHUyK202YXdYbjI3Qm5XcjErUGl4Y3ZhbWI5b1Zhclo5NjdkKys4UHR0RkNDRTFFVjB6R2g3S0pDR0VFRUxJVysvZXZYdlhwRktwSFlEWmpMRVhNVEV4OFBUMFJFaElDQW9LQ3ZUZFBJTWdsOHNSR2hvS1YxZFhUWUFrRjhBM0VvbWtLd1ZJQ0NHRTFCWVVKQ0dFRUVJSUthS1dTQ1RCQURvQk9LaFFLTmlPSFR2Zzd1Nk82T2pvdDdZTERtTU1zYkd4R0RseUpEWnYzZ3k1WE00WVk4ZlZhclcxUkNKWkNlcGFRd2docEJhaGxCNUNDS2tHbERwSlNNMW5ZMlBUaCtPNHJSekgyUUJBbno1OU1IZnVYTFJyMTA3ZlRYdGpuajU5aXZYcjErUFNwVXVhV2IvelBEOHpMaTR1VXAvdElvU1Eyb0t1R1EwUFpaSVFRZ2doaEpRaUxpN3V1bFFxdGVONS9tdkdXT2IxNjlmaDZlbUo3ZHUzUXlhVDZidDUxYXF3c0JCNzkrNkZxNnVySmtDU3cvUDhZb2xFMHBVQ0pJUVFRbW96Q3BJUVFnZ2hoSlNOajR1TDI1aWZuOStKTVhaQXFWVHlPM2Z1aEx1N095NWZ2bHpydXVBd3huRDkrbldNSERrU1c3WnNnVUtoNEFFY1k0eFp4OFhGclFhZzFuY2JDU0dFa09wRUtUMkVFRklOS0hXU2tOckoxdGEyTjhkeFd3SFlBa0N2WHIwd2I5NDh2UGZlZS9wdFdCVjQ4dVFKZ29LQ0VCVVZwWm4xZ0RFMlF5cVZYaXhuTTBJSUlhK0JyaGtORDJXU0VFSUlJWVJVa0ZRcWpaVklKUGFNc1ZtTXNjd2JOMjVnNU1pUjJMWnRXNDN0Z2xOWVdJZzllL2JBemMxTkV5REpZWXd0bEVnazNTaEFRZ2doNUcxRFFSSkNDQ0dFa01yaHBWTHBwb0tDZ2c4WVkvdVVTaVcvZS9kdXVMdTc0OUtsU3pXbUN3NWpESnBTeDF1M2J0VjByVGxhVUZEUVdTcVZyZ0YxclNHRUVQSVdvcFFlUWdpcEJwUTZTY2piNDZPUFB1cHBiR3k4RFlBWUFIcjI3SWw1OCthaGZmdjJlbTVaMlZKVFV4RVVGSVRvNkdnQUFHTXNnZWY1R2ZmdTNidXM1NllSUXNoYmhhNFpEUTlsa2hCQ0NDR0V2SVpmZi8zMXBrUWkrUmpBREFEUGI5NjhLUXg4bXArZnIrL21hU2tzTE1TdVhidmc3dTZ1Q1pCa0E1Z3ZsVW8vb2dBSklZUVFRa0VTUWdnaGhKQ3F3RXNra2kxeXVmd0RBSHRWS2hXL2QrOWV1TG01NGVMRmkzcnZnc01ZdzdWcjErRGg0WUh2di84ZUNvV0NaNHo5b0ZBb09ra2trclVBZUwwMmtCQkNDREVRbE5KRENDSFZnRkluQ1htN2RlL2V2WWVSa2RGV0FQWUE4UEhISDJQKy9Qbm8wS0hERzI5TFNrb0tnb0tDY09YS0ZjMnMrNHl4NlZLcE5QcU5ONFlRUW9nV3VtWTBQSlJKUWdnaGhCQlN4ZTdkdTNkTElwSDA0SG5lRDBERzdkdTNNV3JVS0d6ZXZQbU5kY0VwS0NqQXpwMDc0ZTd1aml0WHJvQXhsc1h6L0R5SlJOS2RBaVNFRUVKSTZTaElRZ2doaEJCU1BWaGNYTncycFZMNUFXTnNqMXF0Vm9lR2hzTE56UTJSa1pIVjFnV0hNWVlyVjY3QXc4TUQyN2R2aDFLcDVCbGpoOVJxZGFlNHVMaDFvSzQxaEJCQ1NKa29wWWNRUXFvQnBVNFNRa3F5dGJXMUI3Q040N2lQQWNEZTNoN3o1OCtIbFpWVmxSM2pyNy8rd3JwMTYzRHQyalhOclBoL3V0WmNLVzg3UWdnaCtrSFhqSWFITWtrSUlZUVFRdDRBcVZSNlJ5cVY5bVNNVFFPUWZ1Zk9IWGg1ZVdIVHBrM0l5OHQ3clgwWEZCUmd4NDRkR0RGaUJLNWR1d2JHMkF2RzJCeUpSR0pEQVJKQ0NDR2s0aWhJUWdnaGhCRHk1akNwVkxxZDUva1BHR083MUdxMWV0KytmWEJ6YzhQNTgrY3IzUVdITVlibzZHaU1HREVDSVNFaFVLbFVhZ0FIQVhTU1NxWHJRVjFyQ0NHRWtFcWhsQjVDQ0trR2xEcEpDS2tJc1Zoc3h4amJ4bkZjRHdDd3M3UEQvUG56MGJGang1ZHUrMy8vOTM5WXQyNGRZbUppQUFDTXNWOTVudmU3ZCsvZXRaZHNTZ2doeEVEUU5hUGhvVXdTUWdnaGhCQTlrVWdrZDZWU2FTOEFVeGhqYVhmdjNvV1hseGMyYk5oUVpoY2NtVXlHN2R1M1k4U0lFWWlKaVFGajdBV0FmMHVsVWhzS2tCQkNDQ0d2aDRJa2hCQkNDQ0g2eFNRU3lRN0dXQ2NBTzNtZVZ4ODRjQUN1cnE3NDVaZGZoQzQ0akRGRVJVVmh4SWdSMkxseko5UnF0UnJBQVpGSTlJRkVJdGtBb0hySzVSQkNDQ0Z2RVVycElZU1Fha0NwazRTUVY5VzllM2RiSXlPamJRQjZBWUN0clMyOHZMeHc4dVJKeE1iR0FnQVlZM0dNTWIrNHVManIrbXdySVlTUTEwUFhqSWJIV044TklJUVFRZ2doLzNQdjNqMHBnRDQyTmpZVE9JNWJJWlZLVzBxbFVnQUFZeXdUd0xkU3FYUXpLSE9FRUVJSXFYTFUzWVlRUWdnaHhQQ3d1TGk0WGRuWjJaMFlZeUVBQ2hoait3c0tDajZRU3FXYlFBRVNRZ2docEZwUUpna2hoQkJDaUlGS1RrN09CakQxbjMrRUVFSUlxV2FVU1VJSUlZUVFRZ2doaEJBQ0NwSVFRZ2doaEJCQ0NDR0VBS0FnQ1NHRUVFSUlJWVFRUWdnQUNwSVFRZ2doaEJCQ0NDR0VBS0FnQ1NHRUVFSUlJWVFRUWdnQWdOTjNBd2docERhd3RiVWRDT0F6elRUSGNYTUFnREVXcEpuSEdKUEd4Y1VkMUVQekNDR0VFRUtJQWFqSU5TT0FXS2xVZXZ4TnQ0MFVvUkxBaEJCU05WU2FQM0xGRlovSEdCdnpacHRFQ0NHRUVFSU16RXV2R2RWcXRkdWJiUklwanJyYkVFSklGWkJLcFRHTXNjeHlWc2xSS3BVL3ZyRUdFVUlJSVlRUWcxT1JhMGFWU3ZYekcyc1EwVUZCRWtJSXFSb3FBRWZLV1g0aElTRkI4YVlhUXdnaGhCQkNEQkpkTXhvNENwSVFRa2pWT1ZIV0FzYllzVGZaRUVJSUlZUVFZckRvbXRHQVVaQ0VFRUtxU0c1dTdsVUFPU1huTThieVg3eDQ4Wk1lbWtRSUlZUVFRZ3dNWFRNYU5ncVNFRUpJRmZuenp6L2xqREdkY1VjNGpydjA2TkdqUW4yMGlSQkNDQ0dFR0JhNlpqUnNGQ1FoaEpBcXhCalRLZGZHOHp5VmNDT0VFRUlJSVFLNlpqUmNGQ1FoaEpBcWxKYVdGZ1Vndjlpc0FxVlNTWC93Q0NHRUVFS0lnSzRaRFJjRlNRZ2hwQW85ZWZKRUJxQjRYOUxvaElTRVBIMjFoeEJDQ0NHRUdCNjZaalJjRkNRaGhKQXF4dk44OFQ2bU5QZ1dJWVFRUWdqUlFkZU1oc2xZM3cwd0JHS3grQ09lNXdkd0hPY0E0RU9PNHl3WlkrWWN4MUVRcVhhSkJ4Q1NrNU56NE04Ly85UVpUWnFRcWxKUVVIRFIzTnk4a0RFbVVxbFVSL1hkSGtJSUlZUVFZbmpvbXRFd2NmcHVnTDY4OTk1N2RSczFhdVFtRW9ubUFCRHJ1ejNramZvL3hwaTdWQ3E5bysrR2tOckwxdGIyR01keFRTUVN5VUI5dDRVUVFnZ2hoQmdtdW1ZMFBHOWxKb21OamMybkhNZUZjQnpYSGdDYU5Xc0dzVmlNanovK0dOMjZkY003Nzd3RE16TXpHQmtaNmJ1cHBKSUtDd3N4ZWZKa0pDUWtBQUJjWFYweFpNZ1FkT3JVQ1FrSkNkaS9mejl1M3J6Wmx1TzRhTEZZUEZBaWtkelFjNU5KTGNVWU93cmdIWDIzZ3hCQ0NDR0VHQzY2WmpROGIxVW15VWNmZldSdWJHeThCY0NYQU5DbFN4ZU1IajBhZ3djUGhraEVQV3RxZzVrelp5SW1KZ1l0VzdaRVVGQVFySzJ0dFpZenhyQi8vMzVzMnJRSkFESlVLcFh0cjcvK21xS1h4cEpTaWNYaWl3Q2M5TjBPOGorTXNWdFNxYlNudnR0QkNDR0VrSnFOcnZOSVJlajcydk90eVNUNThNTVAzekV5TWpvRm9JZUZoUVdtVDU4T056YzNjTnhiRlNlcTFTNWV2SWlZbUJnWUdSbGg4K2JOc0xLeTBsbUg0emg0ZTN1anNMQVFPM2JzYUdaa1pMUUh3S0EzMzFwU0R2ckRhV0E0anV1aDd6WVFRZ2docEZhZzZ6enlVdnErOW53cmdpUmR1M1p0WTJwcWVnMUEyODZkTzJQanhvMW8xcXladnB0RnFwQmNMc2Y4K2ZNQkFJc1hMeTQxUUZMY3BFbVRjUHYyYlVpbDBrOXRiR3hHeDhYRkhYb1Q3U1FWZC9mdVhYMDNnUUN3czdQVGR4TUlJWVFRVXN2UWRSNHBpeUZjZTliNlBpYWRPM2R1YW1wcStndUF0di82MTcrd1o4OGVDcERVUWdjUEhnUUFXRmxad2NYRjVhWHJpMFFpTEZ5NEVDS1JDQ0tSYUNuZWd1OENJWVFRUWdnaGhKRHkxZW9id3c4Ly9ORFV6TXpzSndEV2ZmcjB3ZnIxNjFHblRoMTlONHRVTWJWYWphMWJ0d0lBcGsyYlZ1SHRPbmJzaUNGRGhnQkFaMXRiMnpIVjB6cENDQ0dFRUVJSUlUVkZyUTZTbUpxYS9nZUFRNWN1WGJCdTNUb2FuTFdXQ2c4UEJ3QzBhOWNPQXdZTXFOUzI0OGFOMDd5Y1VyV3RJb1FRUWdnaGhCQlMwOVRhcUlGWUxIYmlPRzZSaFlVRmdvS0NLSU9rRmp0NjlDZ0E0SXN2dnFqMHRoOTg4QUc2ZGVzR2p1UDZpTVZpNjVkdlFRZ2hoQkJDQ0NHa3RxcVZRUkpMUzh0NkFIWUN3TUtGQzlHaVJRczl0NGhVbDh6TVRDUWtKQUFBeG84Zi8wcjdjSFYxQlFDT01UYWg2bHBHQ0NHRUVFSUlJYVNtcVpWQmt1Yk5tODhFME1IUjBSR0RCdy9XZDNOSU5ZcUlpQUFBT0RnNHdNVEU1SlgyMGE5ZlAzQWNCNDdqS3ArS1FnZ2hoQkJDQ0NHazFxaDFRUkpyYSt0V0hNZjlwMDZkT3BnOWU3YSttME9xMmZuejV3RUFYYnAwZWVWOU5HN2NHRFkyTmdEUTJjN09yblBWdEl3UVFnZ2hoQkJDU0UxVDY0SWtkZXZXblFtZzdvZ1JJOUM2ZFd0OU40ZFVJNTduRVI4ZkR3QVlNK2IxaXRNNE9UbHA5am44dFJ0R0NDR0VFRUlJSWFSR010WjNBNnBTNTg2ZG0zSWNON051M2JydzhmSFJkM05JTmJ0eTVRb0FvRUdEQnFoZnYvNXI3YXQ3OSs0QUFJN2pCZ0JZODdwdEF3REdHQWZBRkVBZEFDYW9QVUZKSG9BU2dCeUFndU00cHVmMkVFSUlJWVFRUWtpVnFGVkJFak16c3drQXpENy8vSE0wYXRSSTM4MGgxU3dsSlFVQU1IRGd3TmZlMXdjZmZJQzZkZXVpc0xDd0Z3QU9RRlhjK0pzQWFBN0E4cC8vVGF0Z240WkFBU0FkUUFxQXRIK21DU0dFRUVJSUlhVEdxMDFCRWlNQWZpS1JDRjkrK2FXKzIvTEtlSjVIZW5vNldyWnMrVXJiRnhZV29tN2R1bFhjS3NNVUZSVUZBR2pTcE1scjc4dkV4QVMydHJhSWpZMXQySzFidDY3eG1uNDhyNmNPaWdJa3NWV3dMMFBVRzBBMktFaENDQ0dFRUVJTW1Fd21nNW1aV2JYdFg2MVd3OGpJcUZMYlpHUmtvRm16WnRYVW9xcVJtNXVMK3ZYcmcrTTRmVGZsamFvdDZmOFFpOFg5QWJTMXNiSFI2MWdrbnA2ZXI3VjlmSHc4Zkh4OFVGaFlXT3J5di8vK0c2bXBxUUNBL3YzN0F3Q1NrcEtRa1pFQm1Vd0dSMGRIS0JTbDM3TmV1M2J0dGRwbWFLUlNLUURnODg4L3I1TDlkZXZXRFFCZ1ltTFNyMHAyV0pRNTByeUs5bVdJYWxOMkRDR0VFRUlJTVdDUEh6L0dqei8rV09udGJ0KytqVEZqeGtBdWwxZERxNEN6Wjg5V3VtREkvZnYzNGVQalUrWjlXM21lUDM4T096dTdsNjZYa0pDZ05jMFl3OTI3ZDhIemZLbnJUNXMyVGFjOWpvNk95TXZMSy9jNHFhbXB3bjFaV2M2ZVBmdlM5aHFTV3BOSndoano1amdPWDN4aEdGVmNQVDA5aFdpaVdxMFc1di8xMTE5bzA2WU5SbzhlRFNjbko0d2NPVkpuMi9UMGREZzdPNWRhMG5iQ2hBbUlqSXhFU0VnSWdLSVArOHFWSytIbjV3ZVZTb1cyYmR2QzFMVDArOVlsUzVZZ09qb2FibTV1NEhrZUlwRnVqQ3dyS3d1WExsMTZwWE4ray83KysyL2hkZnYyN2F0a241MDZkUUlBTU1aNkF0aGFCYnNVd2NDQ0NGV2NhVlFIdFNqUVNnZ2hoQkJDRE5mSmt5ZVJtcHFLRVNOR1ZHcTdqei8rR0kwYk44Yk9uVHN4ZmZyME10ZnIzYnYzUzRkc3lNcktRbXpzLzVMRWs1T1RFUmdZQ0k3ajhObG5uMm10TzJUSUVNeWFOVXRuSDNLNUhBRUJBWGp4NGdXR0Q5ZXVHZEd5WlV1RWhvWlc0S3hlYnVMRWlWcHRaWXhoMTY1ZDZOZXZIN3k4dkhUV3YzWHJGbFFxVlpuM2trRFJ2VVJxYWlxc3JLeUVlYWRQbjBhREJnMndlUEZpNU9Ua29FNmRPcWhUcHc0YU4yNk1RNGNPQVFEV3IxOFBaMmZuS2ptdk42RldCRW5lZSsrOXVnRGM2dFNwZ3lGRGh1aTdPWUxEaHc4REtBcVl6Smt6QjkyN2Q4ZTRjZU53OU9oUllaMzkrL2VqZWZQL0pSc0VCd2ZqblhmZTBmbmdQbi8rSEUyYU5BRmpERkZSVVhqNjlDa0E0TGZmZmtQNzl1MWhaMmVIb0tBZ2ZQVFJSeFZxVzJob2FLbS9CRFJWWGd5ZDVndmZva1dMS3R0bmh3NGROQzg3VmRsT3kzRGl4QW00dWJtOWRGNWwvZjMzMzFDcFZHamR1alg2OSsrUDZPaG9KQ1Vsb1dIRGhqQXpNNE9Ua3hPdVhMbFM2aSsvYTlldXdjSEI0YldPVHdnaGhCQkNTRldJajQvWENtcms1ZVdoZnYzNlFqWjlhYUtqbzB1ZFAzZnVYRHgvL3Z5bHh3d1BEeTkzZWUvZXZZWFhxYW1wK1BycnI3RjQ4V0t0ZTlDd3NEQ2NPWE1HTGk0dU90c3p4ckJpeFFyMDd0MGIvLzczdjRYNUtTa3BHRGR1SEQ3NTVKT1h0ckd5aXQvZktaVksvUDc3NzlpNWM2Y3c3OEtGQzZVK1BDOUpxVlJpd1lJRkVJbEVDQTRPRnVaSFJVVWhPRGdZWThlT2hZK1BEeFlzV0NBOGZQNzAwMDhSR1JsWmhXZnpadFNLSUVuanhvMGRPSTZyYjJ0cnE3ZnhPQTRlUENoRU56VUJqdUtCamoxNzlpQTRPQmlNYVk4SHVtUEhEcGlhbW1MZXZIbTRldlVxSGo1OGlKa3paMkxQbmoxSVMwdkR3b1VMY2YvK2ZjeWVQUnRMbGl6QnhvMGJBUUIrZm42UXlXUll1blFwQU9ENjllczRkKzRjVEUxTjRlenNqUHo4ZkNpVlNzeVpNd2NIRGh4QVZsWVc4dlB6NGVUa2hFYU5HbUhDaEFtVjdqZG5TR1F5R1lDaXlIQlZhZFdxRll5TWpLQlNxVDZvc3AyV1lmWHExVG9Ca1pMelB2dnNNNlNucHd0Qk5NMXJ0VnF0RStUbzM3Ky84Qm1pVENOQ0NDR0VFRkxUZGV2V1RRaDZ4TVRFNE9USmsxaTNiaDJBb25FY2I5KytqWjQ5ZTJwdGMrSENCU3hZc0tCU3g3bDc5Njd3dXFMWkRna0pDWmczYng0eU1qSVFHQmlJd01CQUFFWFgzams1T1RBM044ZFhYMzBsckgvcDBpVXd4ckJ1M1RvOGZ2d1l5NVl0RTVibDV1WmkxcXhaR0RwMEtNYU9IYXR6TERzN082MUtucHI3eWVMQklwN24wYVJKRTV3NmRRb2VIaDU0L3Z3NUZBb0ZuSnlja0oyZGpWdTNia0VtazhIVTFCUjE2dFRSMm5mSis5UFNGQlFVWU1HQ0JWQ3IxVmkvZnIwdy84R0RCeWdvS01DNzc3NExoVUtCaHc4ZmFtV1oxRlMxSWtqQ2Nad3pBTDArQlI4elpneGF0R2lCblR0MzR2RGh3L0QwOU5US0pDa29LSUNabVpsT0g3QjU4K1poeXBRcHVIUG5EaFl1WElpMmJkdGkzTGh4eU03T3hvNGRPL0RvMFNQTW1qVUxDeFlzUVAvKy9kRy9mMzg4ZnZ3WUsxZXV4Sk1uVHpCa3lCQ01IVHNXSjArZVJGWldGaUlpSXRDOGVYUHMzTGtUZVhsNWNIVjFoYXVySzRDaUw5S2xTNWZnNXVhRzNidDNDNWtrcTFldnhxSkZpd0JBNnd0cnlKS1NrZ0FBRmhZV1ZiWlBFeE1UdEd2WERzbkp5WTArK3VnankxOS8vVFdscXZaOTVzd1piTnUyVFpqbWVWNG5KYS9rdlBEd2NQVHYzMStJYURzNE9DQThQQnlSa1pHSWk0dkR2SG56QUFBUkVSSFFqRFByNXVaR21VYUVFRUlJSWFUV1VLbFUyTHQzTDFhdFdpWE1LeXdzaEsrdnIxYUFBeWlxZW5ucjFxMVhQdGJMeHM3UVpKSndIQWRmWDEvNCsvdHJQVUMwczdQVGFaTm0vSkNiTjIvaTNyMTdlUERnQVFZUEhpd3N6ODdPUnNPR0RYSDI3Rm5oK05uWjJWcjdDUThQRndhZWZmNzhPUVlOR3FTVk5mUEhIMzlnL3Z6NUFJQmp4NDRKYmIxMDZSTGk0dUpnWkdTRUxWdTJBSUJ3M3djQXUzZnYxbnB3UG1qUUlPRzFadHpISjArZTROdHZ2NFdWbFJYOC9mMWhiUHkvRUVKWVdKZ3dxT3ZObXplaFVxbmc0dUtDN094czRXRitUVlFyZ2lRQW5BSDkzOEJGUlVVaExTME5lL2Z1MVZuR2NSeDRudGNaR2RqVTFCUWhJU0ZJVEV6RXlaTW5jZTNhTllTRmhXSEJnZ1ZRcVZSbzBhSUYxcXhaQTN0N2V5Z1VDb1NFaENBdUxnNysvdjRZTjI0YzNuLy9mVXlkT2hYZHUzZUh2YjA5a3BLUzBMeDVjeVFsSmFGUG56NFZhbmRrWktUd1pRa0lDSGo5TitJTnVIejVNZ0JvUlZXclFzZU9IWkdjbkF5UlNHU05vaEszVldMbzBLRndkSFFVUm9lZU9uVXF0bS9mcnJWT2FmTkswNnBWSzBSRVJBalRpWW1KK09DRG91UVhUUi9OdHozVGlCQkNDQ0dFMUE0N2QrNkV0N2QzaGJyWmN4eW5kUTE3NTg0ZGRPblNSUWd3SkNjbm8zMzc5cVZXYTJuVXFCRSsrZVFUWVZ4SXhoalMwOU5MUFc2WExsM1FwVXNYK1B2N1YvZzhldlhxQlh0N2UvVHMyVk1uc0ZKOFdxMVdvMGVQSGhYZTc4dlkyTmdnUHo4ZkVSRVIyTDkvdjg2eTRzNmZQNjlWQmVqNDhlT1lPblVxZkh4OE1HN2NPSzExSHoxNmhIdjM3Z252OTdsejV6Qm56aHk0dUxoZyt2VHBhTnEwYVpXZHc1dFc0NE1rM2J0M2J3M0FxbFdyVnE5Y05yY3FwS1dsSVRjM0YwMmJOc1d6WjgrZ1VxbTB1dHNVajZwNWVucGkyTEJoR0R0MkxESXpNN0ZtelJwa1oyZGo4T0RCaUlpSXdPN2R1eEViRzR0WnMyWmgwYUpGV0xWcUZSd2RIZUhyNnd0cmEydjQrZmtoS0NnSVM1Y3V4WUFCQTJCdmI0OEdEUnJneUpFanVIcjFLajcrK0dQY3VYTUhNMmJNRUk2ZG1KZ0l1VndPYjI5dlBIdjJET1BIanhkK09lVG01bW9OR3ZTZi8vd0h0cmEyYi9ZTnJLVHM3R3dBMnYwQ3EwS2JObTBBQUJ6SGRRWlFwUjNvVHB3NGdmajRlUGo2K2lJek14TXBLU213dExRRVVOUmY3NWRmZmtGVVZCU3VYcjJLV2JObXdjTENBaktaVEtpWXBCbVIrNzMzM2hNeWFZQ2kvcHFhU08rSkV5Y28wNGdRUWdnaGhOUUtOMi9leEo0OWUzRDc5bTBzVzdaTXAxcG44WWZrSmJ1RVoyUmtZTmFzV1ZpK2ZEbWNuSnpBR01QaXhZc3hjT0JBVEpvMFNlZFlycTZ1dUgvL1BqWnQyZ1RnZjhHSzR1T1VhQjdVQXYvcjlsSXlPN3prZEhGdnFwUnVhbW9xVkNvVlJvOGVqVC8rK0FPbXBxWXdOamJHeElrVEFSUmw0cWpWYXBpYm15TXdNTERjZTc5MTY5YVZXazNuOU9uVDhQWDFSVWhJQ0ZKVFUzSDM3bDJNR1RNR1NxVVNDUWtKNk5peFk3V2RYM1dyOFVFU0l5T2pIZ0R3NFljZjZyVWRCdzhleEtCQmc3Qi8vMzRzV3JSSTZHNFRIeDhQcFZJSnNWaU1FeWRPSUNvcVN2amlQWDM2RkJNbVRJQzN0emRzYlcweGFkSWtORy9lSE5PbVRVTzlldlZRdDI1ZG5EMTdGc2VPSFVOSVNBaG16WnFGdExRMGJObXlCWC85OVJkaVkyT0ZMaHg3OXV6QmdBRUQ0T1hsaFRadDJ1RGRkOTlGNjlhdG9WS3A0T2JtaGs2ZE9zSFkyQmdyVnF6QTVNbVRjZkxrU1NIcTUrVGtoRk9uVHVudHZhdXM0dFdDdW5idFdxWDdidFdxbGVibCsxVzZZd0RlM3Q2WU1XTUd2TDI5c1gzN2RpRkFBZ0E1T1RrUWlVUndkSFNFaVlrSlVsTlRZV0ZoQVRNek0yR2dYMDEzc3ZyMTY4UFkyQmlabVprd016TkRTa29LT25Ub1FKbEdOUVRQODBoUFQ5ZHJVSmNRUWdnaHhORDk5Ny8veGZmZmZ5OE1WMUQ4T2xRbWsrRmYvL3BYdVdQbGJkcTBDZDI2ZFJNQ0tSekhZZVhLbGZEMjlzWkhIMzJrTlo1SlNrb0s5dS9mRHhNVEUzejY2YWRhK3lrNXJWUXFNV2pRSU1qbGNoZ1pHV2tGVWV6czdIUUdmeTB0d0ZDeUI4VExla1FVRDd5VU55YUpYQzdIeUpFamtabVpDWTdqc0dUSkVyei8vdnNZUG53NE5tellJQXlvdW1USkVsaGJXNWM2QmtwSm1vejFra2FPSEltV0xWc2lKQ1FFUjQ0Y3daUXBVM0R5NUVra0pDVGduWGZlUWNPR0RWKzZiME5WNDRNa2pMR2VITWVoZS9mdWVtMUgrL2J0TVhqd1lKMFVwb1NFQkx4NDhRSmlzUmkvL1BJTFhyeDRBYURvdzkycVZTc2NPWElFRFJvMEFQQy8wWmcxZmRsVUtwVXd3TTZNR1RPUW41OFB0VnFOMGFOSDQ4U0pFMmpYcmgwZVBIZ0FmMzkvV0ZoWVFDUVN3Y0hCQVd2WHJoVkdIRFkyTnNicDA2Y0JGSDJSTEMwdG9WQW9ZR1JrSkdRbzVPYm1DcTlidDI2dE5WcXhJVXBPVGhaZVYzV1hFTTJOSzhkeGxpOVp0VklTRXhPeGNlTkdOR3JVQ0phV2xwREw1VmkrZkRtdVhMa0NvQ2pieDhuSlNldDhJaU1qUzgwa0FZQ2VQWHNpT2pvYURSbzBRSzlldmNCeEhFeE1UTjdxVEtPelo4OVd1clRZcTFUMDhmVDAxS3BRVlZueDhmRll2SGd4amg4L1hxR0JwaDgvZm95a3BDU3RQNTdidG0yRHI2K3Z6cnBPVGs0MHNDNGhoQkJDYW9VblQ1N0F6ODhQVTZkT3JmUzJzYkd4dUhqeElvNGNPYUkxMzhyS0NqTm56c1NTSlV2d3d3OC9vRm16WnBESlpKZzllemFtVFp1R01XUEdDT3RxTWtuS3FzNlNscGFHZXZYcVZicHRnRzdXUzNFOHoyUFpzbVdReVdRd016TkQxNjVkc1dQSERtSEExZExHSlBtLy8vcy9iTjI2RlhYcTFNSGN1WFBSczJkUDlPdlhEeDkrK0NGKytPRUhOR2pRQU8zYnR3ZFE5TDVldlhvVnMyZlBMcmVOU3FXeTFQbmZmZmNkZkh4OHRCNzRUWmt5QmVibTVuQjNkOGZJa1NNTnF1THNxNmp4UVJLTzR3d2lrNlJraVNlVlNvV05HemNpSWlJQ1ZsWldPSDc4T0xwMjdZcXJWNjhDS0Jvell1REFnZGkxYTFlcCt5c3JUV3YzN3QzbzJyVXIvUDM5NGVMaWduMzc5c0hmM3g4aWtRZzh6eU12THc4QW9GQW9TdDMrMmJOblFyV1VqSXdNclM5b1ZsWVdmSHg4S25maWV2RG5uMzlXMjc0MUVVL0dXTlhWRnY3SGwxOStpYTVkdTJMaXhJazRlZklrbGk5ZkRxQ29QNSs3dXp0OGZYMTE2cjZYbGtrQ0ZOVmRYNzE2TmN6TnplSG41d2VnS0RxK2JkdTJ0emJUcUdUOWRYdDdlN3p6emp0YTY4aGtNcTNQL090VTlQSDA5QlRlbytMWlRYLzk5UmZhdEdtRDBhTkh3OG5KQ1NOSGp0VFpOajA5SGM3T3prS2YxK0xDdzhQUnAwOGZtSnVibzdDd0VOT25UMGRZV0JnY0hSMHhhdFFvOER5UFo4K2VJU29xQ2dCUXQyNWRuZUFzVVBRSHRtL2Z2anJ6TmVXekNTR0VFRUlNbWFPajR5dHRsNW1aQ1g5L2Y4eVlNVU1yYzF2RHc4TURseTlmeHJKbHk3QjE2MVprWm1iaTQ0OC94dlBuejB2TjZDZzVUM05kZVAvK2Zjamw4a3AxdDZrSWtVaUVGU3RXd05mWEY1NmVudGkzYjk5THQybmJ0aTNXckZrRFFMZVl5Yi8rOVMvODk3Ly9oWXVMQzBhUEhvMUxseTdCeTh1cnpERkQ0dVBqc1cvZnZqS3IxSncrZlZvbkE4WGMzQnhBMFhYbWt5ZFBoTzc4VTZaTWVXbmJEVkZORDVKd0FPdzRqc1A3NzFkNTc0aFhwbGFyOGVMRkMrVGs1T0Rnd1lQNDlkZGZzV25USnV6ZnZ4OVJVVkZRS0JUSXlzcUN1N3M3M04zZGRiWXZMVTJydUlDQUFHemN1QkdRU2MxQUFBQWdBRWxFUVZSQlFVR29XN2N1L3ZqakQzVHQyaFhMbHk5SFZsWVdnb0tDOE0wMzN5QW5KMGVuek95OWUvZHFmRmttVFRaT2RRd0dwQW1TY0J4WHBYMGgzbi8vZldSbVptTDY5T2x3ZEhRVXNudUFvZ3lpRmkxYUlEWTJGbTV1YnVYV0taZElKSkRKWkhCd2NFQzlldldnVnF1MUJsd0tEUTE5NnpPTk5Nek56WFZHS0M4dmxmRlZLdm9VcjJBMVo4NGNkTy9lSGVQR2pkUEtOTm0vZjc4UW1BU0E0T0JndlBQT08xcGpGZ0ZGVHdXYU5Ha2l0RDB5TWhManhvMkR2YjA5VHAwNmhkdTNiK1BvMGFPWU5Xc1c1czJicDFQeXJpVEdHQlFLaFRBeWVsVVBBa1lJSVlRUVltZ1VDZ1htenAwTGEydHJqQm8xcXRSMU9JN0RzbVhMNE9ucGlRTUhEbUQ4K1BGQzFjaVpNMmNLNjJtdW5jcksramg5K2pSY1hGeXdjT0ZDWVo3bVBrN3o4RTBtazJIQWdBSENjcEZJQkdOalkyUmtaS0JaczJabG5rZFdWcGFRZmZ5NldyZHVqV1hMbGlFdUxnNVRwa3lCU3FYQ1o1OTlwdldBVUhOL05XWEtGT1RtNXNMTHl3dERodzVGYUdnb3NyT3poWjRQU1VsSjREZ083Nzc3cnM1eDh2THlzSHIxYWt5Wk1rVzRweXI1QUxpbXFORkJFbHRiMjdZQUxGcTFhcVUxQ3ErK0dSa1o0ZGl4WTJqV3JCa3VYNzZNZ0lBQWZQLzk5Nmhmdno0YU5td0laMmRubmVCRlJlVGw1V0h0MnJXNGUvY3UrdmZ2ajFPblR1SEZpeGVJaVltQnI2OHY2dFdyaDgyYk44UE16QXpyMXEzRGdnVUxoQnRqcFZJSlUxTlRSRVJFQ1AzWGl0LzhBdHBQdzJ1QzBpTERyNnRZU2VFcXpTUzVkZXNXMXF4WkF6OC9Qemc2T3VMQWdRTUFpaUxkKy9mdngxZGZmU1ZrQkh6NTVaZkl5OHZEdVhQbmhQSm15Y25KS0N3c3hNR0RCMkZyYTR1MmJkc2lKU1ZGR0p0RWMzT2RsNWYzMW1VYWhZV0Y0Y1NKRThqT3poYStWeWRPbklCTUp0UHFKbFNjbTV0YnBTdjZIRHg0RUNkUG5rUnFhcW9RNENnZTZOaXpadytDZzROMWFzM3YyTEVEcHFhbW1EZHZIcTVldllxSER4OWk1c3laMkxObkQ5TFMwckJ3NFVMY3YzOGZzMmZQeHBJbFM0VHZwMHdtUTFaV0ZxeXNyQkFRRUlBT0hUcmcyclZydUhIakJyNzc3anV0WXdRR0JpSW1KZ2JaMmRuQ09aODRjYUtTN3lRaGhCQkNpR0Y2OGVJRlJvOGVyVFd2UllzV09sa2JZV0ZoYU55NDhVdXJ6clJxMVFvTEZpeEFpeFl0a0pxYXFsTzVwYmpTSHBodDNib1ZDUWtKT21WdU5kMXY1czZkaTVpWUdEREd0REtkT1k3RDZOR2o0ZXJxcW5QTldCekhjUmcyYk5ncjNlL0k1WElVRmhZSzE3VVpHUm40NmFlZmNQandZWXdkT3hhT2pvNElEZzdHc1dQSE1ILytmTmpiMnlNM054ZnQyclhENk5Hak1YandZQ0Y0TW5Ub1VIaDVlUW5aenlxVkNoTW5UdFI1cUt0U3FiQjQ4V0lobTFyamp6LytnTEd4Y1puM0hxUWEyTnJhOWhlTHhXektsQ25NVUJ3L2ZseHJXaWFUc2Q5Kys2MVMreGcyYkZpWnk2S2pvMWxCUVlITy9MdDM3ektlNTdYbVBYdjJqTW5sY3VibDVjWDY5Ky9QdG0zYnhqWnQyc1N5c3JJWVk0d05HREJBYS8wWEwxNHdWMWZYU3JWVkg4TEN3cGhZTEdaTGx5NnQ4bjJyMVdwbWIyL1B4R0l4czdPejArMExVUW1Nc2VhTU1YZkdHTXZMeTJQcDZlbU1zYUtmMWZEaHcxbEdSZ1liTTJZTTgvWDFaV3ExbXZFOHoyYk1tTUYyN05qQm5qOS96Z0lEQTlucDA2Zlo3Ny8vemhRS0JldmJ0eTlqakxHSER4K3l6ejc3akowK2Zab2RPSENBalIwN2xtVm5ad3ZuSUpmTFdXQmdJSE53Y0dDZmZQSUorK0dISDVoU3FXVExsaTFqUGo0KzdQTGx5Nnh2Mzc0Nm45VisvZnF4OFBCd3RuanhZc1pZaFQ0Zkl4aGp6Vi8rVGxTT1dDeG1Zckc0VWorMzVPUmtKaGFMbVVLaDBEcWZra3FlazJZZFYxZFg5dUxGQzJIK3FsV3JoTmZGUDJmbno1OW5IaDRlakRFbS9LOTVQVzdjT0dGZnhjbmxjdmJsbDEreTI3ZHZzejU5K3JCUm8wWXhMeTh2OXZubm43T1VsQlQyOE9GRDV1VGt4SDc1NVJkaG0wOCsrWVJkdlhxVkJRUUVDUE9lUDMvT1B2MzBVOWFqUncvbTRlSEJQRHc4V08vZXZZWGxpWW1KV3UrYlNxVXFkN3FpTkQrUHF2NDVFMElJSWVUdDh5clhlZVhkRytuVDA2ZFB5MXltVnF1WlhDNW5LcFdxeW8rYmw1ZkhWcTVjV2VieUlVT0dzQjQ5ZXJCVnExYXhaOCtlc1g3OStyRnZ2LzJXSlNjbkMrdndQTTkrK3VrbjV1enN6UEx6ODRVMnY0cGh3NGF4aHc4ZnNtblRwckc4dkR5dFpUNCtQc3pWMWJYYzlwWmtDTmVlTlRxVGhERm15WEZjaFdwbXZ5a2xNMFRxMWFzSGEydnJTdTJqdlBFZit2WHJWK3A4c1Zpc00wOHptTTZoUTRlRWVZd3hZVURPa3FsampSbzFxaEZQbnpNeU1nQm9aWDFVR1pGSWhFYU5HaUV6TXhONWVYbk5BVHlwaXYyYW01dGowNlpOT0hmdUhFeE5UZUhyNndzdkx5LzA2ZE1IaXhjdkZxS3g2OWF0dzRvVks3Qnc0VUxzMkxGRFp6OW56NTdGMnJWck1YbnlaQXdkT2hSQTBjamYzdDdlQ0FvS3dyNTkrOTdLVEtPWW1CaUlSQ0s0dWJsaHpabzE2TktseTJ2dHI2eUtQbEZSVVVoTFM4UGV2WHQxdHVFNERqelA2NVIyTXpVMVJVaElDQklURTNIeTVFbGN1M1lOWVdGaFdMQmdBVlFxRlZxMGFJRTFhOWJBM3Q1ZWE3djQrSGhZV1ZsaC9QanhlUERnQWZ6OC9GQzNibDFrWjJlWG12Rnk0Y0lGQUVWZGdKeWRuUTBxdTQ0UVFnZ2g1RlVaNnRoNEpjZStLMDRrRXNIVTFMUmFqbXR1Ymw1dU41eVN3elpFUmticXRJWGpPQXdmUGh4ZmZQRUZqSTJMUWdMbGRma3ZqK2Jub3hrTHNiamR1M2UvMGo3MXJVWUhTUUMwQThyL2dCSnRiNm8yZDNWNi9QaHh0ZTYvU1pNbXlNek1oTG01ZVROVVVaQUVBQll0V2lRRUpnQ2dWNjllYU4yNnRkWTZwcWFtQ0FnSVFHNXVyczcybHBhV1NFMU54ZUxGaXpGNDhHQmh2cisvUDQ0ZVBZcjMzbnNQQXdjT3hLSkZpNFNxS1UyYU5JR1ZsUlc2ZHUwS1cxdGI0ZWZmcTFjdkhEMTZGSTBiTjhhWFgzNkpKMCtlWU9USWtVS1ZIUUJvMEtDQjF0Z2FodHJkQmdCKysrMDNOR2pRQUpNbVRZS3ZyeS8yN3QyTC9QeDhPRHM3SXpzN1c2Y0UyYXRVOUduZHVqVnljM1BSdEdsVFBIdjJEQ3FWU3F1N2pVcWxnb3VMQzdLenMrSHA2WWxodzRaaDdOaXh5TXpNeEpvMWE1Q2RuWTNCZ3djaklpSUN1M2Z2Um14c0xHYk5tb1ZGaXhaaDFhcFZjSFIwaEorZm4vQkhiTlNvVVpnOGVUSjI3OTZOa1NOSFl1VElrZkR5OG9LN3U3c3dGb3FtalVxbEVyZHUzWUtGaFFYVWFqWEdqeCtQWGJ0MlZYbjFKMElJSVlRUVVyT1VGNnpSQkVpSXRocjlybkFjMXg2QXpvMW1UY1FZdzlPblQwc2RCT2ROVWlxVk1EWTJmdVZnU21GaFlZWEttcjZPbEpTVWF0Mi9adkJPdFZyOXVpUEQ4Z0MwT3VBVmo5Q1c5N25WREk1VTNBOC8vRkRxdWtaR1JzTE4raHZPTkpLajZCejE2cmZmZmhQR1VSazJiQmhFSWhFc0xTMkZnVnU5dmIyeGN1VktXRnBhWXQrK2Zjakl5SUNQajArbEsvb0VCd2RqMEtCQjJMOS9QeFl0V2dSUFQwOGNQbndZOGZIeFVDcVZFSXZGT0hIaUJLS2lvckJwMHlZQXdOT25UekZod2dSNGUzdkQxdFlXa3laTlF2UG16VEZ0MmpUVXExY1BkZXZXeGRtelozSHMyREdFaElSZzVzeVoyTDU5T3dDZ2NlUEdjSFIwRkNwaWFmcTRwcWVuQ3ovdjlQUjBBTUR4NDhmUm8wY1BQSHIwQ0dQSGprVy9mdjNBY1J6cTE2OWZ6ZTgrSVlRUVFnaXBpZFJxZGFVZnFMMXN3Tm5hNHRWeWFneEhDd0RDb0pVbEsxbFV4TFZyMXlxOVRYblZMbDZWVXFrVXVrOW8vUHZmL3k1MVhjM295eTlUc3J0RVNUazVPU2dzTE5TYWQrellNYTN1QlNYOS9mZmZTRTFOQlFDaFcwWlNVaEl5TWpJZ2s4bmc2T2hZcVlGNWVKN0g4dVhMd2ZNVnY5ZldkTGVwTHBvYTVFWkdScTk3aDZrQWtQN2FEWHFES2hrY1MwZUpJSkErL1BMTEwvajg4OCtGNlpLbGRZY05HNFl6Wjg1QUtwWGkrUEhqdUhIakJrNmZQbzIxYTlmQ3lNaElwNktQcDZlbjhOM3g5UFFVdm9mdDI3Zlh5dURSU0VoSXdNMmJONFcyUEh2MkRFQlJ3S2xWcTFZNGN1UUlSbzRjaVE4KytBRFIwZEg0OGNjZmtaaVlpTDE3OXlJc0xBeno1czJEcWFrcFpzeVlnYUNnSUdHL2FyVWFDb1ZDNTd2UnZIbHpIRDU4R0ljUEh4YUNRdzhmUHRUS2FtbmJ0aTMrL1BOUHRHM2J0dFQzTERvNkdrK2VWRm1TRkNHRUVFS0kzangrL0ZqbjRWNXBYVCtBMTd1UEsyMVlBa01acXFDd3NCQVhMMTZzY1BmNHMyZlBZdmJzMlpVNnh2Mzc5K0hqNC9OV0RNSmEwek5KbWdORlQxd0JZUDM2OVZxakI5dmIyK3QweFpISlpGcGZvaVZMbGlBNk9ocHVibTVhWlpDS3k4cktLclAwMDZlZmZscHEzLy9zN0d4RVJVVlYvcVNLdVhIalJxbnpOU1U5WDBhdFZpTXBLYW5NNVVlT0hJRlVLc1dHRFJ1RU5Ld0xGeTdvakJ4ZDNOV3JWeEVaR1ltUWtCQUFSVGVDSzFldWhKK2ZIMVFxRmRxMmJhdVQwcFdabVNuVXlpNHVPam9hUE0vanA1OSt3cElsU3lwMFRrRFJlMXVkTk8xbmpMMXVrRVFPSUFWQWJ3RE5BZFI1emYwWkNqbUtBaVFwLzd3dWxhMnQ3VUFBS3FsVUdnTkFWVjJOR1RWcUZGcTFhbFhtOHFGRGgyTDA2Tkc0ZGVzV0FnTUQwYmx6WjYzbEZhM280K0xpb3JXZFNxWEN4bzBiRVJFUkFTc3JLeHcvZmh4ZHUzWVZNai84L1B3d2NPQkE3TnExcTlSMmxSeU5YVVBUajlURHd3T05HemZHaEFrVGRQN1FNOGFnVXFtRUlPZjgrZk4xbmdSY3VIQUJkbloycFI3ai9QbnpVS3ZWZXM5Y0k0UVFRZ2g1RlgzNjlJRzV1VGtLQ3dzeGZmcDBoSVdGd2RIUkVhTkdqUUxQODNqMjdKbHdMNmFwSUZrU3ovUG8yN2V2enZ6WTJOaFNqN2w2OVdxZDhTZEx6dnZzczgrUW5wNHVYRnRxWHF2VmFwMTdwUDc5KzFmNDRYZDVlSjdITjk5OG85VnR2anpKeWNrSURBd0V4M0U2MTZORGhnekJyRm16ZExhUnkrVUlDQWpBaXhjdmRLcEh0bXpaRXFHaG9hOTFEb2FtUmdkSjhFOG1pYVo3UkVtYWRQdml5dnZnaElhR2xycXY4cmJKeTh0RFpHU2t6bndIQndjQXBYLzVGQXBGdVlFT251ZUZrbEN2a2daVlZsdUtXN0ZpQlNaTW1JRFpzMmZEMzk4ZnExYXRRbkp5TXU3ZHU0ZVVsQlN0SjlvQTBLRkRCMnpkdWhWdWJtNklpb3JDMDZkUEFSUjFkV2pmdmozczdPd1FGQlNFano3NlNPZFlUWm8wUVhSMGRKbm55bkhjS3cwVXBNbjRxR3BWR0NSUm9paVlrQVBBQkRVL2MwdURSOUc1eWYvNXZ5eWZjUnczeDliV05oUEFFUUFuY25OenIvNzU1NTlsQmxaZVJYa0JFcDduY2VuU0pmajQrT0RRb1VPbER2Sjg3OTQ5V0ZsWlZlcVlhclVhTDE2OFFFNU9EZzRlUEloZmYvMFZtelp0d3Y3OSt4RVZGUVdGUW9Hc3JDeTR1N3ZEM2QxZFozczdPenVkUWJWSzBqeVpPSHYyTERJeU1oQVpHWW4rL2Z2RDNOd2NFUkVSV0w5K3ZmQzdwZVR2aU9Ua1pQejg4ODlhWGFrNGpnUEhjY2pMeTBOU1VoTEdqeDlmcVhNbWhCQkNDREVVNXVibWlJeU14TGh4NDJCdmI0OVRwMDdoOXUzYk9IcjBLR2JObW9WNTgrYWhaOCtlNWU2RE1hWjFYNlpXcTlHalJ3OWgrWmt6WjdRZVZQRThyeE5VS0RrdlBEd2MvZnYzRjY3ekhCd2NFQjRlanNqSVNNVEZ4UWxCa1lpSUNNVEh4Ny9lbS9EUDhiLzk5bHZjdlhzWDV1Ym1PajBUOHZQemtadWJpenQzN2dBQVVsTlQ4ZlhYWDJQeDRzVVlNbVNJc0Y1WVdCak9uRG1qODFBUUtIcWZWcXhZZ2Q2OWUydjFkRWhKU2NHNGNlUHd5U2VmdlBaNUdKb2FIU1JoakRYZ09BN2g0ZUVJRHc5SGRuYTJFTWs3Y2VJRVpES1pUcVJMdzgzTkRWbFpXY2pQejRlVGt4TWFOV3FFQ1JNbWxCdVFXTFpzR2U3ZnY0K2NuQnlkS0dKWlJDSVJ0bS9mams2ZE9xRnUzYnI0KysrLzRlM3RqWWtUSitMMzMzL1hXZC9Cd1FFdFdyU0FRcUdBUXFIQThPSERJWmZMdGJKVmlnOHFtWnViVzJhV2kwWjVYWXBXclZxRlpjdVdJVGMzRjZHaG9aZ3laUW9tVDU2TW4zNzZDY09IRHdmSGNkaTFhNWVRbWo5aXhBZ0FSVS9KWlRLWlVCdjgrdlhyUXVVV1oyZG41T2ZuUTZsVVlzNmNPYVZta2Z6KysrLzQ2cXV2QUJSOThYcjM3ZzJnS0lCMDd0dzVZYnlNOGxUWGVBdWFJSWxJSkhxdElhazVqbU1vQ2lSVWFWQ2dwdUU0cmdtQWFRQ21XVmhZNU5qYTJ2N0lHRHVlbHBZVzllVEpFMWwxSFBQcDA2Y29MQ3lFaTRzTHJLeXM0Ty92ajhMQ1Fvd2RPeGIvL3ZlL1lXdHIrMW9WZll5TWpIRHMyREUwYTlZTWx5OWZSa0JBQUw3Ly9udlVyMThmRFJzMmhMT3pjNFYvUjVUbi92MzcyTEJoQTBKRFEzSDgrSEZzMkxBQkJRVUZRaEF6T2pvYW8wYU53dUhEaDdVR25aMDFheFpHakJpQmR1M2FDZnNTaVVUbzA2Y1BIQjBkMGExYk43ei8vdnV2M1Q1Q0NDR0VFSDJSeVdUSXlzcUNsWlVWQWdJQzBLRkRCMXk3ZGcwM2J0ekFkOTk5cDdWdVlHQWdZbUppa0oyZExkeEh2YXlyek5DaFErSG82SWo2OWV1RDR6aE1uVHBWR0R0T283UjVwV25WcWhVaUlpS0U2Y1RFUkh6d3dRY1ZQZFZTeVdReWZQUE5ONURKWkRoNThxVE93LzQ3ZCs1ZzZkS2xtRHQzTG9DaUx1THo1czFEUmtZR0FnTURFUmdZQ0tEb1hpd25Kd2ZtNXViQy9SbFFORDRoWXd6cjFxM0Q0OGVQc1d6Wk1tR1o1bnB6Nk5DaEdEdDI3R3VkQjZsaVlyRTRTeXdXczl6Y1hKYWNuTXpFWWpGVEtCUkNqZVYrL2ZycDFGMGVNR0NBMXJSbUhWZFhWL2JpeFF0aC9xcFZxNFRYUzVjdUZWNm5wS1JvMWZidTFhc1hjM1YxMWZsbloyY25yTE54NDBhMmZQbHl4aGhqbHk5ZlpyTm56OVpwbDF3dTE2a1ozcXRYTDhZWVk1OTg4a21aNTFEeWZJcDc4ZUpGaGV1UUp5WW1Na2RIUjVhZG5jMEtDZ3FZdmIyOTBLN0Jnd2V6aElRRVlkMUhqeDZ4U1pNbXNaNDllN0tRa0JDV241L1B3c0xDbUZnc1ptbHBhWXd4eG5iczJNSFdyMS8vMHVQbTVPUXdCd2NIcmZONS92eDV1ZHRvYW1jZlBYcTBRdWRXV1N0WHJtUmlzWmpaMk5qbzVwcVJDck8xdFYybitWbVY4UzlQTEJhSDJkall1SFRxMUVrWXFWYXp2TEtLZnhldVhyM0t2THk4V0Z4Y25OWTYwZEhSN05DaFE4ekx5NHYxNzkrZmJkdTJqVzNhdElsbFpXWHA3SU94b3UrUXE2dXIxcnpqeDQ5clRjdGtNdmJiYjc5VnFxM0RoZzByZC9sMzMzM0hHQ3Y2L3QyNGNVTm51Vnd1WnpLWmpNbGtNcTNmZVJFUkVZd3h4cUtpb2w2NTFuMUpobENybmhCQ0NDRzF3NnRlNTVYMHlTZWZzS3RYcjdLQWdBQmgzdlBuejltbm4zN0tldlRvd1R3OFBKaUhod2ZyM2J1M3NEd3hNVkhyMkNxVnF0eHB4aGdMRFExbGMrYk1ZVWxKU2N6RHc0UDk5ZGRmV20xUXE5WHM4dVhMTENBZ2dHVm5aelBHR0xPM3R4ZU9yN21ueXMzTlpjT0hEeGUyblRScEV2dnp6ejlmK2Z3ZlBueklYRnhjMk1xVksxbDJkalp6ZFhWbHAwNmRFbzRWR0JqSW5KMmRtVVFpRWJaSlNFaGdaODZjMFRuSDBuNGVtbm14c2JGc3pKZ3hUQ3dXc3dFREJnai9TazVyNWxVRlE3ajJyT21aSkhVNWpvT3BxU2xpWW1JZ0Vvbmc1dWFHTld2V29FdVhMcSsxNzhqSVNDeGF0QWdBdEFZeXZYejVNZ0JnOCtiTjhQWDFCVkI2RkxKNEY1ZHAwNlpoL1BqeGlJcUt3cFVyVjlDM2IxL2N2SGtUb2FHaDJMeDVjNVdVWHJwejV3NW16SmhSNmpKTmxrWkptdjUyNTg2ZFE5KytmUkVTRWdJTEN3czhmUGdRUE0vajZkT25xRmV2SHJ5OXZkR2xTeGNvRkFxRWhJUWdMaTRPL3Y3K0dEZHVITjUvLzMxTW5Ub1YzYnQzaDcyOVBaS1NrdEM4ZVhNa0pTV2hUNTgrQVA0M3dLdENvUUJqVE9nbWMrVElFWEFjcDFVTlI2VlNWZmo5cU81TUVvN2pqTVZpTWM4WVl4ekg4WXd4Qm9BQllCekg4UUNZWnBsbS9qL3I4UDlra1RBQW11MkZaZjlzTHl5cnpIU3hZMnFPeHhkdlU4azJscGpXMmVmTHRxL0lPV3Iyd1hFYzQzbGVXSmZqdVBKekhBRnpBR05FSXRFWWMzUHpRbHRiMjdPTXNhTXYyYVpNeFRPcUhCd2MwTGR2WDUyQmFEWFZmNG9QY3NvcVY5RkhKME9rWHIxNnNMYTJybFJiUzFiT0tXbkJnZ1VBaWo2THBhV0tsbFhLVFRPd3JPWTdSd2doaEJCU1c4WEh4OFBLeWdyang0L0hnd2NQNE9mbmg3cDE2eUk3Tzd2VTNnRVhMbHdBQUJ3K2ZCak96czZsaml0WmtyZTNOMmJNbUFGdmIyOXMzNzRkbHBhV3dyS2NuQnlJUkNJNE9qckN4TVFFcWFtcHNMQ3dnSm1aR1k0ZUxicWsxZHdUMXE5Zkg4Ykd4c2pNeklTWm1SbFNVbExRb1VNSFlUOEZCUVdWT3ZkMzNua0hjK2ZPRmJwZUJ3Y0hZOGFNR1lpT2pzYjkrL2N4YU5BZ0hENThXT3QrcVV1WEx1alNwUXY4L2YwcmZKeGV2WHJCM3Q0ZVBYdjIxTHBPdHJPejA1b3UyVldwcHF2UlFSS080MHlBb3ZyT3YvMzJHeG8wYUlCSmt5YkIxOWNYZS9mdVJYNStQcHlkblpHZG5ZMkdEUnRxYmF0U3FaQ1ltQWk1WEE1dmIyODhlL1lNNDhlUDEwcFpMOTVWNXovLytROXNiR3h3N2RvMVdGaFlJQ3NycTh4Umswc3lNVEhCOHVYTE1YMzZkS2hVS256OTlkY3dOemZIMXExYnNYbnpacDBxTmp6UEl5a3BDU3FWQ2xPblRxM1FNZXp0N1hVR0dWS3IxYmgvL3o2NmQrOWU1blpwYVdsWXZudzVkdS9lTFFTV0VoSVNZR0ppSXFUeWEyNG9UVXhNWUcxdERUOC9Qd1FGQldIcDBxVVlNR0FBN08zdDBhQkJBeHc1Y2dSWHIxN0Z4eDkvckJXMDBZeEhNbm55WkhoNGVPRFRUejhWam4vLy9uMmhPaEZRVk9Xbm9tT05WRmVwNFdKQkd1Ti9BZ1FjQU9QU0tyK1VuRmZlT3EreS9jdTJxZTd0SzN1TVZ4bGJCZ0FZWTZKL3V1Vzg4OUtWSzZpaWxYcGV0ZHcxSVlRUVFnalJuMUdqUm1IeTVNbll2WHMzUm80Y2laRWpSOExMeXd2dTd1NDRmUGd3QUFqM2MwcWxFcmR1M1lLRmhRWFVhalhHangrUFhidDJsVHZVUW1KaUlqWnUzSWhHalJyQjB0SVNjcmtjeTVjdng1VXJWd0JBR0NpMStENGlJeU1oazhtRTd0dHkrZjk2M2ZmczJSUFIwZEZvMEtBQmV2WHFKVnlEQmdVRlZicEs2OTI3ZDRVQXlSOS8vSUZUcDA2aHNMQVF6WnMzeCs3ZHU3V0NPY1d4ZjhhOUxEbTJTbGtGQllDMzgxcTVSZ2RKR0dOS2p1UHF4TWZIQ3lNSUR4czJEQ0tSQ0phV2xzTEFyZDdlM2xpNWNpVXNMUzJ4Yjk4K1pHUmt3TWZIQjUwNmRZS3hzVEZXckZpQnlaTW40K1RKazhLSDNNbkpTZWRwNzRVTEYyQnRiWTMvL3ZlL1dMQmdnVTVmdC9KMDdOZ1JkbloyZVBqd0lTd3NMQUFBL3Y3K0dEdDJMSnlkbllXeEF3b0tDakJreUJBMGJkb1VITWRoOGVMRm1EQmhndFk0Q1M4cjdWdDh2WWtUSjJMNzl1Mnd0cll1TlZxNmQrOWVPRGs1YVdYZWhJZUhZK0xFaVRoNjlDZzhQVDJGRzErTzQ3QnQyelpzMmJJRmYvMzFGMkpqWTRWQTBaNDllekJnd0FCNGVYbWhUWnMyZVBmZGQ5RzZkV3RobjFLcEZILy8vVGVjbkp3UUdCaUlPWFBtd01qSUNILzg4WWNRUldYL1ZPd29YcjYxUENYTEYxY1ZsVW9veEtLU1NxWEZmM055QUVTT2pvNWNibTR1VjFoWXlPWG41NHRVS2hYWHNtVkxyckN3VUtSU3FUaTFXczAxYk5pUVV5Z1VJcDduT2JWYXphbFVLcEdabVJuSDh6eFhyMTQ5VHFWU2lYaWU1eGhqbkZxdEZwbWFtbktNTVk3bmVZN25lWkdwcWFud21qSEdtWmlZQ090cVhtdVdHUnNiYTAwenhqZ2pJeU1SWTR3RHdESEdPRkhSRDFGWXo4aklxTlJsakRHUlNDVGlpay8vc3ovaGRmRnBrVWdrckZkc2Y5dy9RWStSQUFhVjgxWVhBSWhtak1WeEhIZEtJcEhjQUFDeFdMeXBLbitlV1ZsWlpRN3UvRHFvdGp3aGhCQkNpUDQwYnR3WWpvNk9RbVhCZXZYcUFTaXFLS041eUp1ZW5nNEFPSDc4T0hyMDZJRkhqeDVoN05peDZOZXZIemlPZTJsbStwZGZmb211WGJ0aTRzU0pPSG55SkpZdlh3NEFlUFRvRWR6ZDNlSHI2eXVNMmFoUldpWUpVRlE1WnZYcTFUQTNONGVmbjU4dy85dHZ2OFczMzM1YnFYTlBURXhFUkVRRW9xS2k4T2pSSStHaDg4V0xGM0h4NGtXdGRmUHk4b1NINlhLNUhFWkdSbG9GQkVvcktGQmFoY1NTeFV4ZXA1eXlvYXZSUVJLTzQrUUE2dnp5eXk4WVBudzR6cHc1QXdCYVpZQ0Jvc0RKbVRObjBLdFhMeHcvZmh4Tm16YkY2ZE9uQVJTbHBWdGFXa0toVU1ESXlFZ0lQaFFQUkxSdTNSckJ3Y0U0ZXZRb2xpOWZqbE9uVHNIVTFCVExsaTFEZUhoNHFRTTBscnlCLy9QUFAzSHIxaTI4Kys2N09IZnVIRDcvL0hOWVdWbmgxS2xUd2tDdFFOR1grOFNKRTJqYXRDbDY5KzZOdG0zYkFvRHdSUU9LUHBDYTZZcDhPSThkTzRhYk4yOEtXU0dhSUUxcWFpck9uajJMSDM3NFFWajMxcTFiZVBqd0lUWnMySUQ0K0hnY09IQUEzdDdld3ZMUTBGQ01IajBhSjA2Y1FMdDI3ZkRnd1FQNCsvdkR3c0lDSXBFSURnNE9XTHQyTFlLRGc0VnRlSjVIY0hBd2ZIeDhZR1JrQkxsY2pwaVlHUFRyMXc5WHJseUJvNk1qZ0tJQWtZbUpTWVd6RWZMeThpcTBYbVZwZmhhTXNaSmxheGtBZFdtbG5WTlNVcXFsTFRXWnJhMXRGNDdqdElJa2pMRjhqdU11OFR4L1hLbFVIazlJU0tpU0gySm9hQ2k2ZE9raXBQbkZ4c2FpZWZQbTZOaXhJd1lPSEZobU5hbno1ODlqMEtEeTRqaWxPM3YyTENJakk3Rng0OFlLYjNQLy9uMHNYcndZUC83NFk1bmRaVjdYM2J0MzhlREJBeHBBaXhCQ0NDRzFubHF0aGtLaEFNL3pXdk9iTjIrdWswbnk4T0ZEK1ByNkN2ZFFiZHUyeGExYnQ0UjdyWktpbzZQeC92dnZvMm5UcHBnK2ZUb2NIUjJGKzBmTjhoWXRXaUEyTmhadWJtN2wzcjlJSkJMSVpESTRPRGlnWHIxNlVLdlZzTEd4ZWExelZ5cVY0RGdPcTFhdHd1alJvMHV0dGdvVURlNDZjT0JBWVRvdExVMElKbFZXZWNWQ2VKN0hzbVhMSUpQSkt0U055ZERWNkNBSlkwek9jUnlHRFJ1R1RwMDZsYm5lMEtGRE1YcjBhTnk2ZFF1QmdZSG8zTG16MXZKbno1NEptU2daR1JsYUg0Q3NyQ3o0K1BnQUtNcjhLSzNxeXN2R0pNbk96c2I4K2ZNeGE5WXMyTnJhd3RmWEYvMzY5VVA5K3ZWTExVbmF0R25UbDV4NTVYejMzWGRJVEV6RTl1M2JNV3pZTUl3ZE94Wmp4b3hCY0hBd3Z2amlDeUhqSXpVMUZVdVhMc1dpUll0Z1ltS0N1WFBuWXR5NGNlallzYU9RenBXWGw0ZXVYYnZDMzk4ZkxpNHUyTGR2SC96OS9TRVNpY0R6dkJDNDBBUWFBR0Q1OHVWSVNVbEJreVpOOFBQUFA4UFkyQmpoNGVGbzA2WU5wRktwRUpHdDdKY3FQeisvcXQ0aUxacTJpMFNpMGt1YmtNcktBWENCTVhZc1BUMzlWRXBLU3VVNlhWWkF4NDRkc1dqUklodzZkQWd0VzdiRW9VT0hLdFJWTFNBZ0FJTUdEVUo4ZkR5bVRKa0NNek16clc1Y1NxVVN6NTgvRjhxbUFXK3V0bnp2M3IxZm1nR1RsWlVsUEJuZ2VSNUJRVUdZTVdNR1VsSlNNR25TSktTbHBXbjlqc25JeU1DdVhidks3WUpIQ0NHRUVGSVRlSGg0b0hIanhwZ3dZWUxPTUFpYURIWE5nK3Y1OCtmclpBQmYrSC8yN2p3dXltci9BL2pubVFFVUZFMDBGRXZOc2tWTFlBWlJVWEpKS2sxSmNkOXcxMXhTWE1HOEtlN2lBaTZrVjB2TEZGTXBjOFBsM3N6bEtwRUxBaXE1YjRtS291enJ3TXo1L1VIei9CZ1dBUVVHOFBOK3ZYeGQ1anpuT2MvM21SanV6SGZPK1o0alIvS2RNUUZrZjVGMjVjb1YvUGUvLzhXRUNSUFFvVU1IYk4yNkZRQVFHeHVMTFZ1MllQanc0YWhhdFNxMmJObUNZY09HSVRrNUdRY1BIa1I2ZWpyR2p4K1BXN2R1SVQwOUhkdTJiWU5LcFVMRGhnMFJGUlVsMXliSldYS2d1UFQxUlFyYWliRWdseTVkUWtaR1JyR1cyeFNGUXFIQXdvVUxNWDc4ZVBUdDIxZitFcnlpcXRCSkVrbVNrZ0M4YW1scFdXQWZuVTZIbzBlUFlzU0lFZmpwcDUveVRVTEk1UElBQUNBQVNVUkJWRXBFUkVUZ3JiZmVLdlI2T1plUEZGVjhmRHpHang4UFIwZEhlWWJMeElrVGtaYVdocXBWcXlJek14TlZxMWJGdFd2WFNxM0dCZ0M4L2ZiYjhQWDFSVVJFQkRaczJBQVhGeGZFeGNYQjA5TVRRUFp6NE9YbGhYNzkrc20vMUEwYU5NRGN1WFBoNmVtSktWT21vSGZ2M3FoZnZ6N216NStQMWF0WHc5ZlhGMVdyVnNYVnExZnh3UWNmWU1HQ0JZaVBqNGV2cnkrKy92cHJlYXZrZDk1NUIxbFpXUWdMQzRPVmxSWHM3ZTN4Nk5FakxGaXdBQU1IRGtTVktsV1FtWm1KeTVjdkYrdVBSV25QSk5IcGRDLzExcjBsSUVTbjA3bGxabVllakl5TTFCVGUvZms1T3p2RHlja0oyN1p0ZzRlSEJ5SWlJdURwNlNtdm9jdzV1MnpTcEVsNVpvODBiOTRjbnA2ZU9ISGlCUHo4L09UekZpeFlZRERybzZ6M2xzODk5VEczbkVXWkF3SUNZR3RyQ3pzN08remV2UnY3OSsrSGs1T1RQTWFWSzFmZzZlbFo3Q0t6UkVSRVJPV1Ivb3Zxb0tBZ1BIbnlCTC85OWh2YXQyK1BhdFdxNGZEaHcvRHo4NU8vNk0yZElMbDE2eFlPSERpQW4zNzZTVzZUSkFtU0pDRTVPUmszYjk1RW56NTkwS3RYTDlTcFV3Zm56NTlIclZxMThQVHBVM2g0ZU9DOTk5N0R3SUVESVVrU1BEdzhrSm1aaVY2OWV1SHUzYnY0K3V1djhjNDc3K0ROTjk5RXg0NGQ0ZXZyaXp0MzdtRHMyTEg0OHNzdmtaQ1FBQThQRDZ4ZHUxYWU0VjlXOXUzYmh4NDllbURtekpseW0zNjVqVTZuZzBLaFFHcHFLanAyN0NnZlZ5Z1VNREV4S1hUWmVIeDhQQzVldkloWnMyYVY2ajJVaFFxZEpBRVFBK0ROK1BqNFBBbU1odzhmSWowOUhUMTY5TUJiYjcwRmIyOXZwS2VuWS9EZ3daZ3laUXBVS2hVeU16TmhabWFHdzRjUHk3dEI1SzczVVpUc1hPN2xQY0QvTDdkUktCUndkSFEwK0haWi82RW9LaXBLL2xiWjFOUlVuckVTR3hzTHdLQ0FxTUczendxRklzKzMwVVZsWjJjbloxbzNiZG9FSVBzUGk0K1BENlpObXdZM056ZUQvaDA2ZE1EaXhZc3hkKzVjTkc3Y0dQdjI3VU5vYUNqYXQyK1B2WHYzSWk0dURzSEJ3UmcvZmp6TXpjM2g3KzhQQ3dzTHJGaXhBbDVlWGxBb0ZBWTdpZWo1Ky90RHA5Tmg1TWlSQ0E0T3hyUnAwMkJpWWlMdjQxMFVwVldUSkRNekV3QWdTVkxwWkdGZUVtRmhZYnZLOG5xelpzMUMxYXBWRVJ3Y0RGZFhWOHlZTVFOQTloLyszTVd3OU5ueTlQUjBkT25TQlV1WExrV1BIajF3N3R3NXpKMDdGOU9tVGNPYU5Xc1FIUjB0THgwenh0N3krZjF0eVU5RVJBUisrZVVYTEZxMENENCtQckN5c29JUUFrSUlKQ2NubzNyMTZ2RHo4NE9IaDBlcExmVWhJaUlpS211WExsM0NxbFdyc0huelp1emF0UXVyVnExQ1dsb2FmSDE5QVVEZWlHTDc5dTBHRzNSNGVIaWdkKy9lY2wxSUlQc3pWcHMyYmRDaFF3YzBiOTRjdHJhMldMcDBLUTRlUEFnek16T01IejhlQXdZTVFKczJiVEJyMWl4NWljMktGU3V3Y09GQ3pKdzVFOTkrKzIyZUdJT0NnckI4K1hLTUdUTUdycTZ1QUlCcjE2N0pPK2JrdDFLaHVBcWFDYUl2MUFvQWx5OWZSbVJrSkdiUG5tM1FSNy84WnZyMDZRZ09Eb1lRd3VBOXFDUkpHRGh3SU56YzNBekd5MDIvd3FPZ29yRlVSbFFxMVQ2MVdpMU9uandwaEJDaVk4ZU84djdLSjArZUZBTUdEQkRoNGVFRyt5NmZPSEZDL1BUVFQyTEFnQUdpZmZ2Mll0MjZkV0xObWpVaVBqNCt6eGhDQ0JFWEZ5ZmMzTndNMmc0ZlBpei92SHYzYnBHZmd0cHpTMDlQRjZtcHFVS3IxY3B0cnE2dXd0blpXU3hmdmx3SWtiMEhkMEZ5eDVzN2R2M2UzTStTbkp3czd0NjkrOHcrS1NrcFFvanM1eTh0TFMzUDhkRFFVS0hUNlF6YW9xT2pSVVpHUnI3alBYMzZWTjVMWEFnaE1qTXpEWjZEWituUW9ZTlFxOVh5ODFQU0prMmFwTitmMjlYWXYrTXZJLzNlNk05cjBhSkZCcS83WjQzVnRtMWJnOGR4Y1hHaWQrL2V3dEhSVWZUczJWUEV4TVRJeDhwNmIvbldyVnNYZXEvNlBxZFBueGFMRnk4V28wZVBGZ01IRGhRYWpVWWtKeWNMdFZvdDl1L2ZMK0xqNDRWYXJSWXVMaTdDeGNYRjRMVlhtUEt3VnowUkVSRlZEaS82UGsvUHg4ZEhDQ0ZFUmthRytQUFBQL01jejhqSUVLbXBxU0kxTlZWb05CcTVYZjg1N3ZqeDQwWCs3Skd6WDFSVVZJSDlFaE1UODdUMTY5ZFByRisvM3VEem94QkNaR1ZsaVo5KytxbklNVHdydGlGRGhoUjRQRDA5WFl3YU5VcCsvUERodzJlT2xaR1JJYkt5c2w0b3BoZFZIdDU3VnVqOWZGUXExVVpKa2tiT25UdFh6c3JsSklRbzBwWkZSZTFINVVQdjNyMXgrL1p0REJnd29GZ3pUNHBxN05peE9IdjJMQUIwT24vK2ZNRVZpcWhVNlA4b0ZsUnNOYmRObXpaaHk1WXQwR2cwMkxObkQwYU1HR0h3ZW43NDhDRnNiR3dNenRIUExIRjJkc2FwVTZjUUhCeU1uVHQzNHRxMWEralFvUU02ZHV5SW8wZVA0dWpSbzZoVHB3NkdEQmtpWitnZEhCd01Zc3Y5T0hkYlZsWVdXclZxOWN4ejlIdkw1MnpyMHFVTE1qTXo1ZDJlaEJDSWlZa3hXREtZc3laSmJHd3NSbzRjaVRWcjFxQkJnd1o0OU9nUmV2ZnVqWGZmZlJjYk4yNEVrTDFjYU5Tb1VUaHc0RUNSQ3lUcjErcWVQMytlZnlTSmlJam9oUlQzZlI2OWZNckRlOCtLdnR6bUxwRDl4ajgvUlUxOE1FRlNzYnorK3V1NGZmdDJxWTJma0pBQUFORHBkTEdsZGhFcU1TTkhqc1RJa1NQaDVPU0V1blhyNHNDQkF3Q0FUcDA2WWYvKy9iQ3dzSUNqbzZNKzhRVUFTRXhNeE4yN2Q1R1ZsWVVsUzVaQXBWSmgrUERoc0xXMWhWS3BsSk1uWGw1ZXVISGpCdXJYcncrZ2JQZVdkM056dzZWTGw3Qm1UZmFPeVBwRVNzNDZKY2VPSFFPUVhVZG4rdlRwY3FJbExDd01iNzMxRmhvMWFnUnpjM09FaFlWQnBWSWhNREFRcnE2dVJVNlFFQkVSRVJHOWJDcDZrdVFPa0wwN1RVV1RrSkNBbWpWckdqdU1DcWxSbzBieWZ1aWw0ZW5UcHdBQUlVUk1xVjJFU3BWV3EwVkdSa2FlWXNnNm5RNS8vdmtuNXMyYkIxdGJXM21ONWVYTGwrVWl4a0IyclpLUFAvNVlmcXpmVnEyczlwYVBpb3JDbGkxYllHcHFhaEFIZ0R5UE16TXo0ZXpzREFzTEM1aVltQ0F0TFExTm16YkY3ZHUzMGJoeFkvVG8wUVBMbHkvSGtpVkxjT0RBQVlQdHhJbUlpSWpvL3draDhQRGhRL2tMTW1QSnpNeUVpWW5KYzMvWmxwNmVYdXhOUVU2ZlBvMVdyVm85MS9Xb0hMRzN0KytnVnF2RjJMRmpqYmxzNnJua3JvVlFGTnUyYlJPUEhqMTZaaCtkVGlmYzNkM2xtZ3dKQ1FuUFhLZFdFUVVFQkFpMVdpMjh2YjFMZkd5dFZpc2NIUjJGV3EwV1RabzBxV0xzMy9HWDBmT3VWYzFadytPUFAvNFFJMGFNa0IvcmEvUEV4c2FLenAwN3krMEZ2UTRMYXI5Nzk2NW8xNjZkUWR1emFwSUlrYjNtdExENzBXcTE0bC8vK3BkSVNVa1JLU2twb2srZlBpSWdJTUNnVDFIR0VTSjdQZXk5ZS9mRVYxOTlKZGRHOHZUMEZCOSsrS0hZdW5Wcm9lZm5keS9HWGhkS1JFUkVsVU5KMVNRUjR0bTFHWjlYUmtaR252Z21UNTZjYjkvcDA2Y1hhY3pFeEVUUnAwK2ZBbzhuSkNUa3FmbTRiZHMyTVhmdTNBTFBpWTZPbHV1ajZOK2Izcmh4UThURXhJaVVsQlRScWxXclBMVWhOUnFObUQxN3RvaU9qczUzektMVXd5c0w1ZUc5WjRXZVNhTFQ2ZTRxRkFvOGVQREEyS0VVUzFaV2xseEZ1RGllUG4yS0gzNzRBVjVlWGdYMk9YZnVIQjQ4ZUNCdjg1bVptWWxMbHk0WjlMbDU4MmFSdGp3dXIvUVoxYWlvcUJJZk96azVHVnF0RmtLSTVCczNibkFMNEFyb3dZTUg4UEh4TWRoTnh0VFVGSW1KaWJoKy9Ub2FOR2lRNTV6Y3N6clMwdElNMnV6dDdlSG41MWNtZTh0MzZ0UUpqbzZPZVByMGFiNnpUWEszSFQxNkZOZXVYY1BodzRkeDd0dzVwS2Ftd3RYVkZTRWhJWmc1Y3lhMFdpMGtTVUphV2hvZVBIZ2diKzlHUkVSRVZGbDgvUEhIc0xDd3lOT2VrSkNBNDhlUHY5RFlmLzc1Wjc3dFJhMnJvdFZxY2ZQbXpRS1A3OXk1RTJGaFlWaTFhcFc4QytHUkkwY3djT0RBQXM4NWVmSWtmdnZ0TjJ6WXNBRkE5Z3lZUllzV1ljS0VDY2pLeWtMRGhnM3o3R2hvWW1JQ2MzTnpqQm8xQ3V2WHI4OVQyekV6TTlOZ1YxSzFXbzBaTTJiZzVNbVQ4UGYzTitoNzY5WXR2UG5tbTNuaXFpd3psaXQwa3VUQ2hRdDMxV3AxeW9NSEQ2bzl6NVNpc3BMN0E1UkdvMEY4ZkR4Y1hGemtvb3g2YmRxMHdaZ3hZekJzMkRDRDlzZVBIOHNGR3dNREF3MktOd0tRcC90djNib1Znd2NQTG5DYnorUEhqMlBXckZrSURBeXM4TnN6bFVhU0pERXhFUUFnU2RMakVoK2NTa1ZhV2hvQ0FnS2cwK2tRSEJ5TXZYdjN3dFBUMDJESnk3Qmh3ekJzMkRDWW1abGgwcVJKZWNZNGV0U3dQcSt6czNPZU5xRHM5cGJ2MWFzWEFCakVxcTlKa2w5Y0dvMEdOalkyOFBIeGdZMk5EYVpPblFvM056ZGtabVppd29RSjBHZzBDQXdNaEtlbko4YU9IWXM1YytaVStOYy9FUkVSa1Y1eWNySzhQRG9uWjJkbkFObExydHUyYld0d1RLUFJQRFBSb2RQcDVIcDBXcTBXU3FYeWhXTFV4NUxUd29VTE1YTGtTRXlkT2hYZTN0NVl2SGd4YnQyNmhZaUlDRVJGUmNsYkdldTkrZWFiV0x0MkxYcjI3SW5qeDQvajRjT0hBSUMvL3ZvTGpSczNob09EQTN4OWZXRnJhNXZuV3BJazRhdXZ2c0tTSlV0dzRjSUZiTisrM2VDNGs1TlRuallBZVJJa0w0TUtuU1FCb0JOQ2hPcDB1blkzYnR6QUJ4OThZT3g0OHBXN1hvRzN0emZpNCtNQlpPK3JuVHRSb2o5SHA5UGgzcjE3YU5Tb0VaeWNuT1J4SEIwZGNmRGdRZHk3ZHc4Tkd6YVV6NG1NakVSd2NERG16cDJiYnh5WExsM0M3Tm16TVd2V3JBcjlBYWxHalJvQWdKaVlraThab2srU0NDRWVsZmpnVkNyMjd0MkxPM2Z1WU5ldVhmanV1Kzl3NGNJRm5EMTdGa3FsVXA1MXBOVnFvZFZxa1pXVmhmbno1eU1nSUFBQThuM3RGYVNzOXBhWEpPbVo5VXJ5TzNiMDZGSDU3OStKRXlkdy8vNTlUSm8wQ1gzNjlFSEhqaDNoNmVtSktsV3FZUFBtelZpNGNDRVdMRmlBOWV2WHMyZzFFUkVSVlRoejVzekJwVXVYa0ppWWlKNDlleGJwSElWQ2dmWHIxK1BkZDk5RjFhcFY4ZWpSSXd3ZE9oU2pSbzNDbFN0WDh2UjNkbmFHdGJVMU5Cb05OQm9OdW5mdmpveU1ESVBaS2tsSlNlamV2YnY4YzM1ZlpPVjA2dFNwQW84dFhyd1ljK2JNUVZKU0VqWnYzb3d2dnZnQ1k4YU13WjQ5ZTlDOWUzZElrb1NOR3pmS0t5aDY5KzROQUpnd1lRSlNVMVBsOTZkLy9QRUhEaDQ4Q0RNek0zVHIxZzBwS1NuSXpNekV0R25UOE1rbm44aUpFZ0FZTTJZTWtwS1M1Qmh5enlUUkowd2VQWHFFRXlkT0dNVHI1T1NVWjlaSSsvYnRuM24vVklaVUt0VUt0Vm90ZHV6WVljU1ZVMFdqMFdqRXNtWExoTHU3dTlCcXRjTGYzMThNSHo2OHdQMjJGeTllTEtaTW1TS0VNRndqMXFKRkN4RWRIUzFjWFYzRnFWT25oQkRadFVpR0RoMHExR3Exd1I3ZFQ1NDhFV3ExV3Z6NTU1L0MyZGxaYk4rK3ZSVHZzR3hjdVhKRmxPUjZ4cHorK09NUG9WYXJoVXFsMm1QczMrMlhWWEgvMjJvMEdxSFQ2UXphc3JLeVJHcHFxa2hPVGhaSlNVa2lKU1ZGcEtXbHlYdS85K25UUjdSdjMxNnNXclVxM3pHN2R1MmFiM3RGMkZ0ZUNDR1NrcEtFRU5rMVZQS1RlNDNxczVTSGRhRkVSRVJVT1pUVWUvaW9xQ2lEY1ZxM2JpM2MzTnp5L0hOd2NKRDdyRjY5V2l4WXNFQUlJY1N4WThmRTFLbFQ4NHliWDAwUy9lY3dGeGNYZy9hY05WR2VWUjhsTGk2dXlQZDgvZnAxMGFGREI3bE9pYjZ1WGtaR2h2ajAwMDlGWkdTazNQZk9uVHRpOU9qUm9sV3JWbUxEaGcwaUpTVkZydDM0K1BGaklZUVEzMzc3cmZEejh4TkNDSEhtekJueDJXZWZpUjkvL0ZHY09IRkM5Ty9mMytDZmc0TkRualloaEZpM2JwMElEUTBWUTRZTUVVT0dEQkZSVVZIeWN6SjU4bVF4Wk1nUTRlL3ZMOWF0VzFla2V5eE1lWGp2V2RGbmtrQUljVnFTSklTSGg2TmZ2MzdHRGlkZldWbFpPSExrQ0w3OTlsdFlXbHJDek13TVI0NGN3WmRmZm9tZ29DQU1IejRjTGk0dTZOV3JsMXdyWk5XcVZiaDI3UnJXclZ1WDc1aDE2OWJGNnRXck1YYnNXTXlZTVFQUjBkSEl5c29xTUlicDA2ZkR5OHZMNEJ2dWlpcG5QWldTbVBxVzArUEgyYXRzaEJBbHY1YUhTa1YrczBHVVN1VXo2LzRVdGw0eUtDZ28zL1o2OWVvVmVJNUNvU2h3bVZ0WnExNjlPZ0FZekRUTHFiekVTVVJFUlBROGpoMDdCaUI3S2NqNDhlTUJBTC8rK211ZWZqbVh1SXdiTnc1RGhnekI4ZVBIOGIvLy9ROXQyN2JGNmRPbnNYbnpadmo3KzhQRTVNVS9HcDg3ZHc0VEowN005NWlUazFPKzdTRWhJUUNBZ3djUG9tM2J0dGl3WVFOcTFLaUIyN2R2UTZmVDRlSERoekEzTjhmUW9VUFJyRmt6YURRYWJOaXdBZUhoNGZEMjlvYTd1enZlZnZ0dGpCMDdGbloyZG1qUm9nVnUzcnlKVjE5OUZUZHYza1NiTm0wQVpLOUdXTEprQ2I3NTVoc01IandZN2RxMUs5STlqUnMzRHZ2MjdZTkdvd0VBWEwxNkZXWm1aamg3OXF3ODArYnZ2Ly9Hc21YTGl2dDBsVnNWUGttaVZDcFBDeUh3MTE5L0dUdVVmTjIrZlJ0anhveUJqWTJOWEpReEpTVUY4K2ZQUjd0MjdkQ3RXemUwYmRzV0FRRUJHRE5tREp5Y25EQjE2bFE4ZlBnUWE5ZXVsVC9vNVh5eDZiY3FiZHk0TWZ6OC9MQm56eDVFUmtaaS92ejVCb21pZS9mdVlmbnk1UUNBOWV2WDQvMzMzeS9ET3k4OU9mK0FYYmx5cFVUdlM3K3VEOEQxRWh1VWlJaUlpSWhLaEJBQ3AwNmRRbzBhTlJBZkgxL2dsOHE1bVpxYVlzR0NCZmp5eXkrUmxaV0Z5Wk1ubzFxMWFsaTdkaTM4L2YweFpjb1VnLzQ2blE0M2I5NUVWbFlXeG80ZFc2UnJ0R2pSUWs1NjZHbTFXbHk2ZEFsMmRuWUZudmY0OFdNc1dMQUFtelp0UXJObXpRQmtsMUl3TlRYRmlSTW4wTDkvZjNrcGpLbXBLWm8yYllvSkV5YkExOWNYczJmUFJzZU9IZEdpUlF0WVdscGk1ODZkT0hueUpCd2RIZk1rYld4dGJiRmh3d1o1eVhXdlhyM3kvY0pacTlWaTE2NWQ4dVBQUC84Y24zLytPUTRjT0lCdnZ2a0dzMmZQeG9vVkt6Qm8wQ0I4L3ZublJYcHVLcElLbnlRSkRRMzlXNjFXMzQyS2ltcFVXR0ZFWTJqY3VERTJidHdJS3lzcldGcGFZdS9ldldqUW9BR2FOMjh1RjVxdFZhc1czTnpjTUhUb1VDaVZTbFNyVmcxTGx5NUZseTVka0phV2hyUzBORmhaV1dIcjFxM3l1R3ZXcklHTGl3dTh2YjN4L3Z2dkl5NHVEclZxMVFJQXhNYkdZdlhxMVRoOCtEQmNYRndBb05Ja1NQU3FWNitPNU9Sa2hJU0VsT2k5M2J0M0R3Q2dVQ2l1bHRpZ1JFUkVSRVJVSW43Ly9YYzBiZG9VMTY1ZGc1ZVhGM3g4ZklwOGJwTW1UZURnNElEYnQyL0xkUTY5dmIweGVQQmdkT3ZXRFkwYU5RS1F2VEZBNTg2ZFVidDJiVWlTaEZtelptSGt5SkhvMjdldlBGWlNVcExCNDRJa0pTWEpPOG8wYmRvMDMxMTRmdmpoQjN6MDBVZHlnZ1RJcmxFNWF0UW9CQVlHb20vZnZ2THVoSklrWWQyNmRmam1tMjl3Nzk0OWhJU0V5SW1pNzcvL0hoMDdkc1NBQVFQUW9FRUQxSzlmSDYrOTlwbzhwazZudzYrLy9vcWVQWHRDdjB0czdxUU9rTGZJYkVSRUJQNzk3My9EM053Y1hsNWUyTGR2SC83OTczOWo2ZEtsK1BYWFh6RjQ4R0MwYjkrK1dQWCt5ck5Lc1Era0VPSWc4UC9UcnNxYnRMUTA5T3ZYRDBJSUxGeTRFTGEydGpoNzlpeFdyMTROSUh1MnlTKy8vSUtaTTJlaVNwVXE4bm1IRGgzQ3JsMjdVS3RXTGN5ZE94ZUhEaDNDb1VPSDhNMDMzNkIyN2Rwd2QzZVgrK29USkVCMklja2FOV3BnNTg2ZCtVNzNpb3lNeFBmZmYxK0tkMXo2OUlXQjlBVndTOHFOR3pjQUFFS0l5eVU2TUJFUkVSRVJ2YkRBd0VEMDc5OGZRUFlTNGpsejVnQUFldmJzbWVkZmVucTZ3YmszYnR6QW1UTm5ZR3BxaW9NSER3TElYc3EvZCs5ZXZQMzIyM0kvYzNOei9QcnJyL2oxMTEraFZDcmxKY3lCZ1lIeVAwdExTL25ub3ZqNTU1L1J0V3RYYk5pd1FkNHNBZ0R1MzcrUG9LQWdlZGtRQUp3NWN3YTNiOS9HMEtGRDBhQkJBNE12eXdGZzgrYk55TXJLa21OY3RHZ1JURXhNVUtOR0RWaGJXOFBaMlJuTGx5L0hxRkdqRE02N2Z2MDYxcTVkSzg4azBSZHJ6ZjB2SXlNREFQQy8vLzBQN3U3dVdMcDBLZHpkM2JGeTVVcTBhdFVLQVBEMzMzOWo2ZEtsR0RkdUhIYnUzSW1PSFR0aTM3NTlSWG91eXJzS1A1TUVBQ1JKMmdkZzNNbVRKOUduVHg5amg1UEgvdjM3MGJselovbVgwY1RFQkQ0K1BvaUppVUZxYWlyNjlldUhVNmRPWWRxMGFWaTRjS0hCN2pTMWE5ZUdyNjh2cGsrZmpxKysrZ3FabVpsWXZYbzF2TDI5ODkyYkdzaCtVZXUzRG4zNjlHbWU0M2Z1M0VGd2NEQkdqQmhSOGpkYlJ0NTc3ejBjT0hBQUtTa3BKVFptVmxZVzd0eTVBd0NKWVdGaGQwdHNZQ0lpSWlJaUtoSGUzdDZvVzdkdW52YkNhcElrSkNUQTA5TVRIaDRlVUtsVUdEOStQTnExYTRmcTFhdkQydG82ejdtMWE5Y3UwYmg5Zkh4dy9mcDFyRisvSHA5Ly9qa0dEeDZNUVlNR1llWEtsZWphdGFzODQrUCsvZnVZUFhzMnZ2cnFLNWlhbW1MNjlPbHdkM2RIa3laTjVHMk1rNU9UOGNFSEg4RGIyeHM5ZXZUQWp6LytDRzl2YnlnVUN1aDBPaVFuSndPQVhFZEVMeUlpQWlxVnFzZzdITmFyVnc5ZmZ2a2xXclZxaGI1OSs4cGY4Z1BaTy9Mb2REcmN1WE1IM2JwMXc5ZGZmMTNpejVteFZJb2tTWFIwOVAvcTFhdVhHaFlXWnFIUmFNcFZVY0tFaEFRRUJRVmh4NDRkQUxJVEpHbHBhYkN3c0VDalJvMXcrdlJwTkdyVUNHWm1abGkwYUJGKy9QRkhaR1ZsR2RUZGFOYXNHVWFNR0lFcFU2WkFraVFzWHJ3WURnNE9SYnErZm1aS2RIUTA2dFdyQnlFRXpwdzVZMUQ4dENMU0wxVTZlL1pzaVkzNThPRkRaR1ZsUVFoeHJjUUdKU0lpSWlLaUVwTnorVWhSeGNmSFkvejQ4WEIwZEpRM3NwZzRjU0xTMHRKUXRXcFZaR1ptb21yVnFyaDI3WnI4T2FNMHZQMzIyL0QxOVVWRVJBUTJiTmdBRnhjWHhNWEZ5VFVuSXlJaTRPWGxoWDc5K3FGRGh3NEFnQVlOR21EdTNMbnc5UFRFbENsVDBMdDNiOVN2WHgvejU4L0g2dFdyNGV2cmk2cFZxK0xxMWF2NDRJTVBzR0RCQXNUSHg4UFgxeGRmZi8yMXdWYkpvYUdoVUtsVWNqeW1wcWJ5VnI4NTZaTkw3N3p6anR5MmRldFc3TjI3Rnk0dUxyQ3lza0pvYUNoV3IxNk5uajE3WXV6WXNiQ3lzaXF0cDYzTVZZb2t5WU1IRDFMcjFxMjdQelUxdGQrUkkwZncyV2VmR1Rza21hV2xKYjcvL252WTJOZ0FBTHAxNjRiUFB2dE1Ub0prWldWaDJyUnBBSUFhTldwZzRzU0owT2wwdUh2M0xpNWZ2b3pRMEZBRUJ3ZkR4c1lHaXhjdlJrSkNBdGF1WFl0dnYvMFdqbzZPZVBmZGQxRy9mbjNZMjl2bm14eXFYcjA2ZXZUb0FUYzNOd0RaNjlCc2JHemc2K3RiUnM5QTZkQlA4OHBSYVBXRjNiNTlHd0FnU1JMcmtSQVJFUkVSVlNENTdlS3BYMjZqVUNqZzZPZ0lEdzhQK1ppK2RtTlVWQlM2ZCs4T0lEdHBvSjl0SHhzYkM4Qncwd2g5UC8yWU9SOFhoNTJkblZ4SFpOT21UUUN5ZDFmMDhmSEJ0R25UNU05dWVoMDZkTURpeFlzeGQrNWNORzdjR1B2MjdVTm9hQ2phdDIrUHZYdjNJaTR1RHNIQndSZy9manpNemMzaDcrOFBDd3NMckZpeEFsNWVYbEFvRlBqODg4OXg1c3daREI0OE9OK1lOQm9OSkVsQ2ZIdzh0RnB0bnVOWldWbElUMC9INU1tVGtabVppZWpvYUt4WXNhTElYOTZURWFqVjZzNXF0VnFNSFR1MlJQWm5OcWJvNkdqUnZYdDNNWDM2ZEJFWUdDZ2VQbnlZcDgrRkN4ZkV0OTkrS3laTm1pUysrdW9yb2RQcGhCQkMvUHp6ejBLajBaUjF5RWFoMzBQNzNyMTdKVExlZDk5OUo5UnF0WEJ3Y1BBby9EZU9Tb3Yrdnl1VkQrVmhyM29pSWlLcUhFcnlmZDdodzRmbG4zZnYzcDF2bjRMYWMwdFBUeGVwcWFsQ3E5WEtiYTZ1cnNMWjJWa3NYNzVjQ0NHRWk0dExnZWQzN05peHdHTnhjWEdpUllzV2hjYVFuSndzN3Q2OSs4dytLU2twUWdnaFRwdzRJZExTMHZJY0R3ME5sVDhYNmtWSFI0dU1qQXdSSFIwdCt2WHJKekl6TStWanJWdTNsbi8rMy8vK0p6cDM3aXk2ZE9raWxpMWI5c3c0YnQrK0xmejkvVVhYcmwzRnJWdTNDcjIzNGlnUDd6Mkx0aGlwWWpCUnE5Vi9LeFFLbXdNSER1Uzdyb3dxbHlGRGhpQXlNaEtqUm8zQ3VISGpYbmk4U1pNbUlUZzRHRnF0VmgwUkVSRldBaUhTYzlEL1VRd05EVFYyS0FUSTN3NmNQMysrTXYzL0JSRVJFUmtCMytkVkxrS0lJdGMzS2FyeThONnpVdXh1ODQ4c0ljUy9kVG9kTm0vZWJPeFlxQXg4OHNrbkFQNS9LdHlMeU1yS1FsaFlHSVFReVJFUkVSRXZQQ0FSRVJFUkVWRWxWdElKa3ZLaU1pVkpvTkZvdmdPUUhoUVVoS1NrSkdPSFE2Vk1YOVc2SkxaK3ZuSGpCbEpUVXdIZ1R3QzZGeDZRaUlpSWlJaUlLcHhLbFNTSmpJeU1CckErSlNVRlc3WnNNWFk0Vk1vKyt1Z2pBRUJjWEJ6UzB0SmVhS3djazBkT3ZGaFVSRVJFUkVSRVZGRlZxaVFKQUFnaFZna2hNclp2MzQ2WW1CaGpoME9sU0tsVTR1MjMzd1lBYk51MjdZWEcwczlHa1NScDN3c0hSa1JFUkVSRVJCVlNwVXVTaElXRjNRV3dOQzB0RFg1K2ZzWU9oMHFacTZzckFPREtsU3ZQUFVaaVlpTE9uVHNIQURmUG56OS9vV1FpSXlJaUlpSWlvb3FtMGlWSkFFQ2owU3dIOE9DLy8vMHZUcDQ4YWV4d3FCUjkvUEhIQUxKbmdtUmxaVDNYR0tkT25ZSVFBa0tJQXlVWkd4RVJFUkVSRVZVc2xUSkpFaGtabVF6Z0N3Q1lQMzgrNHVMaWpCd1JsUlpyYTJzMGJ0d1l3UE12dWRtelp3OEFDQ0hFRHlVWEdSRVJFUkVSRVZVMGxUSkpBZ0RuejU4UEVrTDR4OGJHd3N2TEN4cU54dGdoVVNseGQzY0hBUHpuUC84cDlybDM3dHhCYUdnb2hCRG53c1BEdzBzNk5pSWlJaUlpSXFvNEttMlNCQURpNHVJOGhSRGhvYUdobUQxN05uUTY3dXhhR1hYdDJoVUFjUFhxVlp3NWM2Wlk1d1lFQkFBQWhCRGZsWGhnUkVSRVJFUkVWS0ZVNmlUSm5UdDMwdFBUMHo4VFF0dzVjdVFJdkwyOWtabVphZXl3cUlTWm1KaGczTGh4QUlCMTY5WVYrYnkvLy80YisvYnRneERpZG5oNCtQZWxGUjhSRVJFUkVSRlZESkt4QXlnTDl2YjJiMHVTZEZLU3BMcHF0UnJMbHkvSEs2KzhZdXl3cUFTbHBhWEIyZGtaQU9EajR5TVhkQzJJVHFmRHBFbVRFQklTQXAxT056bzhQSHhqV2NSSmhWT3IxY0xZTVZCZTU4K2ZmeW4rLzRLSWlJaEtEOS9uVVZFWjg3MW5wWjVKb2hjZUhuNGRRQ3NoeEYvbno1OUg3OTY5OGZ2dnYwTUl2a1lyQzNOemN5eFlzQUFBOFBYWFgrUCsvZnZQN0w5dDJ6YUVoSVFBd0NrbVNNb1hJVVR4MWt4UldiaGs3QUNJaUlpbzR1UDdQQ29pbzc3M2ZLbStHV3pTcEVtTkdqVnFCQUJ3QllDV0xWdkMzZDBkclZ1M2hrTHhVdVNMS3IzaHc0Zmp3b1VMYU5DZ0FWYXRXb1UzM25qRDRMZ1FBbnYyN01IQ2hRc2hoSWlYSk1ueC9QbnpONHdUTFZWbSttOUtPQU9EaUlpSWlBcWlVcWw4SlVtYUtvU1lGaFlXNW1mc2VBaFFHanVBc2hRYkc1dng4T0hEN2RiVzFwY1ZDa1hiKy9mdld4NDZkQWdIRGh6QXc0Y1BvZEZvb0ZRcVlXcHFDcVZTQ1VuaVo1dUs1cE5QUHNHSkV5ZHc5KzVkQkFZR1FxbFV3dHpjSEJZV0ZyaDI3UnBXclZxRkgzNzRBUURTaFJBOXc4TEN6aGs3WnFxY2JHeHM1Z0xBdzRjUDV4azVGQ0lpSWlJcXAyeHNiRDZWSk1rSndIK2pvNk5EakIwUHZXUXpTWEp5Y0hDd0VFSjhBZUFMQU84YU94NHFVOUZDaU1GaFlXRy9HenNRcXJ3NGs0U0lpSWlJQ3NPWkpPV1BpYkVETUpiUTBOQlVBQ3NCckxTM3QyK3JVQ2k2QTNBUVFyd3BTZEtyUWdoelNaSzRCcWR5dWFuVDZYWmtabWI2YWtwZzB3QUFJQUJKUkVGVVJVWkd4aG83R0NJaUlpSWlJaXBmWHRva1NVN2g0ZUhCQUlLTkhRY1JFUkVSRVJFUkdROW5TaEFSRVJFUkVSRVJnVWtTSWlJaUlpSWlJaUlBVEpJUUVSRVJFUkVSRVFGZ2tvU0lpSWlJaUlpSUNBQ1RKRVJFUkVSRVJFUkVBSmdrSVNJaUlpSWlJaUlDd0NRSkVSRVJFUkVSRVJFQUprbUlpSWlJaUlpSWlBQXdTVUpFUkVSRVJFUkVCSUJKRWlJaUlpSWlJaUlpQUV5U0VCRVJFUkVSRVJFQllKS0VpSWlJaUlpSWlBZ0FreVJFUkVSRVJFUkVSQUNZSkNFaUlpSWlJaUlpQXNBa0NSRVJFUkVSRVJFUkFDWkppSWlJaUlpSWlJZ0FNRWxDUkVSRVJFUkVSQVNBU1JJaUlpSWlJaUlpSWdCTWtoQVJFUkVSRVJFUkFXQ1NoSWlJaUlpSWlJZ0lBSk1rUkVSRVJFUkVSRVFBbUNRaElpSWlJaUlpSWdMQUpBa1JFUkVSRVJFUkVRQW1TWWlJaUlpSWlJaUlBQUFteGc2QWlLZ3lVS2xVblFCMHlhZDlSWTZISVdGaFlidktMaW9pSWlJaUlpb09Ka21JaUVwR2xpUkowM0kzNW16VGFyVTl5ellrSWlJaUlpSXFEaTYzSVNJcUFXRmhZY0ZDaU5obmRFbk15c282VUdZQkVSRVJFUkZSc1RGSlFrUlVNcklBN0h6RzhTT1JrWkdhc2dxR2lJaUlpSWlLajBrU0lxS1M4MnRCQjRRUVA1ZGxJRVJFUkVSRVZIeE1raEFSbFpDa3BLU1RBQkp6dHdzaFV1TGk0dllZSVNRaUlpSWlJaW9HSmttSWlFcklqUnMzTW9RUXYrUnVseVRwNkowN2Q5S05FUk1SRVJFUkVSVWRreVJFUkNWSUNKRm5pMStkVHNkdGY0bUlpSWlJS2dBbVNZaUlTdERqeDQrUEEwakowWlNXbVpuSkpBa1JFUkVSVVFYQUpBa1JVUWw2OE9CQktvQ2M5VWRPUkVaR0poc3JIaUlpSWlJaUtqb1RZd2RBUkZUWjZIUzZYeFFLeGFCL0hySmdhemtraEpBQW1BR29Bc0FVTCsrWEJqb0FtUUF5QUdna1NSSkdqb2VJaUlqSXFKZ2tJU0lxWVdscGFiOVhxMVl0WFFpaHlNcktDalIyUEpRdlV3Q3ZBbmo5bi84MU0yNDRScU1CRUFNZ0NzRGpmeDRURVJFUnZiU1lKQ0VpS21GWHIxNU5VcWxVUVpJa1dWMjhlREhPMlBGUXZxb2dPMEVTWXV4QXlna25BQWxna29TSWlJaGVja3lTRUJHVkFpRkVJSUI2eG82RENtU0c3QmtrbE8xbG5rMURSRVJFSkh0WjEyQVRFWlVhbFVyVkNZQzNKRWtMN2UzdHV4bzdIc3FYQWt3SzVGUUZmRTlBUkVSRXhEZEVSRVFsUmExVzI2clY2c09TSkIxUktCVHZBNmloVUNpQ1ZDclZDVHM3dTViR2pvL0tUbWhvS0FJQ0FvcDFUbFpXbHZ4elJrWUdEaDA2Vk5KaEVSRVJFVkVodU55R2lPZ0ZmZkRCQnczTXpNem1BUmdHUUtwUm93WUdEUm9FTXpNemJOMjZGYkd4c2UyVVN1V2ZLcFZxcHlSSnM4K2ZQMy9EeUNGVE1UZzVPZUdWVjE1NVpwLzQrSGlFaEdTWE45SHBkUEQxOWNYRWlSTVJGUldGMGFOSDQvSGp4N0MydHBiN1AzbnlCQnMzYm9TZG5SMEFRS1BSWU9EQWdaZzZkU3JhdEdtRHVMZzR6SjA3RjEyNmRNbjNlaGN2WHNTd1ljTmdhMnVMSDM3NElkOCtBd2NPeE5XclZ4RVNFZ0l6TTA2YUlTSWlJaW9LSmttSWlKNVQ4K2JOYTVtYW1rNFhRa3dIWUZhbFNoVzR1YmxoN05peHNMUzBCQUQwN3QwYkd6ZHV4TTZkTzZYMDlQVCtBSHJaMjl0L0kwblNrckN3c0JpajNnQVZXV0d6T3B5Y25PU2ZBd0lDWUd0ckN6czdPK3pldlJ2NzkrK0hrNU9UUE1hVksxZmc2ZW1KcGsyYnl1ZVltWmxoL3Z6NW1EUnBFcFlzV1FKcmEydFVxVktsMExpdVg3K095NWN2RzR3RlpNOWt1WGZ2WG5GdWtZaUlpSWpBSkFrUlViRzk4Y1liVmEyc3JFWUpJZVlEcUtWVUt1SGk0b0pKa3liQnhzYkdvSytGaFFVbVRacUVnUU1Id3QvZkh3Y1BIalFGTUFYQUtMVmF2U0E2T25ydGd3Y1BVbzF4SDFSMDNicDFLMUsvaUlnSS9QTExMMWkwYUJGOGZIeGdaV1VGSVFTRUVFaE9Ua2IxNnRYaDUrY0hEdytQUExNN21qVnJodlhyMTZOaHc0YUlqSXdzZFBZS0FEZzRPR0RIamgyWU4yK2VRZnYyN2R1aFVxa1FIQnhjOUpza0lpSWlJaVpKaUlpS1FXRm5aOWRib1ZBc0JmQ0dKRWxvMGFJRkprK2VuT2ViL056cTFLbURlZlBtWWVqUW9WaTVjaVgrK09NUFN3REw2dFdyTjZWdTNib3p3OExDdGdIUWxzVk5VUEVGQlFVOTg3aCtKa2xHUmdhY25Kemc3KytQbEpRVXpKNDlHeHFOQmtJSUhEOStIQjkrK0NGQ1EwTngrL1p0K1BqNFlOZXVYY2pLeXNLbm4zNmFaMHdoQkJ3ZEhRM2FkRG9kZHUzYUpUL3UwNmNQWnN5WWdjbVRKNk5XclZvQWdBY1BIaUE0T0JnTEZpeGdrb1NJaUlpb21KZ2tJU0lxQW50Nyt3NlNKQzJYSktrRkFEUnAwZ1FUSjA2RXM3TnpzY1o1ODgwMzRlL3ZqM1Buem1IMTZ0WDQ2NisvYkNSSitsR2xVbm5xZExwcEVSRVIveW1WRzZEbjlzb3JyOERGeFFXbXBxWUFzcE1YTVRFeEJqVkc5RnEyYklrbVRacGc1TWlSV0xObURVeE5UUkViR3dzTEN3dnMyYk1IM2JwMVEyaG9LTzdmdjQ5Um8wYWhldlhxVUNnVU9IdjJyTUU0eTVZdGcwS2h3UFRwMHczYTI3WnRhekFEUmExVzQ0MDMzc0R1M2JzeFlzUUlBTURPblR2UnZuMTcxSzFidDZTZkNpSWlJcUpLajBrU0lxSm5zTE96ZTErcFZDNEYwQlVBcksydE1XYk1HUFRvMFFPU0pEMzN1QzFhdE1DV0xWdHcrUEJockYrL0hsRlJVZThybGNyRGFyWDZxQ1JKTTBKRFE4K1gxRDNRaTNGemM4T2xTNWV3WnMwYUFJQldxMFhMbGkwTjZwUWNPM1lNUUhZQjF1blRwNk5seTVZSURRMUZXRmdZM25yckxUUnExQWptNXVZSUN3dURTcVZDWUdBZ1hGMWRvVkRrM1dST0NJR1RKMC9DeThzTHg0OGZoNU9UazF5ZlJLUFI1Rm1tTTJEQUFLeGZ2eDVEaHc2RlJxUEIzcjE3c1hyMTZ0SjZPb2lJaUlncU5TWkppSWp5WVdkbjk1cFNxWndqaEJnTlFMSzB0TVNnUVlNd2RPalFFdHNwUkpJa2RPblNCUzR1THRpeFl3YzJiOTZNK1BqNGozUTYzVG0xV3IwdEt5dHJ6b1VMRjI2WHlNWG91VVJGUldITGxpMHdOVFhGeHg5L2JIQXM5K1BNekV3NE96dkR3c0lDSmlZbVNFdExROU9tVFhINzltMDBidHdZUFhyMHdQTGx5N0ZreVJJY09IQUFnWUdCK1Y3ejFLbFR5TWpJUU92V3JiRnAweVo4Ly8zMzhQZjNoNFdGQlhRNkhhcFdyV3JRdjNQbnp2RDM5OGV4WThjUUZ4ZUhCZzBhd003T0RoY3ZYaXpaSjRPSWlJam9KY0FrQ1JGUkRnNE9EalYxT3QxVVNaSThBVlExTXpORGp4NDlNRzdjT05Tc1diTlVybWxxYWdwM2QzZTR1Ym5odSsrK3c4OC8veXhsWkdRTVZpcVZmZTN0N1ZlbnA2Y3Z2WExseXROU3VUZ1ZLRFUxRlZPblRzVzRjZU13YU5BZ3VWMC9rK1MzMzM3TDk3eHZ2dmtHQUpDVWxJU0VoQVFFQmdhaVpjdVdjSEJ3UUlNR0RlRHU3bzR4WThiQXlzb3F6N2thalFhclZxM0MwS0ZEWVdKaWdpKysrQUptWm1iWXVIRWpoZzhmRGdBd056YzNPTWZNekF3OWUvYkU3dDI3OGZUcFV3d1pNcVNrbmdJaUlpS2lsdzZUSkVSRUFKbzBhVkxGMHRKeWhCQmlnU1JKdFNWSndrY2ZmUVFQRHcrODl0cHJaUkpEOWVyVk1XWEtGQXdhTkFocjFxekJmLzd6SHpPZFRqZkR3c0ppakZxdG52ZjQ4ZVAxVVZGUmFXVVNEQ0UyTmhhT2pvNTQrdlFwUHZyb296ekhjN2NkUFhvVTE2NWR3K0hEaDNIdTNEbWtwcWJDMWRVVklTRWhtRGx6SnJSYUxTUkpRbHBhR2g0OGVBQ2RUbWV3M0VZSWdRVUxGc0RjM0J6OSsvZVgyNGNQSHc0aEJQNysrMjlVclZvVlNxVXlUeXg5K3ZUQmxpMWJZR2xwbVdlR0N4RVJFUkVWSFpNa1JQU3lVNmpWNmg0QWxnRjRDd0JVS2hXbVRKbUM5OTkvM3lnQldWdGJZK0hDaFJnMmJCajgvUHh3K3ZUcG1nRDhYbjMxMWFsMTZ0VHhDZzhQM3dGQVo1VGdYaUt2di80NlpzeVlBUUNZTkdtUzNLNmZTWEwwNk5FODUyZzBHdGpZMk1ESHh3YzJOamFZT25VcTNOemNrSm1aaVFrVEprQ2owU0F3TUJDZW5wNFlPM1lzNXN5Wmc5ZGZmeDFwYVdtWVAzOCtMbHk0Z0UyYk5rR3BWRUlJZ2JpNE9OU29VUU5hclJaNzkrNHRNR0ZYcDA0ZGRPclVDUTBiTnBRTHpCSVJFUkZSOFQxLzFVR2lsNHdRUWdKZ0JxQUtBRk1BZVNzdVZrdzZBSmtBTWdCb0pFa1NSbzZuek5qWjJUa3JsY3JsQUZvRFFPUEdqVEZ4NGtTMGI5L2V5SkVaT24zNk5GYXZYbzJyVjYvcW15S0VFTlBDd3NKK04yWmNGWmtRNGxVQTdRRDhVbENmKy9mdnc5M2RQZDlqQ1FrSitTNi95cGs0T1hIaUJOYXVYWXVsUzVkaTVNaVI2Tml4SXp3OVBWR2xTaFdrcEtSZzRjS0ZpSTJOeGJ4NTh6Qm16QmhVcjE0ZGZuNStxRmV2bmo1R3RHdlhEcW1wcVFBQUt5c3J6SnMzRDIzYXRIbUJPeTlRSHdBbkpFbUtLWTNCaVlpSUtIOHFsY3BYa3FTcC83eTM4ek4yUE1Ra0NWR1JDU0hNQUZnRGVCM0FxOGhPbUZRR0dnQXhBS0lBUEpZa1NXUGtlRXFkZzRQRGUwS0lKUUI2QU5uZndvOGVQUm85ZS9iTWQ3ZVI4a0FJZ1FNSERtRDkrdlY0K1BDaHZ2bS9PcDNPS3p3OFBOeVlzVlZFUlVtU2xJVGs1R1JVcjE0ZGYvLzlOeG8yYkpqbnVINjNtaU5IanFCOSsvWjVab0ZvTkJwa1pHUkFDQUZMUzhzWDJsR3BFRXlTRUJFUkdRR1RKT1VQbDlzUUZWMFZaQ2RJUW93ZFNDbHhBcENBN0tSSnBlVGc0R0FqaFBoYXA5T05sU1JKVWExYU5Rd2NPQkREaHcrWHQxZ3RyeVJKUXJkdTNmREpKNTlnMjdadDJMcDFLeElTRWo2UkpNbEZyVlp2RVVMTURRc0x1MnZzT01sUTllclZBU0RmQkFrQWVhY2tGeGVYQW8rWDFHNUtSRVJFUkZTNDh2bVZLVkg1Wklic0dTU1ZWV1dhSFdPZ1NaTW1OVlFxMVd3aHhFMEE0ODNNekJTOWV2WEMzcjE3TVhiczJIS2ZJTW5Kek13TXc0Y1B4OTY5ZXpGZ3dBQlVxVkpGQVdBWWdLc3FsV3B4OCtiTmF4azVSQ0lpSWlLaUNvdEpFcUtpVTZDUUpJSytka0JwMFdxMXhUN255Wk1uUmUxYUJaWHNiOEw3Nzc5dlptOXZQOXJTMHZLNkpFbnpKVWt5NzlDaEF3SURBekZyMWl6VXFsVng4d21XbHBhWVBuMDZkdS9lalU4KytRUUtoYUtLSkVsZm1aaVkzRlNwVkJPYk5HbFNjVEkvUkVSRVJFVGxSS1g2UUVSa1RHZlBuc1dnUVlPUWtaRlJLdU1IQlFWaDZ0U3B4VHJuMHFWTEdERmlCRFNhU3J1Q3BpQ1NTcVg2M016TTdLSkNvZmhXa2lSclcxdGJiTnEwQ2I2K3ZnVXVmYWlJNnRXcmh5VkxsbURidG0xbzBhSUZKRW1xSlVuU21obzFhbHkxczdQckM5YWVJaUlpSWlJcU10WWtJU29oam82T3FGV3JGcjc3N2p0OCtlV1hCZlp6Y25MQ0s2Kzg4c3l4NHVQakVSTHkvNlZQYnQyNmhXWExsa0dTSkhUcDBzV2diK2ZPbmVIaDRaRm5qSXlNRE15ZlB4OXhjWEhvM3IyN3diRzZkZXRpOCtiTlJiaXJpa2V0VnJjV1FxeVFKS2t0QURScTFBZ1RKa3hBcDA2ZGpCMWFxWHIzM1hleFljTUdCQWNIdzkvZkg5ZXZYMitrVkNwM3F0VnFMNTFPTnkwOFBQeTRzV01zcnk1ZXZJaGh3NGJCMXRZV1AvendRNzU5Qmc0Y2lLdFhyeUlrSk9TRmFvU3NYTGtTZS9ic3dZNGRPMkJqWXdNL1B6OGNQSGdRaVltSmVQdnR0ekZ6NWt3MGI5NzhtV09NR1RNR29hR2hPSG55SkN3c0xBcThuNXg2OWVxRldiTm00Zmp4NDFpOGVERysrT0lMOU9yVjY3bnZnNGlJaUtpeVlwS0VxQVJObno0ZFQ1OCtMYlRmb1VPSG5ubmN5Y2xKL3ZuKy9mdVlQSGt5WnMyYWhjNmRPOHZ0QVFFQjJMOS9QM3IwNkpIbmZDRUVGaTVjQ0NjbkoweVpNa1Z1ajRxS2dydTdlNEZGSWlzeWUzdjd0eVZKV2d5Z3R5UkpxRjI3TmthT0hJaytmZnFVMngxclNrUGJ0bTNoNU9TRWZmdjI0ZHR2djhXalI0L1VDb1hpbUVxbE9xalZhcjB1WExod3lkZ3hsbGZYcjEvSDVjdVgwYlJwVTRQMjBOQlEzTHQzNzRYSHYzdjNMZ0lDQXZETk45L0F4c1lHQUdCcmE0dFJvMFpCa2lTc1dyVUswNmRQeCtIRGh3dmN4ZVkvLy9rUDd0eTVVNlRyNVpkRWFkZXVIYUtpb3JCaXhRcTR1Ym05Vks4TklpSWlvcUpna29Ub09SdzVjZ1JlWGw3Rk9pYzBORlQrdVZ1M2JrVTZKekl5RWpObXpNQ1RKMCt3Yk5reUxGdTJERUIyRWlReE1SSFZxbFhEOE9IRDVmNUhqeDZGRUFJclZxekEzYnQzTVdmT0hQbFlVbElTUER3ODRPcnFpc0dEQnhjcjl2THNndzgrcUd0cWFqcExrcVFKQUpRV0ZoYm8zNzgvUm80Y2lhcFZxeG83UEtOUUtCVG8wYU1IdW5UcGdxMWJ0eUlnSUFCSlNVbWZLWlhLemlxVjZudXRWanZ2d29VTFVjYU9zN3h4Y0hEQWpoMDdNRy9lUElQMjdkdTNRNlZTSVRnNE9NODVodzhmeHM4Ly80eVltQmdJSVNDRU1Eais0NDgvb25idDJnQ0F4TVJFQUlDZG5aMThQR2ZDc2t1WExnZ0tDb0lRSXQ4a1NWcGFHbGF2WG8xaHc0YkIxOWYzdWU1Um9WREF6czRPR28wRzZlbnArYzVFSVNJaUlucVpNVWxDOUJ3NmRlcUVNMmZPUFBmNVFVRkJ6enl1bjBraVNSTEdqeDhQYjI5dkhEMTZWRDd1NE9CZ2tIVFJ0d0hBNmRPbkVSRVJnY3VYTCtQVFR6K1ZqeWNrSktCbXpab0lDZ3FTcjUrUWtKQm5uSXJpL2ZmZnIyNXFhanBSb1ZEOEMwQTFFeE1UZE8zYUZSTW1USkEvbEw3c3FsU3BnbEdqUnFGUG56NVl2MzQ5ZHUvZXJjak16QnhsWW1JeVNLVlNMVmNvRkg2aG9hRUp4bzZ6dk9qVHB3OW16SmlCeVpNbnkwVjlIeng0Z09EZ1lDeFlzQ0JQa21UanhvMXlBck1vdjNQNkJFcnVCSWdRQW84ZVBjTDI3ZHVmT2ZOcDQ4YU5jSFIwTEhRNVRtRUttcVZDUkVSRVJFeVNFRDBYU1pLZ1ZDcmx4K2ZPblVPelpzM2tiMlZ2M2JxRnhvMGI1L3RoNUpWWFhvR0xpd3RNVFUwQlpIOUFpb21KZ2JXMWRaNit6Wm8xUTdObXplRHQ3VjNrMkZxM2JvMFdMVnFnVmF0V2VSSXJPUjlydFZxMGJObXl5T09XSTZacXRYb3dnTVVBNmdIQWh4OStDQThQRHpSdTNOaTRrWlZUTld2V2hKZVhGOXpkM2JGcTFTcjgvdnZ2NXBJa3pSRkNURkNwVkxNMUdzMm15TWpJbDY2NmIyNXF0UnB2dlBFR2R1L2VqUkVqUmdBQWR1N2NpZmJ0MjZOdTNib0dmVk5TVW5EcTFLa2kxL1lSUWlBOFBCeFdWbFl3TnplWDIwK2ZQbzN4NDhjRHlQNDlualJwVXI3bi8vMzMzOWl6Wnc4Q0F3UHg0TUdESWwzend3OC9SUFhxMWRHMmJWdDRlbnJLdFpEcTFhc0hwVktKOCtmUHc5blp1VWhqRVJFUkViMHNtQ1FoZWtGUG5qeUJoNGNIRml4WWdJOCsrZ2hDQ015YU5RdWRPblhDNk5HajgvUjNjM1BEcFV1WHNHYk5HZ0QvbjZ6SVdhZmsyTEZqOHMvNmI1OXpGMnpOL1RpblN2cE5zV1J2Yi8rWkpFbkxBRFFEZ1BmZmZ4K1RKMCtHV3EwMmNtZ1ZRLzM2OWJGczJUTDg5ZGRmOFBQelExaFlXRzFKa3RaVnFWSmx1bHF0bm5IKy9QbmRBRVNoQTFWaUF3WU13UHIxNnpGMDZGQm9OQnJzM2JzWHExZXZ6dFB2eG8wYnVISGpScUZMNS9UTGJVSkNRdUR2NzQvbHk1Y2JIRy9WcWhYT25qMkxPM2Z1WU83Y3VaZzNieDRXTFZxVVo1d1ZLMVpnK1BEaHFGMjdkcUZKa21iTm1pRTRPQmltcHFhNGNlTUc1czJiQjI5dmIvays2dFNwZ3drVEpzRER3d1A3OSs5SC9mcjFDM3RhaUlpSWlGNGFUSklRdmFBMWE5YWdlZlBtK09pamp3QmtKeWdXTFZxRW9VT0h3dGJXRnExYXRaTDdSa1ZGWWN1V0xUQTFOY1hISDM5c01FN3V4NW1abWZqa2swK1FrWkVCcFZKcGtFUnhjSERJVS94VnY5d21KMzFNQlQydUtPenQ3UjBsU1ZvdVNWSjdBR2pRb0FFbVRKZ0FGeGVYeXBvUUtsWE5talhEZDk5OWg1TW5UOExmM3grM2J0MTZFOEF1bFVwMVJxZlRUWXVJaURobDdCaU5wWFBuenZEMzk4ZXhZOGNRRnhlSEJnMGF3TTdPRGhjdlhqVG9KMGtTVkNvVi9QMzlpelJ1NjlhdE1YcjBhUGo1K2FGRGh3NEd4eFFLQmQ1ODgwMTg4Y1VYbURwMUtoWXNXR0N3NU9iRWlSTjQ4T0FCK3Zmdlg2UnJLWlZLZWFiYnUrKytpd2tUSm1ES2xDblE2WFJRS0JSSVRFekUrdlhyc1hUcFVpWklpSWlJaUhKaGtvVG9CWVNFaE9EMzMzL0h6cDA3RGRyZmV1c3RUSm8wQ2YvNjE3K3dZOGNPMUtsVEI2bXBxWmc2ZFNyR2pSdUhRWU1HeVgzMU0wbCsrKzIzZksveCtQRmpnK241eFpGemVVMXVPcDBPYytiTVFXcHFhcmt0M3ZqQkJ4KzhaV3BxdWtDU3BBRUFVS3RXTFF3ZlBoejkrL2MzV081RXhTZEpFdHExYTRlMmJkdGl6NTQ5K082Nzd4QVRFOU5TcVZTZVZLbFVleVZKK3VyOCtmT1hqUjFuV1RNek0wUFBuajJ4ZS9kdVBIMzZGRU9HRE1tM1g1TW1UUkFaR1NuWCtpbU1RcUZBcTFhdHNHSERCbVJrWktCS2xTcjU5ak14TWNsVGsyVGZ2bjJJam82V3Q3SFc2WFFBc21lVCtmajRHT3lHbFIrTlJvTXFWYXJJNDk2N2R3OGFqUWF0VzdjdU5HNGlJaUtpbHcyVEpFVFBLVFkyRnQ3ZTNwZzRjU0plZi8zMVBNZjc5T21EWThlT1ljNmNPVmk3ZGkxaVkyUGg2T2lJcDArZjVqdWpJM2ViUHNGeDZkSWxaR1JrRkd1NVRWRW9GQW9zWExnUTQ4ZVB4N3AxNjE1b3JKS21VcWxlQlRCVGtxUkpBRXpNemMzUnQyOWZqQm8xcXR3bWRDb3FwVktKWHIxNm9Xdlhydmp4eHgreGJkczJwS1NrZEFmUVRhVlNmUXRnWVZoWVdOR0tZRlFTZmZyMHdaWXRXMkJwYVpsbmhwZWVoWVVGK3ZYcmg4bVRKK1BycjcvR1cyKzlWZWk0K2lTRlZxc0ZrRjI3Nk5xMWErallzU1BpNHVLd2NlUEdmSytYZXllYml4Y3ZZdGl3WVRoMDZGQytyNGVqUjQvaTNYZmZSYjE2OVhENThtV3NXYk1HM2J0M2w0L3JreXpjL3BlSWlJZ29MeVpKaUo2RFJxUEI5T25UMGJScDB3S253RXVTaERsejVxQnYzNzdZdW5Vcmhnd1pnaGt6WmdDQVFYRkcvVXlTZ21aOTdOdTNEejE2OU1ETW1UUGxOdjF5Ry8zMCtkVFVWSFRzMkZFK3JsQW9ZR0ppZ2lkUG5xQk9uVG9GM2tkOGZIeWVaUVRHNU9EZ1lLSFZhaWRJa2pRYmdLVlNxVVNYTGwzdzVaZGY0dFZYWHpWMmVKVmExYXBWOGNVWFg2QnYzNzVZdDI0ZDl1M2JwOHpLeWhvSFlLaEtwZkpKU2twYWZlUEdqVVJqeDFrVzZ0U3BnMDZkT3FGaHc0WnlnZVg4ZlBIRkYzanR0ZGV3Y09GQ3hNVEVRSktrWjI0Qm5IdHBtTG01T2JaczJRSnZiMjlZV0ZqQXhjVUZVNmRPQlpDZGhPM1NwUXNPSFRvRUt5dXJaOGFidSsvRml4Y3hiOTQ4cEthbXd0cmFHcTZ1cmdiMWtmUkpFaTVWSXlJaUlzcUxTUktpNTVDVWxJUmF0V29WdXV1TWpZME52THk4WUcxdGpmdjM3OFBkM2IzQXZ2bk5MbG03ZGkwaUl5TXhlL1pzZzNiOThwdnAwNmNqT0RnWVFnaURBcEtTSkdIZ3dJRndjM1BMODZFdEowbVM4UG5ubnovekhzcUlpVXFsR3FEVDZaWW9GSXJYQUtCTm16YVlQSGx5a2I2aHA1SlRxMVl0L090Zi84S1FJVU93YXRVcUhEOSszRUtTcFBrMWF0U1lhRzl2LzYvdzhQRE5BREtOSFdkSmF0NjhlWjZ0c0JjdVhGaG9Id0RvMXExYm9jVmI5YXl0clNGSkVzTEN3dEMyYlZ2WTJOamdwNTkreXJmdjJiTm4wYXBWcTN3VEpMbGp5ZDNYdzhNREhoNGUrWTZyMCtsdzd0dzUxS3haODdtWDhSRVJFUkVSRVVFSThhb1FvcGNvWXc4ZlBpendtRmFyRlJrWkdTSXJLNnNrTHRWYkNGSG0welhVYXZXbmFyWDZnbHF0Rm1xMVdnd2FORWljT1hPbUpPNm5WRDNQY3g0VEUxTUtrWlN1Q3hjdWlPSERod3Y5ZngrVlNuWE4zdDYrZStIL1pjczNZYVRYOC9mZmZ5ODZkT2dnSGp4NDhNeCs4K2ZQRjRjT0hTclNtTVhwZSt6WU1kRzVjMmZ4MjIrLzVUNWtsTmMvRVJIUnkwNmxVdm4rOHg1cnFyRmpJU0lxRmlGRWJTR0VhNUUraVZSTXJrS0kybVgxZk5yYTJxcFZLdFVSL1lmdmJ0MjZpUU1IRGdpZFR2ZmNOM0RxMUNtUm5wNWU0UEg5Ky9mTFA5KzdkMC8rK2ViTm13V2VvOVBweEpNblQvS01NMm5TcEdMRmR2SGlSZUhxNmlveU1qS0tkVjV4bkR0M1RtemR1clhFeDlYcGRPTDMzMzhYUFh2MnpKa3NDVmFwVk0rdUdGcU9pY3IvZWk2dU1uMzlFeEVSVVRZbVNjb2ZMa2dtS2lJaGhDV0E5d0dFR0R1V1V1SUVJRktTcEtUU3ZJaTl2ZjBia2lUTmx5VEpIUUJxMXF5SlljT0dZZURBZ1RBeEtmNEt3QXNYTHFCKy9mcW9VNmNPT25mdWpJQ0FBTlNwVXdmSGp4L0hoeDkrYUxBTGpxT2pJODZlUFFzZ3UvRHR5SkVqMGJ0M2I3bWVRMUJRRU41Nzd6MzQrZmtoS1NrSmlZbUp5TWpJZ0pXVkZWYXRXZ1ZyYTJ2Y3VuVUx3NFlOZ3lSSmVZcG1kdTdjT2Q5bERoa1pHWEIzZDhmRGh3OVJ2WHAxZzJOMTY5YkY1czJiODV6ajVPU0VWMTU1NVpuM0hoOGZqNUNRN0Y5SG5VNkh3WU1IWStMRWlXalFvQUZHang2Tng0OGZ3OXJhV3U3LzVNa1RiTnk0RVhaMmRzOStVZ3VnMVdyeHl5Ky80UHZ2djhlVEowOEFBRUtJWFZxdDlsOFhMbHk0K2x5REdzbEw4SG91cmpKNS9STVJFWkVobFVybEswblNWQ0hFdExDd01EOWp4ME9zU1VKVUhCa0FvcEQ5WWVKVkFQbnY0Vm54WkFDSVFmYTlaWlRXUmQ1Nzc3M2FGaFlXbmdDbUFEQ3RXclVxZXZmdWpkR2pSK2RKSEJSSFpHUWtObTdjaURWcjFzaUZiSThmUDQ2MWE5ZWlUWnMyY0haMmxoTUp1WjA5ZXhidnZ2c3VBQ0F4TVJGK2ZuN1l2SGt6L3ZyckwyemJ0ZzJ2dnZvcXpNek01UDczNzkvSDVNbVRNV3ZXTEhUdTNGbHVEd2dJd1A3OSs5R2pSNDg4MXhCQ1lPSENoWEJ5Y3NLVUtWUGs5cWlvS0xpN3U4UEZ4YVhBZXp0MDZOQXo3ejNuMXE4QkFRR3d0YldGblowZGR1L2VqZjM3OThQSnlVa2U0OHFWSy9EMDlFVFRwazJmT2VhektKVks5T3ZYRDU5Ly9qbCsrT0VIYk4rK0hhbXBxYjFNVEV5Nk96ZzQvRHM5UFgxeFpHUms5SE5mb0d4VjF0ZHpjWlhKNjUrSWlJaW9vbUNTaEtqb01wSDlZU0lSZ0NtQXlySi9wZzdaOTVhQlVpakkrZnJycjV0YlcxdVBCZUFOb0taQ29jQ25uMzZLaVJNbm9tN2R1aTg4ZnI5Ky9YRHc0RUdFaElSQXA5TWhQajRlaXhZdGdyKy92MEdDSXovZHUzZkgzcjE3QVFDYk4yOUdseTVkMExCaFF5Z1VDcnoyMm1zR2ZTTWpJekZqeGd3OGVmSUV5NVl0dzdKbHl3QmtKMEVTRXhOUnJWbzFEQjgrWE81LzlPaFJDQ0d3WXNVSzNMMTdGM1BtekpHUEpTVWx3Y1BEQTY2dXJoZzhlSENCOFJXMUlHaEVSQVIrK2VVWExGcTBDRDQrUHJDeXNvSVFBa0lJSkNjbm8zcjE2dkR6ODRPSGgwZWh6MGxSbUp1YlkvejQ4ZWpmdnorKytlWWJCQVVGbVdpMTJvbG1abWJEN2UzdEYyZG1adnBIUmtZbXYvQ0ZTbGRsZlQwWFY2bSsvb21JaUlncUdpWkppSXBJa2lTQjdBOFMvTGExYUpRcWxhcXZKRWxMQVRRQWdGYXRXbUh5NU1sNDU1MTNTdXdpQ29VQ3ExZXZocFdWRlRJek0xRzNibDFzMnJRSkRSczJMUFRjMXExYnc4SEJBY0hCd1JnelpveThOV3ArSkVuQytQSGo0ZTN0YmJCZHM0T0RRNTVkVHh3Y0hBQUFwMCtmUmtSRUJDNWZ2b3hQUC8xVVBwNlFrSUNhTldzaUtDZ0lRVUZCY2x2dWNmVEhDcUtmU1pLUmtRRW5KeWY0Ky9zakpTVUZzMmZQaGthamdSQkNYbllVR2hxSzI3ZHZ3OGZIQjd0MjdVS05HalVLZlg0S1kyVmxoVGx6NW1EbzBLRll1WElsVHA0OFdWMlNwTVZtWm1ZZWFyWDZxL1BuejI4RmtQWENGeW9GZkQwVEVSRVJVWDZZSktGeXlkN2VmcWdrU2JhU0pFa0FKQ0dFQXYvVTBQbW5UU0dFa1A1cCs2ZkpzRTBJSVNrVUNrbmZwaDlMZnl6SHVYbmFpOXFHZjc1OWxpUXBaejg1MW4vYUZEbk9oZjVlY3R5YlBHN3U5cHpYZk03NGNvNm4vNlpjK2lmZW5IRVlQSDg1MjU0eFhtRXhId1BRRVFEZWVlY2RlSGg0b0hYcjFzWDhUU2pjeXBVcjhmdnZ2d01Ba3BPVDBhOWZQL2xZWVVtRzNyMTdJelUxRlRFeE1mSjVlL2Z1UlZKU2tqelg3NDU1QUFBZ0FFbEVRVlNMNDlHalI2aGJ0eTdtelp1SGJ0MjZGYnJ0YzA2dFc3ZEdpeFl0MEtwVnF6eUpsWnlQdFZvdFdyWnNhWER1SzYrOEFoY1hGNWlhbWdMSW5yRVNFeE5qVUdORXIyWExsbWpTcEFsR2poeUpOV3ZXd05UVUZMR3hzYkN3c01DZVBYdlFyVnMzaElhRzR2NzkreGcxYXRRTExXL0tUNk5HamJCcTFTcUVoNGRqNWNxVnVIVHBVbDBBMzZ0VXF2R1NKTFVBSVA2NUIvRlBja0w4OHhENm4zTzA2N3ZtYkpmN0ZmYzgvZU1jLy9RSkVwSHJHSW9iVys1emN2VFJaOXR5WGlmZjhYTEdrUE5lYzE0ajF6a0c0K1c0VDExUnJwSFBmZVo3aldmRmx0OXpvTlBwOGp4UGhUeWZ1ZTh6MzlpRUVIK0hoNGV2QmhFUkVWRVpZWktFeWlXRlFyRUpnRnh4OC84L3MvOGZlM2NlRjFYVi93SDhjd2NCRlRXWDB1ZlJza1hMWEZJQk5VbWZSTXl5VWhETkJUZmNGMXh3MTh3a2QzTmZ3akNYM0I1TkxCVWx0VkFFbDBxTkdSUUk5NlhBSGRtM1dlNzUvY0V6OThmQXNJb002T2Y5ZXZWaTdybm4zdnVka2VEeXZlZDd6djhycU0zNHVyREhGdmM2VDlwbXFWaWU5dWNpaEtoaTNLNWN1WEtKLzJGdU5HblNKRXlhTkFscGFXbHdjWEVwTURHUzNiNTkrN0J1M1RyczJMRUQwNmRQUjd0MjdRQUFWYXRXVmM2VC9aekd2eWMvL3ZoamsvUGszTTR1cjgrMElPN3U3b2lNak1UYXRXc0IvSDhpSmZzOEpTZE9uQUFBYUxWYVRKMDZGVzNhdEVGWVdCZzBHZzBhTkdpQVYxOTlGWlVxVllKR280Rzl2VDM4L2YzUnJWczNxRlJQcDdMRXpMOXpwZjk5elo3Z1ZPVDMyWlRVdnRLNFJrR0tjNjZpSGxQYTd6UG52b0srcDRyN1BpVkpRc3VXTFFQQ3c4TnY1WHNCSWlJaW9oTENKQW1WVmNZRXlXUlpsbzFQSDJYQTVLbWxqR3hQSmYvWFR6WStpVFIremY2RU0vdlhiT2NWQm9OQlNKSmtzdC9ZWnR6T2ZyN3NiY2E0c3ZlWC8xZTNrYjFQdHYyUUpFbVdKRW5vOVhxbFRhVlN5Y2IreHZicy8rbDBPaUZKa2xDcFZDYmJ4djlVS3BYUWFyVW0yOGF2bVptWkp0c3FsVXBrWkdRSUt5c3IyY3JLU2lRbkowT2xVZ2xyYTJ0WnBWSUpLeXNyQVFCSlNVbkMydHBhcmxDaGdyQ3lzaExXMXRiQ3hzWkczTDE3VjFTb1VFSFkydHFLaWhVcmlxcFZxNHFRa0pDY1Q5UXJ0R3paY3F3a1NaK0hoNGZYOGZUMFJPZk9uZUhsNVZXb1VwakNNbzc0TUJnTU1CZ01Kdk40Yk51MkxkOWprNU9UY2VYS0ZkU3FWUXNiTm14QVhGd2N1blRwa3VjcU81bVptYkN5c2pKSlZEZzZPdWFhWU5WWWJwT2RpNHRMdnR2WnhjVEVZUHYyN2JDMnRrYm56cDFOOXVYYzF1bDBhTisrUFNwWHJvd0tGU29nUFQwZGpSczN4czJiTi9INjY2K2plL2Z1V0xac0dSWXZYb3lmZi80Wi92NytlVjYzdU83ZXZZc05HemJnMEtGREFBQWh4R01BeXpRYXpRcGt6WE5oL0V0WUdYM2s2T2dvQVVCR1JvYVVtWmtwNmZWNlNhL1hTd0JRcDA0ZFNhZlRTUWFEUVdrekdBeVNMTXRTdFdyVkpJUEJJQUdBTE11U3NWMldaYWxxMWFwS1B5R0VWTGx5WlJqM0dkdU14OW5hMnVacUUwSklRZ2pKeHNZbVY1dXhuN1cxdFNTRU1EblcySmE5bi9GMWhRb1ZUTGF6OTZsUW9VTDJiYVdmbFpWVnJqYmpmMVpXVm9YcWE5eFdxVlRaUjM0WlI3ZGxQNWR4ZEZ2Mlk1SDl2TVpSZWNaL3crenRacTVoY2gwQXlyRTU5cXYrbDFqSmRiNXN4OHdCVUYybFV2RmVoWWlJaUVvTmJ6eW9URk9yMWFzc0hRTVZtejQ4UEh4TjA2Wk5OOXZZMk13R01EWW9LS2hLY0hBdyt2VHBneUZEaHFCbXpacFBmQkhqS0E4L1B6OGtKeWRqMnJScGhUNTIrZkxsNk51M0x4WXNXSUMxYTlkaTFxeFpjSEJ3eUhQcDNRY1BIcUJTcFVwbTl4VWtlM2xOVHJJc1k4NmNPVWhMU3dNQVRKNDhHV1BHakVILy92MlZQc2FSSkVGQlFXYlA4YzAzM3dESVN2d2tKaWJDMzk4ZmJkcTBnYU9qSTE1NTVSVU1IRGdRSTBlT0xKSFAzQ2d4TVJFN2R1ekFqaDA3b05mckFTQWR3SGNxbGNvbkxDd3NNVnRYa2VOcnJ2bFhzb3VKaVNteEdLbjhjbkJ3OEFLUS96cllSRVJFUkNXTVNSSWllcXIrdDhySnpLWk5tNjYydGJWZGJEQVlCdXphdGF2Q2dRTUhNSHo0Y1BUdTNidllpWWZzZ29PRDRlM3RuYXU5UllzV1p2dnI5WHBvdFZxbHhLWjY5ZXBZdjM0OWpoMDdoamZmZk5Qc01aR1JrY2pNekN4U3VVMWhxRlFxTEZpd0FGNWVYdWpVcVJOYXQyNk51TGc0czZOTmNyWUZCd2ZqeXBVck9IcjBLUDc4ODAra3BhV2hXN2R1K1AzMzN6Rno1a3dZREFaSWtvVDA5SFRjdVhOSFdTYjVTV1JtWm1MLy92MUtZZ3FBUVFpeFY2VlN6UWdMQy92N2lVNU9SRVJFUkVSRXBod2NISVNEZzRNb3VDZVZOdzRPRG8zdDdlMFBHLytOUC96d1EzSG8wQ0doMSt0RmNaMCtmVnA4L1BISHdtQXc1TnV2VmF0V3l1c3VYYnFJek14TTViWFJ4SWtUeFMrLy9LSnNkK3pZVVhrOWF0UW9zWGp4WXBOek9qZzRDQ0dFY3UzVTFGVFJwazBiWmI4c3k2Sk5temJpNGNPSCtjWVdIeDh2MnJkdkwvNzU1eCt6Ky9WNnZYS3RuQ0lpSW9TL3Y3K0lqWTBWc2l5TGlSTW5palZyMW9oSGp4NkpVYU5HaVNGRGhvZ2JOMjZJeno3N1RJd1lNU0xQYXhSRXI5ZUxYMzc1Ulh6NjZhZkMrTy9uNE9Cd3ZIbno1ZzZXL3I2aVo0K0RnOFBWLzMyUE5iUjBMRVJFUkUrTHZiMzlDZ2NIQjJGdmJ6L1owckZRRm80a0lhSlNwVmFyb3dGODBySmxTMmRKa3BZK2V2U290WStQRDdadDI0WkpreWJCeWNtcFNCTmpwcWFtWXRteVpSZzllclRaRVJMSnljbXdzN1BEbFN0WFVMRmlSYVhkeHNZR3ZYcjFVbDY3dWJuQjJka1p0Mi9mTmp1Q0l6bzZHbEZSVWZqeXl5OU4ybzJqWUtaT25Zb3paODVBQ0dFeUw0b2tTZWpYcngvYzNkMlZpVi9Oa1NRSnJxNnVrQ1FwMy9sS3pPMExEZzVHczJiTkFBQ2hvYUdJalkzRmhBa1QwS3RYTDNUczJCSFRwMCtIcmEwdHRtN2RpZ1VMRm1EKy9Qbnc4L01yOU9jc2hFQllXQmhXcjE2TjZPaG9ZL05GSWNSTWpVWnpKTDlqaVlpSWlJaUk2QWx4Sk1uem8yWExsdjBjSEJ5dUdmL05SNDRjS2Y3NjY2OUNqMjdZdFd1WG1ESmxpcEJsMmV6K0lVT0dDRWRIUitIazVDUjhmWDN6UGRmV3JWdEZSRVNFU2R1c1diT1UxM2Z2M3MzeldJUEJJREl6TTU5b1JFeEpTVTVPRmtJSWNmdjJiYlA3alNOb0N1UGF0V3Rpd29RSjJVZU8vRzF2YnovTTB0ODM5T3pqU0JJaUlub2VjQ1JKMlZPOHRTbUpuakpqZ2tTdFZ2Tjc5UGxnYlc5dlAwR1NwQmtBWGdLQVR6NzVCS05HamNMTEw3K2M3NEd5TEVPbjA4SFcxclkwNG54dTNMOS9IeHMzYnNUKy9mc0JBRUtJZUFBcnRWcnQwcWlvS0sxbG82UG5nWU9EdzFVQURRRzhxVmFycjFrNkhpSWlvcWZCM3Q1K2hTUkprNFVRVXpRYXpVcEx4MFBBazgzZVIwUlVNblFhaldaRlVsSlNReUhFQ2dCcGh3OGZScytlUGJGNjlXb2tKQ1RrZWFCS3BXS0NwQVFsSnlmRHo4OFBibTV1eGdSSmhpekx2bnE5dm9GR28xbkFCQWtSRVJFUlBjdVlKQ0dpTXVQYXRXdEpHbzFtcWhEaVRWbVdkK3IxZXNPT0hUdmc2dXFLblR0M0lpTWp3OUloUHJPMFdpMzI3dDBMVjFkWGJOeTRFVHFkemlDRStGR3YxemNKRHc4ZkZ4RVJFVy9wR0ltSWlJaUlualltU1lpb3pORm9OSGZDdzhNSDZ2WDZsZ0IrVFUxTnhhcFZxK0R1N280alI0N0FZREJZT3NSbmhpekxPSDc4T0Q3NzdETXNXYklFU1VsSkVFS2NsR1haU2FQUjlMcDQ4ZUpOUzhkSVJFUkVSRlJhbUNRaG9qTHI0c1dMa1dxMStpTWhSR2NBNmdjUEhtRDI3Tm5vMzc4L3pwNDltKzlxTVpRL0lRUTBHZzJHREJtQzZkT25JelkyRmtLSXZ3QzRhalNhRHVIaDRlY3RIU01SRVJFUlVXbmpFc0JFVk9acE5KcGpBRnJaMjlzUEJQRFYxYXRYWC9meThrTGJ0bTB4WWNJRU5HclV5TklobGlzM2I5N0V1blhyRUJvYUNnQVFRdHlSSkdtZVJxUDVEZ0F6VDBSRVJFVDAzT0pJRWlJcUw0UkdvOW11MVdyZkZrTE1CQkQzeHg5L29GKy9mdkR4OGNIZHUzY3RIVitaOS9EaFF5eGV2Qmk5ZXZVeUprZ1NBY3lOajQ5dm9GYXJONEFKRWlJaUlpSjZ6akZKUWtUbFNsUlVsRmFqMFh3dFNWSURBR3NBcEFjR0JzTGQzUjNmZlBNTkVoTVRMUjFpbVpPU2tvS05HemZDemMwTlAvNzRJMlJaemhSQytFbVMxRkN0Vm45MTY5WXR6b2hMUkVSRVJBUW1TWWlvbkFvTEMwdFVxOVVUdFZwdEl5SEVEMXF0VnY3KysrL2g1dWFHM2J0M0l6TXowOUloV3B4T3A4TytmZnZRdlh0MytQbjVJU01qUXdad1FKS2taaHFOWmt4WVdOZ2pTOGRJUkVSRVJGU1dNRWxDUk9WYVpHVGtQeHFOeGtNSTRRZ2dPRGs1R2N1WEwwZVBIajN3NjYrL1FwWmxTNGRZNm1SWlJraElDSHIzN28yRkN4Y2lQajRlUW9qZkFMUlhxOVh1YXJYNm1xVmpKQ0lpSWlJcWk1Z2tJYUpuUW5oNGVMaGFyZTZrMStzL0ZrSmN1SGZ2SGo3Ly9ITU1HREFBNTg4L1B3dTFYTHg0RWNPSEQ4ZVVLVlB3OTk5L0E4QWxnOEhRVTZQUnROTm9OTDliT2o0aUlpSWlvcktNcTlzUTBUUGw0c1dMUndIOFltOXZQMFNTSkovTGx5L1hIejE2Tk5xMWE0Zng0OGZqelRmZnRIU0lUOFh0MjdmaDYrdUw0OGVQRzV2dUFsaW9WcXUvQmZEOERhY2hJaUlpSWlvR2ppUWhvbWVSMEdnMFc1S1NrdDRDTUZzSUVYL216Qmw0ZUhoZy92ejV1SGZ2bnFYakt6RnhjWEZZdW5RcGV2YnNhVXlRSkFOWStPREJnd1pxdGRvWFRKQVFFUkVSRVJVYWt5UkU5TXk2ZHUxYXBscXRYcWpYNnhzQThKVmxPZlBBZ1FOd2QzZkh0OTkraStUa1pFdUhXR3hwYVduWXNtVUxYRjFkc1dmUEhnZ2h0RUtJelhxOXZxRmFyWjRkRXhPVGJ1a1lpWWlJaUlqS0d5WkppT2laRnhFUkVhOVdxOGNKSWQ0V1F2eVltWmtwYjlxMENhNnVydGk3ZHkrMFdxMmxReXcwblU2SGdJQUF1TG01d2RmWEYrbnA2UUpBb0Y2dmI2N1JhSVpmdkhqeGdhVmpKQ0lpSWlJcXI1Z2tJYUxuUm5oNCtDMk5SdE5Ma3FRMlFvaVRTVWxKV0xKa2lWS3FVcFpYd2hGQzROU3BVL0R3OE1DOGVmUHcrUEZqQURnclNWSUh0VnJkN2VMRmk1Y3RIU01SRVJFUlVYbkhpVnVKNkxtalZxdkRBSFJ3Y0hEb0NtRHhuVHQzbWsyZlBoMU5talRCNU1tVFlXOXZiK2tRVFVSR1JtTE5talZRcTlVQUFDSEVWVW1TWnF2VmFuOExoMFpFUkVSRTlFeGhrb1NJbmx0cXRUb1F3T0dXTFZzT2x5VHB5Ny8rK3V2bDRjT0hvME9IRGhnM2JoemVlT01OaThiM3p6Ly9ZUDM2OWZqMTExOEJBRUtJQjBLSXhlSGg0ZXNBR0N3YUhCRVJFUkhSTTRqbE5rVDB2SlBEdzhPL2Uvanc0VnNBdmdLUUdCb2FpajU5K21EUm9rVjQ4S0QwcC9oNC9QZ3hWcTVjaVI0OWV1RFhYMytGRUNKRkNQRzF3V0I0SXp3OGZEV1lJQ0VpSWlJaWVpcVlKQ0VpQWhBVEU1T3VWcXZucHFXbE5SQkMrQmtNQnUxUFAvMkU3dDI3NDd2dnZrTktTc3BUanlFOVBSM2J0bTJEcTZzci92dmYvMEtXWlIyQXJSa1pHVzlwTkpxWkZ5OWVUSDNxUVJBUkVSRVJQY2VZSkNFaXl1YlNwVXR4R28xbWpFNm5hd0pnZjBaR2h0aXdZUVBjM055d2I5OCs2SFM2RXIrbVhxOUhZR0FnM04zZHNYYnRXcVNscFFraHhCR0R3V0N2VnF1SFJFZEgzeTN4aXhJUkVSRVJVUzVNa2hBUm1SRVpHWGxkclZiM01CZ01Ua0tJTXdrSkNWaTRjQ0Y2OWVxRmtKQVFDQ0dlK0JwQ0NQejIyMi9vMTY4ZmZIeDg4UERoUXdENFU1YmxUaHFONXBNTEZ5NUVQZkZGaUlpSWlJaW8wRGh4S3hGUlBpNWV2SGdXUVBzV0xWcTRXMWxaTGZ6bm4zOGFUNWt5QmMyYk44ZkVpUlBSb2tXTFlwMDNPam9hYTlhc3dmbno1NDFOTjJSWi9qSThQSHhYU2NWT1JFUkVSRVJGd3lRSkVWRWhYTGh3WVQrQWd5MWJ0aHl0VXFtK3VIang0citIRGgwS0Z4Y1hqQjA3RnErOTlscWh6aE1iR3dzL1B6OGNQbnpZMlBSSWx1V3YvemNocS83cFJFOUVSRVJFUklYQmNoc2lvc0l6aEllSCs5NjdkNitoRUdJQmdPVGc0R0QwNnRVTFM1Y3V4YU5Iai9JOE1DRWhBV3ZYcm9XN3U3c3hRWklxaEZpUm1wcjZSbmg0K0hJd1FVSkVSRVJFWkhGTWtoQVJGZEdkTzNmU05Cck5sM3E5dnFFUVlwTXN5N285ZS9iQXpjME5XN1pzUVZwYW10STNJeU1ELy8zdmYrSHE2b3B0MjdiQllERG9BZXcwR0F5Tk5Cck4xTXVYTHlkYjdwMFFFUkVSRVZGMkxMY2hJaXFtaXhjdlBnQXdva1dMRnN0VUt0WHlqSXlNcnI2K3Z0S3VYYnZnNWVVRkd4c2JyRisvSHZmdjN3Y0FJWVE0cHRQcHBrWkdSbDYwY09oRVJFUkVSR1FHa3lSRVJFL293b1VMVndDNHRtelpzcDBrU2N2ajQrUGJMbHk0VU5rdmhBZ1hRa3dQRHc4UHNseVVSRVJFUkVSVUVDWkppSWhLU0hoNCtCa0FUaTFidHV5bFVxbm1DeUZzaFJCZmhZZUhiN04wYkVSRVJFUkVWREFtU1lpSVNsaDRlUGhlQUhzdEhRY1JFUkVSRVJVTkoyNGxJaUlpSWlJaUlnS1RKRVJFUkVSRVJFUkVBSmdrSVNJaUlpSWlJaUlDd0NRSkVSRVJFUkVSRVJFQUprbUlpSWlJaUlpSWlBQXdTVUpFUkVSRVJFUkVCSUJKRWlJaUlpSWlJaUlpQUV5U0VCRVJFUkVSRVJFQllKS0VpSWlJaUlpSWlBZ0FreVJFUkVSRVJFUkVSQUNZSkNFaUlpSWlJaUlpQWdCVXNIUUFSQURRc21YTFR5Vko2cGl6M2Q3ZWZubTJ6U01hamVaNEtZWkZSRVNscEhuejVnNVdWbGI5ak50Q2lCY2xTWUlRWXFhOXZYM0MvNXIvMG1nMFd5d1VJaEVSRVQwSG1DU2hNa0dsVWhrQVRNblpMa21TMGlhRU9GU3FRUkVSVWFteHRyWk9GRUtZK3owd3pQaGFsdVZwcFJzVkVSRVJQVzlZYmtObGdpUkp4NFVRQ1hudEYwSTgxbWcwWjBvekppSWlLajFoWVdIWGhSRGgrWFF4U0pLMHE5UUNJaUlpb3VjU2t5UlVKb1NGaGVra1NjcHZwTWdlQVByU2lvZUlpRXFmRU9LLytld0wwMmcwZDBvekhpSWlJbnIrTUVsQ1pZWVE0c2Q4ZHU4cnRVQ0lpTWdpREFaRFlGNzdKRWs2V0pxeEVCRVIwZk9KU1JJcU0rTGo0MzhWUXFTWTJaV2sxV3BQbG5wQVJFUlVxaUlpSWk0QmlNN1pMb1FRc2l6bk9jcUVpSWlJcUtRd1NVSmx4cTFidHpJa1NmbzVaN3NRWW05VVZKVFdFakVSRVZHcHk1VU1rU1FwUER3OC9KWUZZaUVpSXFMbkRKTWtWS2JJc3Z4VHpqWWhCRXR0aUlpZUg3bm1weEpDNUZtR1EwUkVSRlNTbUNTaE1rV1c1Y01BTXJJMXBUNTY5T2lFcGVJaElxTFNwVmFyTHdLNGthMUp5TEs4MDFMeEVCRVIwZk9GU1JJcVV5NWV2SmdLSURSYjAvNlltSmgwUzhWRFJFU2xUd2lSUFNrU2RlSENoU3NXQzRhSWlJaWVLMHlTVUZtMDMvakNYUGtORVJFOTg1U1NHeUhFTDVZTWhJaUlpSjR2VEpKUW1hUFQ2ZnlGRUZvQUdlbnA2Y2N0SFE4UkVaVXVqVVlUSm9TNER3QUdnMkd2cGVNaElpS2k1d2VUSkZUbVJFUkV4RXVTZEJyQW9jdVhMeWRiT2g0aUlpcDFBc0JXSWNTVml4Y3ZuclYwTUVSRVJQVDhxR0RwQUlqTUVVSWNFRUxjczNRY1JFUmtNUUZDQ0J0TEIwRkVSRVRQRnlaSkxNVEJ3ZUU0QUJkTHgxR1dTWklFQndjSFM0ZFJKZ2toem1rMG1uY3RIUWNSRlExLzloZk4vMzRQVExKMEhPV0JFT0lCQUh1TlJuUEgwckVRRVJHVlp5eTNzUnplSkZPeFNaTFV4dEl4RUZHeDhHYy9QUldTSk5VV1FuUzJkQnhFUkVUbEhVZVNXRmhZV0ppbFE2Qnl4dEhSMGRJaEVORVQ0czkrS2tralI0NDBmay9kdG5Rc1JFUkU1UjFIa2hBUkVSRVJFUkVSZ1VrU0lpSWlJaUlpSWlJQVRKSlFBUXdHZzlsMldaWkxPWkt5U3dpQk8zYzRUeDRSRVJFUkVWRjV4eVJKT1NXRXdKNDlleUNFS05ieEdvMEdmLzc1Wjc1OWdvS0NNR1BHRExQN1B2amdBN1B0Qm9NQi9mcjFRMUpTa3RuOXc0WU55OVdXbnA2T2lJZ0laWHYrL1BtNGNPRUNnS3k2L2JObnorWWJaMUc0dUpUOG5JazZuUTdkdW5VemFaczB5ZnhpRE5PbVRTdng2eE1SRVJFUkVWSEo0TVN0NWRSZmYvMkZJMGVPb0UrZlBtalZxaFhxMTYrZnE4L2ZmLytkWnlJa01URVJpeGN2eHY3OSsxRzVjbVd6ZmQ1Nzd6MHNXclFJc2JHeHFGZXZYcUhpT256NE1HN2R1Z1V2THk4QXdKdzVjL0RXVzI4cCs4Mk51RGgyN0JnQ0F3T3hZY01HQUVCSVNBajY5ZXNIQUxDenM4UE1tVFB4N3J2dll2TGt5YkMxdFMxVUhJWFJ1WE5ucys4OU1URVJJU0VoVDNUdVAvNzR3Mnc3SjJza0lpSWlJaUlxdTVna0thZU9IejhPVjFkWEFJQzF0VFgyN2R1WHE0K1RrNVB5MnRIUkVmLys5NzlOOWx0Ylc2TjM3OTRtYlk2T2pwZzdkeTZBckFTRnI2OHY2dGF0Q3dEbzFxMGJySzJ0QVFESnljbm8wYU1IQUNBbEpRVkxsaXpCMjIrL2piMTc5K0xubjMvR1AvLzhnMVdyVnVIVlYxOHQ4TDM4OU5OUEdEUm9FQURnM3IxNzBHcTFlUDMxMXdFQWI3LzlObmJzMklHTkd6Y1dlOVJNWGxKU1VoQVVGSlNydlgzNzlnQ3lTb3JhdFd0bnNrK3IxZWFiNkpCbFdZblRZRERBeXNxcUJDTW1JaUlpSWlLaXA0bEprbkxJWUREZzJMRmo4UGYzTDlKeEFRRUJzTEt5Z2l6TDBPdjF5TWpJUUhwNk9sSlNVcENZbUlqSGp4K2pRNGNPQUtCOEJZQzB0RFQ4OE1NUDBPdjFPSFRvRUlDc3NwVjkrL1pCcDlQaDAwOC94V3V2dlFaZlgxL2N2MzhmNDhlUFIweE1ES3BWcTRhWk0yZGkxYXBWYU51MkxlclhyNCs0dURqMDd0MGJ0Mi9mVnNwb0lpSWk4TlZYWDJIdTNMbVFaUmtaR1JubzJMR2oyZmpyMWF1SFhidDJGZmt6bXpObkRpSWpJNUdVbEtRa2R3cWlVcW5nNStlSFJvMGFvV0xGaXJoLy96NDhQVDB4ZlBod1hMcDBLVmYvOXUzYm8zYnQydEJxdGRCcXRYQnpjME5tWnFiSmFKWGs1R1M0dWJrcHI0T0RnNHY4WG9pSVNwTVFBdjcrL3VqZHV6Y2tTU3J5OFJxTkJnYURBYTFhdFNyUnVBd0dBd1lPSEFnL1B6OVVxMVl0MS81aHc0Wmg4K2JOSm0zcDZlbTRkdTBhM25ubkhRQlo1WjJ1cnE1bzBhSUZ3c0xDb05mcjhlNjc3NVpvbkVSRVJGUytNRWxTRGgwK2ZCZ3BLU21vV0xFaWdLdzVNY3o5NGEvVDZYSzF0V3JWQ2hVclZvU05qUTFzYlczeDRNRUROR25TQk5XcVZVUE5talhSdEdsVC9QdmYvMFpvYUNnQTRPclZxMWk2ZEtreXNpT25oSVFFakI0OUdqVnIxc1M0Y2VOdyt2UnA3Tnk1RTcxNzkxWnVxZ0dnVHAwNjhQZjN4OGNmZnd4L2YzOTA3ZHBWT1VmMmtSbHo1ODVGM2JwMU1XTEVpT0ovUUdiTW16Y1BzYkd4Y0hWMVZVYmRPRGs1bWYzY01qSXlsTmVob2FFNGRPZ1FacytlamVqb2FEUnQyaFFyVnF3dzZhL1ZhdUhrNUlUVHAwOHJiVTVPVGdnTURFVG56cDBSRUJDZ3RMdTR1Q2piVDJOK0ZDS2lrdmEweXpzZlBIaUFUei85dEVneG5UOS92bHlWZHhJUkVWSDV3U1JKT2FQVmF2SDk5OStidE5XdlgxLzV3OS9GeFVVWm5XQXUwU0NFTVBsanZuWHIxdGk2ZGF2WnNwQzdkKzlpNXN5Wm1EZHZIbzRmUDQ3VTFGUWxxWkM5M0taWHIxNEFnRXFWS2ozUmV6TVlERGgxNmhTV0xsMzZST2ZKeTRrVEp3QUE2OWF0VTI2cXpaVXBHY3R0QUdETW1ERVlOR2dRUWtKQ2NQTGtTYlJyMXc1bno1N0YxcTFic1c3ZE9sU293UCtGaU9qWjlyVExPMnZYcm8zejU4L25PdWUwYWRNUUZ4ZUhMVnUyNU5xWGxwWldyc283aVlpSXFQemdYM2psek04Ly93d25KeWNjT1hKRWFUTjN3d29BR3pkdU5OazJOMHo2aFJkZVFISnlNcXBYcjI3U0hoVVZoV25UcHVIaHc0ZjQrdXV2TVhyMGFGU3BVZ1g5Ky9lSFNxV0N1N3M3QUdEa3lKRjQ2YVdYbE9NZVBIaUFBUU1HNEo5Ly9zR0FBUU5NUm1VVTVNeVpNMGhJU01DNGNlTlFzMlpOazMxeGNYR1lPblVxZXZic1dlanpaV2RNRGxXclZnMEpDUWxZdjM1OW9ZNnp0cmJHL1Buek1XN2NPT2oxZWt5Y09GR1pxMlhkdW5XNVZyR1JaUm5YcjErSFhxL0g2TkdqaXhVckVWRlpVUnJsbmViODl0dHZDQTRPTnBzZ0FWQ215enVKaUlpb2ZHT1NwSnhwM2JvMVB2cm9JeHc1Y2dUUjBkR1lPWE9tc3UvdTNic3dHQXhvMTY0ZFhuenhSYVY5OCtiTnNMR3hnVXFWdGVKejlqS1AxTlJVdUxxNktpTWlQdjMwVTB5YU5Ba1RKMDdFMUtsVHNXVEpFbWkxV2pScTFBZ1ZLbFJBaXhZdDRPZm5CM2QzZDhURXhPRHExYXNtazV2V3JsMWJLYmN4ZmdXQSsvZnZvM2Z2M3NwTnE3a2gxN3QzNzRhbnB5ZUNnNFB4d3c4L0tFT2Q0K1BqMGFOSEQ3ejMzbnZGL3R5T0h6K094bzBiNDhxVks1Z3hZd2FXTEZsUzZHTWJObXdJUjBkSDNMeDVVNmw3OS9IeHdZQUJBOUMxYTFmbDZXVjZlanE2ZE9tQ1dyVnFRWklrekpvMUM4T0dEVE41ZXBxY25KenJhU29SVVZsVkd1V2RPU1VtSm1MaHdvWDQ2S09QMEtKRkM3TnhsZVh5VGlJaUlpcmZtQ1FwWjE1KytXWGxkZVBHalpYNUxZNGVQUXExV28xang0N0IwZEVSdzRjUFI2TkdqUUJramNLb1VxV0tjbHoyeVVJWEwxNk14bzBibzN2MzdpYlgyYnAxSytyVnE0ZlZxMWRqOU9qUnVIRGhBdXpzN05Dd1lVUGN1blVMc2JHeDhQUHp3MmVmZmFhVTJRZ2g4aHhKTW1EQUFJd2JOMDY1YVpWbDJlUjZhclVha1pHUldMSmtDYXBVcVFKZlgxOU1uandaUWdnc1hMZ1FQWHYyTkhzelhWaisvdjZZUDM4K0FnSUNZR05qZ3psejV1RElrU01GemtrQ0FOZXVYY081YytkUXQyNWRIRDU4R0o5ODhna2FOR2lBZ0lBQVphSldJS3ZjYU4rK2ZhaFZxeGFjbkp5VXV2M3NUMkJkWEZ5VWJjNUpRa1JsV1dtV2R4ckpzb3d2dnZnQ3RyYTIrT1dYWHpCbHloU2NPblVLblRwMVF0V3FWWlYrWmIyOGs0aUlpTW92bGFVRG9DZDM4dVJKN05xMUN4TW5UZ1FBWlI0UjR4T3oyN2R2NTVwNFZaWmwvUGJiYjJqWHJwMHlWd2NBYk4rK0hRQlFyMTQ5cGMzWjJSbFZxMVpWSnNUejhQREFoQWtURUJFUmdTRkRoaWo5MHRQVDhmcnJyMlBuenAxNDVaVlhzSFBuVHVYcDQ3aHg0NVIreDQ0ZHcwOC8vYVJzNjNRNmZQMzExeGc1Y2lSZWVPRUZEQm8wQ05IUjBkaTRjU09XTEZtQzFOUlVqQmt6SnQvUHdHQXc0TUNCQTNtVzkvajQrS0JPblRxNTJ2ZnQyNWZyUDJQTVFOWVR6ZW5UcDhQYjJ4dUxGaTNDaGcwYmtKS1NBaUJyMUV4T3RXclZ5amRPSXFMeXdsamVtVjFKbEhmbXhaZ1VqNHFLd3FwVnF3QmsvVjQ1ZWZJa2V2VG9nWUNBQUpPNVFrcXF2TE5yMTY0bS96azVPWm44amlJaUlxTG5DMGVTbEdOYXJSYWJObTFDYUdnb3Z2bm1HNldFcFZhdFdsaTZkQ204dmIzUnZIbHoxS3haRSsrODg0NXljM25nd0FGczM3NGQvL3JYdjdCMjdWcXNYcjBhNGVIaHFGKy9QZzRjT0tCTWFwZmRzV1BIMEtaTkcrWDh0MjdkUXR1MmJhSFg2NVUrZCsvZU5abWZ4T2p4NDhkNCtQQWhFaElTa0pHUmdXdlhydUhZc1dQS2hLK3JWcTFDNWNxVjRlSGhBUUN3c3JMQ21ERmpNSHIwYUZoWldXSExsaTM1UG5rRWdFdVhMdUc3Nzc3TE5TTEdLSHZTcDdBU0VoTGc1ZVdGMXExYks4TzF4NDhmai9UMGRGU3NXQkU2blE0VksxYkVsU3RYVEJJclJFVFBndElvNzV3eVpRcUFyTVQ5a2lWTEVCUVVoRysvL1ZZcFk2eFVxUkpXcmx5SmtKQVFmUDMxMXdnSUNNRHMyYlB4eGh0dmxObnlUaUlpSWlyZm1DUXB4eTVkdW9TSER4OWk4K2JOSnVVMFFGWlNZTWVPSFFnTURNU21UWnV3YnQwNjNMNTlHd0FRR0JpSUw3NzRBaHMzYnNUNTgrZmg0K09ENmRPbm8xV3JWbWpjdUhHdTY5eTVjd2VuVDUvRzhPSERzV3paTXB3NGNRTGJ0bTNEbmoxNzRPN3Vqdjc5KzZONzkrNDRkKzRjbWpScEFpQXJtWkNVbEFRQVdMMTZOWDcrK1dlOCtPS0xhTnUyTFdyVnFvVjY5ZW9oSWxTTEE0d0FBQ0FBU1VSQlZDSUMxNjVkdzRrVEo3QjE2MVlrSlNYaDVNbVRPSHo0TU83ZHU0ZDU4K1loSXlNREV5ZE9SS05HamZEaGh4K2lkZXZXWmtlRVhMaHd3ZXprZXdYSlhxdHVaSHdhcVZLcDBMcDFhM2g3ZXl2N1B2amdBd0JBVEV3TTNOemNBR1JON2pwMDZGQUFXUWtoQUNhcjNoajdHYytaZlp1SXFLd3FyZkxPcEtRa3pKdzVFemR1M01DbVRadE1sdkUxY25aMmhxT2pJNVl2WHc1UFQwOGNPblNvekpaM0VoRVJFVkV4T0RnNENBY0hCMUZjVzdac01kdStkdTFhayszVTFGVGg1K2NuaEJEQ1lEQ0k0T0JnWmQrdFc3ZkVGMTk4SVF3R2c0aU1qQlErUGo3aXhvMGJKc2U3dTd1TE0yZk9pSjkvL2xsczNMaFJ6Sm8xUzhURnhTbjdUNTgrTFFZTUdDQ2lvNlBGd29VTHhhMWJ0NFFRUW56Ly9mZkN3OE5EK1B2N2k3Lysra3ZjdkhuVDVMeUhEeDhXZ1lHQjR1Ky8veFkzYjk0VWx5OWZGdSs5OTU0WVAzNjhPSGJzbU5EcjlVcmY5UFIwc1h2M2J0R3paMC9sdmVRMGZmcDA4ZWVmZnhid3FRbHg5T2hSNWZYKy9mdk45c21yUGFlTWpBeVJscFltREFhRDB0YXRXemZSdm4xN3NXelpNaUdFRUI5ODhFR2V4M2ZzMkxGUTE4bkorTDFqNmU5aElpcTZKLzNaYnduWmYxYUZob2FLZ1FNSGl0VFVWTkd4WTBmeDZORWowYTlmUCtYbmIxaFltQmd4WW9RUVFpanYwMkF3aURObnpvalEwRkF4WWNJRTVWemJ0bTBUUWdoeDdkbzFNV0hDQlBIbzBTT1Q2em80T09ScUUwS0ltSmdZa1pxYUtqdzhQSVFRUXZUcTFjdmtxMUdYTGwxRVVGQ1E4UGYzVjlxMFdxM28zYnUzMkw1OXV4QkNDTDFlTDRZUEh5NisrKzQ3c1dqUklqRjY5R2lUM3ovbHhZZ1JJNFNEZzRObzJiS2xzNlcveDRtSXFHanM3ZTFYT0RnNENIdDcrOG1Xam9YSW9zcmpqZkxUbHBHUllla1F5Z1VtU1lqS3IvTDRzNzlqeDQ0aU16TlQrUHI2aXQ2OWU0c0hEeDRvN1VKa0pTMTY5dXdwNXM2ZEs5YXRXeWZXcmwwclpGa1dEZzRPWXYvKy9jTGQzVjJNR1RORzZIUTY0ZTd1TGpRYWpZaUxpeFB1N3U3NVhqZXZKSWtRLzU5WUVjSTBTUklYRnljdVhib2svdmpqRCtIczdDeSsvZlpiMGJOblQrVzRyNy8rV2d3ZVBGam9kRHFsTFN3c1RMUnUzVnEwYmR0Vy9QWFhYOFgvb0N5SVNSSWlvdktMU1pLeWgrVTJWR1lZYThLSmlLaHNLYTN5enNLeVpIa25FUkVSUGR1WUpLR25TcWZUb1VLRkNtWlhPaWlNakl3TVRvcEtSR1JCQXdjT1JQUG16ZEc4ZVhPVGRuZDNkK1YxcFVxVjhPbW5uK0x4NDhkNDY2MjNJTXN5bGk5ZnJzd1Y5ZUtMTDJManhvMllOMjhlVnE1Y2liMTc5OExUMHpQZjY5clkyT1Q1dStQbXpadm8zNzgvQU9ENjlldjQ5dHR2MGF0WEx6UnIxZ3hEaHc3RmE2KzlwdlN0VXFVSy92NzdiN1JxMVFyMjl2WklURXpFa0NGRDRPam9pRDU5K3NEWjJWbVpITHhMbHk0NGNPQUF0bTdkaXRqWVdJd2FOYXJJbnhjUkVSR1ZiOFg3eTVXZW1MRmN3cmhNYjNtUW5KeU1ZY09Hd2QvZjMreitwS1FrMk5qWW1DUTFkdTNhaGF0WHI4TEh4OGZzTWZmdjM0ZGVyMGU5ZXZYUW9VTUhoSWFHNHZyMTYzamhoUmRRdVhKbHVMaTQ0T1RKazdDeHNTbFNyQmtaR1VoTFMwTjZlbnF4VnJZcHl4d2RIUUVBYXJXYS8vOFNsVFBsOFdmL3N5Z3pNL09aR3IwNGN1UkloSVdGUVpibGp1SGg0U0dXam9lSWlBclAzdDUraFNSSms0VVFVelFhelVwTHgwTWNTVUpGWURBWWNQMzY5VHozNzltekJ4cU5CcXRYcjFhU0dzZU9IVU8vZnYzeVBPYlVxVk1JQ2dyQ2hnMGJBRUJaWFdEczJMSFE2L1dvWDcrKzJRVEpoZzBiOE91dnZ3SUFKRW1DU3FYQzQ4ZVBVYU5HRFVpU0JGdGJXMVNxVkFrdnZQQUNsaTFiQmdENDVKTlBsTlVhb3FLaTBMUnBVd0JBWkdRa21qVnJwcHo3L3YzN3lpb09SRVQwN0htV0VpUkVSRVJVc3Bna29TSnIzNzU5cnJZRkN4WmcyTEJobUR4NU1ueDhmTEJvMFNMY3VIRURGeTVjUUV4TURGYXNXR0hTLzQwMzNvQ3ZyeTk2OU9pQmtKQVEzTDE3RndEdzExOS80ZlhYWDRlam95TldyRmlSYTNpMzBZZ1JJekJpeEFpb1ZDcWxyWFBuenRpN2QyKytzZXYxK2dKZkV4RlIvb1FRdUh2M0x1cldyV3ZST0ZqU1NVUkVSQ1dOU1JJcXN0T25UK2U1YjlHaVJaZ3padzZTazVPeGRldFdqQm8xQ2lOSGpzU0JBd2ZnNXVZR1NaS3dhZE1tM0xsekJ3RHcyV2VmQVFER2poMkx0TFEwZlBubGx3Q0EzMzc3RFljUEg0YU5qUTI2ZHUySzFOUlU2SFE2VEpreUJkV3JWOGQzMzMyWDY5cUppWW53OFBBd0c5ZnUzYnRScTFZdGJObXl4YVQ5MHFWTGVQdnR0MDNhQmc4ZVhPalBnb2lvckhOeGNVRndjSENKbmxPbjA2RmJ0MjRtWlVPVEprM0NxbFdyY3ZXZE5tMmFNcUl2UDhVcDZkeTdkNjlGU2pxSmlJam8yY1VrQ1pXb3lwVXJZL255NWJoMjdScE9uejZOZ0lBQVpHUmtZT0hDaGVqZXZUdTBXaTErL1BGSHJGeVpWVzYzYjk4KzNMNTlHd3NYTHNTZE8zZlFwVXNYREJnd0FQdjM3MGRDUWdLT0hqMktsMTU2Q1JzM2JrUktTb295VVdESGpoMHhkT2hRR0F3RzVkcVNKT1c2MGExWnN5WldyVm9GVDA5UHFGU3FYQk1GbWt1U0VCRTlxenAzN296S2xTdm5hazlNVEVSSVNNZ1RuZnVQUC80dzIxN1krVmZLVWtsblljbXlqSXNYTCtMNDhlUHc5dlpHaFFxOHJTSWlJaXJ2K051Y3pQcnp6ejh4ZnZ4NHMvdWNuSnpNdHYvKysrOEFnTU9IRDZOZHUzYllzR0VEcWxXcmhwczNiMEtXWmR5OWV4ZVZLbFdDcDZjbm1qUnBBcTFXaXcwYk5pQThQQncrUGo0WU9IQWczbnp6VFl3ZVBSb3RXclJBcTFhdGNQMzZkYnowMGt1NGZ2MDYzbnZ2UFpQclBYandBSUdCZ2NwMjU4NmRzVzNiTnBNK0gzLzhNUURrYXMvdkdDS2laMVZLU2dxQ2dvSnl0UnZMS0dWWlJydDI3VXoyYWJYYWZCTWRzaXhEQ0FFZ0s5RmhYQ21tdU1wQ1NXZGhkZW5TQlpJazRkR2pSM24remlRaUlxTHloVWtTTXF0VnExWkswc1BJWURBZ01qSVNMVnEweVBPNEJ3OGVZUDc4K2RpOGVUT2FOR2tDSUd1U1ZHdHJhNFNHaHFKdjM3NUtTWXkxdFRVYU4yNk1zV1BIWXNXS0Zmanl5eS9Sc1dOSHRHclZDbFdyVnNXZVBYdHc2dFFwdEc3ZDJtelNKajQrSGlOSGpsUzJrNUtTVExiTmFkdTJyUklYQUx6eXlpc1lPblNvc24zMzdsMGNPWEtrZ0UrSGlLanNtek5uRGlJakk1R1VsSVFlUFhvVTZoaVZTZ1UvUHo4MGF0UUlGU3RXeFAzNzkrSHA2WW5odzRmajBxVkx1ZnEzYjk4ZXRXdlhobGFyaFZhcmhadWJHekl6TTAxR3F5UW5KOFBOelUxNVhWRHBqNlZMT3JNdmJWeVF0V3ZYUXFmVHNVeVRpSWpvR2NJa0NSVmFjbkl5aGc4ZkRqOC9QelJ1M05qc2tPM3Z2LzhlTGk0dUpvbUlJMGVPWVBqdzRmRDM5MGZ2M3IyVnlWWWxTY0w2OWV2eHpUZmY0SjkvL3NIdnYvK085ZXZYQXdDMmJObUNqaDA3d3NQREE2Kzg4Z3JxMXEyYmF5bmZHalZxbU14TjBybHo1MXh6bFJoSGttVEg0ZEJFOUR5WU4yOGVZbU5qNGVycWluMzc5Z0hJR2dsb0xtR1NrWkdodkE0TkRjV2hRNGN3ZS9ac1JFZEhvMm5UcHJsR2FtaTFXamc1T1pra05KeWNuQkFZR0lqT25UdWJyQkRtNHVLaWJMdTR1RHpSZXlxdGtzN3NJaUlpTUhqd1lKdzZkU3JYNzcyMzMzNGJFUkVSVC9TZWlJaUlxR3poWDR0VVpIdjM3c1haczJlVlVTSFZxbFVEQU1UR3hpSXdNQkEvL1BDRDB2ZmN1WE80ZWZNbVZxOWVqWWlJQ096WXNjTmtYcEN0VzdlaVg3OSsyTGR2SDE1OTlWVkVSMGZEeDhjSDFhcFZnMHFsUXZ2MjdiRnMyVEt6a3dIR3g4ZWJuQ3NwS1NuWG5DTkVSTSt6RXlkT0FBRFdyVnNITHk4dkFGQVNKdGxsTDNFWk0yWU1CZzBhaEpDUUVKdzhlUkx0MnJYRDJiTm5zWFhyVnF4YnQ2NUVFczNsb2FTVGlJaUluazlNa2xDUkxWbXlCRmV2WG9XZm54OWNYVjB4WU1BQTlPL2ZINnRXcmNLbm4zNnFqUGlJalkzRmwxOStpYzgvL3h6VzF0YVlPblVxQmc0Y2lJWU5HeW8xN3lrcEtXaldyQmw4Zkh6UXZYdDNiTnUyRFQ0K1BsQ3BWSkJsR1NrcEtRQ3lubHJtZE9MRUNaTUo5OHpOTDVMenVKeWpUM0l5Ti9LRWlLZzhFa0xnOU9uVHFGYXRHaElTRXBTUmVnV3h0cmJHL1Buek1XN2NPT2oxZWt5Y09CRjJkbmJ3OWZYRnVuWHJNR25TSkpQK3NpemordlhyME92MUdEMTZkS0d1VVI1S09wMmNuRXgraC96blAvOEJBRFJ1M0JnN2QrNHMxUHNrSWlLaThvZEpFaXFXTjk5OEV5dFdyTUNGQ3hld1ljTUdmUERCQjRpUGo4ZjA2ZE1CQUJjdVhNQ01HVFBRcDA4Zk9EczdBOGlhLytPcnI3N0M5T25UTVduU0pIejIyV2VvVzdjdTVzMmJoelZyMW1ERmloV29XTEVpTGwrK2pHYk5tbUgrL1BsSVNFakFpaFVyTUh2MmJKTzYrdTNidCtQWFgzODFpU2t4TVJFREJneklGV3YybTltYzg1Z1FFVDJyamg4L2pzYU5HK1BLbFN1WU1XTUdsaXhaVXVoakd6WnNDRWRIUjl5OGVWTVpMZWpqNDRNQkF3YWdhOWV1ZVBYVlZ3RUE2ZW5wNk5LbEMyclZxZ1ZKa2pCcjFpd01HellNdlh2M1ZzNlZuSnhzc3AyWHNsYlNhVXppNUZkdVEwUkVSTThlSmtub2liUm8wVUs1NmR5OGVUTUFJREF3RUV1V0xERTdBWjZ6c3pNV0xWcUVyNzc2Q3ErLy9qb09IanlJc0xBd2RPalFBUUVCQVlpUGo4ZVpNMmZnNWVXRlNwVXFZZDI2ZFVvTitvd1pNNVNiMzd3bVY4MitKTENSaDRlSHlZaVR6TXpNUE4rUHNZVEh4Y1dGcFR0RVZLNzUrL3RqL3Z6NUNBZ0lnSTJORGViTW1ZTWpSNDRVT0NjSkFGeTdkZzNuenAxRDNicDFjZmp3WVh6eXlTZG8wS0FCQWdJQ2xJbGFBYUJTcFVyWXQyOGZhdFdxQlNjbko5U3ZYMSs1dHBHTGk0dXlYWmc1U2NwS1NTY1JFUkU5bjVna29STFhzV05ITkcvZVhMbFp6cWxEaHc3NCtlZWZVYmx5WmFTbXB1THp6ejlIeFlvVkFRQTFhOVpFZ3dZTjBLeFpNOWpiMjBPU0pBQlpxOUw0Ky91alJvMGFzTEd4UWZmdTNVdnQvUkFSbFVjK1BqNm9VNmRPcnZhQzVpUkpURXpFOU9uVDRlM3REWHQ3ZTNoNWVlSDk5OTlIbFNwVlVMdDI3VnpIMXFwVnEwVGpMaXNsblVSRVJQUjhVbGs2QUNvL3FsZXZqdlBuenhmWXo4N09MczhFaVpGeHlQTDc3Nyt2SkVpeWMzQndVQklrUm5YcTFERVpFVUpFUkhuTFdUNVNHQWtKQ1JnelpneGF0MjZOcmwyN29sNjllaGcvZmp6UzA5T2gxK3VSbnA0T0lRU3VYTGxpOW1kM1NUR1dkSzVac3dacXRScjM3OTlIZkh5OHNtVDdoUXNYTUd6WXNEeExPbi84OFVjQVVFbzZqU3YwcEtTazRQTGx5OURyOVpnN2Q2NVMwdm5WVjErWlRSNEJ3RHZ2dklPd3NEQ3pwVGFPam83SzhyOU9UazV3ZEhTRW82Tmp5WDhnUkVSRVZHbzRrb1NJaU9nNTByVnIxMXh0eG5JYmxVcUYxcTFidzl2Ylc5bjN3UWNmQUFCaVltTGc1dVlHSUd0U1ZHUEM0dkhqeHdCTWwxYzM5ak9lTS90MlVWaWlwTE1vSXhYRHdzS0s5YjZJaUlpbzdHS1M1RG1XbHBiMlZDZWhNeGdNc0xLeUt0SXhqeDQ5d29zdnZ2aVVJaW9aeWNuSnFGS2xTcTZSTGtSRVpkR01HVE5NWHB0TEFodzRjQUFBVUsxYXRWeXIxeGk5L1BMTCtPMjMzeURMTW14dGJaVTVvZ1lQSG96NCtIaVRSRWhBUUlEWmN4Um1UcEtDUE8yU1RpSWlJbnErc2R5bW5MdDkrN1l5ckxnb3pwOC9qLzc5KytjN2llbVRDQXdNeE9USms0dDBUR1JrSklZT0hWcXMydkM0dUxoQ0RYR09pb295MlJaQ0lDd3NETElzbSswL1pzeVlYUEU0T3pzcmRleDVpWTJOaFVhanliZFBZR0JnZ2ZFU0VUMnBqejc2U0htZDF5aUp3bzZlc0xXMVJhVktsWlFFQ1FBY1BIZ1FwMDZkd3RTcFV3RUFRVUZCZVI0ZkhCeWM1ejZXZEJJUkVWRlp3SkVrNWR6Ky9mc1JHeHVMeno3N3JFakh0VzdkR2pWcTFNREdqUnN4YnR5NFBQczVPVG1oZXZYcStaNHJJU0ZCV1NvUkFHN2N1SUdsUzVkQ2tpUjgvUEhISm4yN2RPbGlNb3piS0RNekUvUG16Y3YxTkJMSXVuSGR1blZySWQ1VndZWVBIMjRTcXhBQ216WnR3dnZ2dnc4UEQ0OWMvYytkT3dlOVhwL3ZqWE5HUmdaaVkyUFJvRUVEcGUzZ3dZT29XclVxWnMyYWhhU2tKTmphMnNMVzFoWTFhdFRBcmwyN0FBQXJWNjQwTyt5ZGlJaUlpSWlJTElOSmtuSW1JaUxDSkttUmtwS0NLbFdxb0VPSERua2VFeG9hYXJaOTZ0U3BpSXVMSy9DYWVTMjNhK1RrNUtTOGpvMk54Y1NKRXpGcjFpeDA2ZEpGYWQrNWN5Y09IVHBrOW1tbEVBSUxGaXlBazVPVHlURHZtSmdZREJ3NFVLbUhMMG5aaDN6cmREcGN1blFKR3pkdVZOcU9IVHRtOHFRMEx6cWRUcWxqejc2RVpFaElDRmF0V29VQkF3Wmc2TkNobURGakJobzFhZ1FBNk55NWM3NVBXb21JeWhPV1ZoSVJFZEd6aEVtU2N1YWRkOTVSa2g1bnpwekIvdjM3c1h6NWNnQ0FMTXM0Zi80ODNuMzNYWk5qamgwN1psS1RYaGpaSjZNcjdHaUhxS2dvVEpzMkRZOGVQY0xTcFV1eGRPbFNBRmxKa0tTa0pOaloyV0hJa0NGSy8rRGdZQWdoc0h6NWN0eStmUnR6NXN4UjlpVW5KOFBiMnh2ZHVuWERnQUVEY2wzTDBkRVJWYXBVVWJhRkVBQmdraXlTWlJrMWE5WkVRRUFBZXZYcWhiaTRPR2kxV3JpNHVDQXhNUkhuenAxRFdsb2FiR3hzWUd0cmEzSnU0L255azU2ZWpoa3pac0JnTUdEbHlwVktlM1IwTk5MVDAxRzNibDFvdFZyY3ZIblRaSlFKRVZGeDNMNTlHK2ZQbnkveXlNR25LVEF3RUVGQlFWaXpaazJoajRtTWpNU3NXYlB3NDQ4L0ZybThKUzR1RGg5KytHR0JFNlpHUlVXaGFkT215cllRQW1xMUd2YjI5bVlUNEdQR2pNR2FOV3RNNG5GMmRrWklTQWlxVnEyYTUzVmlZMlB4NE1FRDJOdmI1OWtuTUREUTdPL1IyN2R2NC9yMTZ5WkorL1hyMThQTHl5dmY5MFpFUkVSUEY1TWs1WlJlcjhmMzMzK1BSWXNXS1cwWkdSbnc4dkxLZGZQWXFWTW5uRHQzcnRqWEttanVET05JRWttUzRPWGxCUjhmSDVPNmMwZEh4MXd4R2VjUE9YdjJMQzVjdUlEbzZHaVR1dm5FeEVTODhNSUxDQXdNVks2Zm1KaG9jcDRqUjQ0b2RlZkdHK2ZzbzJZdVg3Nk02ZE9uQXdEMjd0MnJ4Qm9jSEl6dzhIQllXVm5obTIrK0FRQjgvdm5ueW5HYk4yODJlU3I2NFljZktxOC8rZVFUQU1DZE8zY3dkKzVjTkdqUUFENCtQaWFyT3V6Y3VWTjU4bmoyN0ZubzlYcDA3OTRkaVltSitQTExML1A5TEltSThsS1k4c3FJaUFnTUhqd1l6WnMzeC9mZmYyKzJUNzkrL1hENThtWDgvdnZ2U2xLQXBaV2xVMXI1M252dndjN09EaGtaR1JnM2JoeDI3dHdKWjJkbjlPM2JGN0lzNDk2OWV3Z0pDUUVBVkt4WUVkdTNieStKajRPSWlJaUtnRW1TY21yanhvM3c5UFJFN2RxMUMrd3JTWkxKSC8xLy92a25talJwb2lRWWJ0eTRnZGRmZjkzc2tPTHExYXZqZ3c4K2dMVzFOWUNzRzgySER4K2F2VzZUSmszUXBFa1QrUGo0RlBwOXRHM2JGcTFhdGNLNzc3NmJLN0dTZmR0Z01LQk5temFGUG05QldyWnNpZFRVVkJ3OWVqVFhUV2pMbGkxTnRuLzk5VmVUVllCKyt1a25qQjQ5R2tPSERzWEFnUU5OK3Q2NmRRc1hMbHhRUHUvRGh3OWp5cFFwNk42OU84YU5HNGRhdFdxVjJIc2dvbWRiY2NvcmpZbmZxMWV2SWpvNkdvMGJOemJaSHhZV2huLysrY2Zzc1N5dHpGdEpsVmJhMmRraEtDZ0lBd2NPUkt0V3JSQVFFSUR6NTgvRDM5OGYzdDdlbURadFdxN1JvRVJFUkZTNm1DUXBoODZlUFlzdFc3YmcvUG56bURObkRrNmZQbTJ5UC90TlljNlZCQjQ5ZWdSdmIyL01uejhmTGk0dUVFSmcxcXhaNk5TcEUwYU1HSkhyV3U3dTdvaU1qTVRhdFdzQi9IK3lJdnZOOUlrVEo1VFh4aktWbkU4VmMyNW5WMXIxM3JHeHNkRHI5Y3BUVkJzYkcxU29VQUhEaHc4SGtQV1UwR0F3d003T0RrdVhMczEzK1BUeTVjdk5ycVp6OE9CQmVIbDVZY09HRFlpTmpVVllXQmo2OSs4UG5VNkhxS2dvTkd6WThLbTlQeUo2dGhTbnZESWlJZ0pBVnFMNWh4OSt3Tnk1YzAzMjc5NjlHL2IyOWpoejVreXU2N0cwMHJ5U0xxMU1TMHREUWtJQ0dqUm9nSG56NXVHTk45N0E2ZE9uOGNjZmYyREpraVVGSGs5RVJFUlBGNU1rNWN5VksxZnc3YmZmS2t2V3pwczNUOW1YbHBhRy8vem5QL2t1c2JoMjdWcTg4ODQ3U2lKRmtpUXNYTGdRbnA2ZWFONjh1Y2tOZDB4TURMWnYzdzVyYTJ0MDd0elo1RHc1dDNVNkhUNzg4RU5rWm1iQ3lzcktKSW5pNk9pWTZ3bWx1UVJEOXVTT3VlMmNzaWRlOHJ0eHpzek1SSjgrZmZENDhXTklrb1F2dnZnQ2I3NzVKdHpjM0xCNjlXcmxxZDhYWDN5QnhvMGJtNzFSeittdHQ5NHkyOTZuVHgvVXFWTUhHelpzd0o0OWV6QnExQ2pzMzc4ZlVWRlIrTmUvL29VWFhuaWh3SE1URVdWWGxQSktvMTY5ZW1IYXRHbVlPSEVpYXRTb0FTQ3JUUERNbVRPWVAzKysyU1FKU3l0THA3UlNyVllySXlNYk5teUl4NDhmSzcvTFBUMDlBV1Q5L3YzdHQ5L3lQQWNSRVJFOVBVeVNsRE4zN3R6QjJMRmpNWHIwNkNJZisvdnZ2K1A0OGVQWXMyZVBTWHVEQmcwd1ljSUVmUEhGRi9qaGh4L3c0b3N2SWkwdERaTW5UOGFZTVdQUXYzOS9wYTl4SkVsZXE3TThlUEFBbFNwVktuSnNRTzVSTDluSnNvdzVjK1lnTFMwTmxTdFhSck5temZEZGQ5OHBUd1hOM1RqLy9mZmY4UFgxaGEydExhWk9uWXAzMzMwWDc3Ly9QcG8yYllvZmZ2Z0JWYXRXeGV1dnZ3NGc2M005ZGVvVUprK2VuRytNT3AzT2JQdVNKVXN3ZE9oUTFLbFRSMmtiTldvVTdPenMwTE5uVC9UcDA4ZGtTRG9SVVdFVnBielN5TUhCQWErOTlocjI3OStQb1VPSEFnRDI3Tm1ERGgwNm1QeWNNbUpwWmVtVlZrWkVSS0JCZ3dZWU5HZ1FvcU9qTVhic1dGU3NXQkdKaVlsRlhpV0lpSWlJU2g2VEpPV01zN056c1k1Ny9QZ3hmSHg4TUg3OGVMejg4c3U1OXZmcTFRc25UcHpBbkRsejRPdnJpOGVQSDZOMTY5YUlpNHN6TzZJalo1dnhKamN5TWhLWm1abEZLcmNwREpWS2hRVUxGc0RMeXd1OWUvZkd0bTNiQ2p5bWZ2MzYrUHJycndFQTdkdTNOOW4zbi8vOEIxZXVYRUgzN3QzUnIxOC9CQWNIdzhQREk4OGIyNGlJQ0d6YnRpM1BvZFFIRHg3TU5RTEZ6czRPUUZaeTZzNmRPM0IzZHdlUWxUd2hJaXFNSnltdjlQRHdnSitmSHp3OVBhSFZhaEVRRUpEbktqUXNyVFR2YVpSVzl1M2JGeU5IanNUbXpadlJwMDhmOU9uVEJ4NGVIdWpac3lkMjc5NE5BTGttdFNVaUlxTFN3eVRKYzBDcjFXTHExS2xvM0xneCt2YnRhN2FQSkVtWU0yY09ldmZ1alIwN2RtRFFvRUdZTm0wYUFHRENoQWxLUCtPTmMxNmpQZzRlUElqdTNidGo1c3laU3B1eDNFYVdaYWhVS3FTbHBhRmp4NDdLZnBWS2hRb1ZLdURSbzBkNDhjVVg4M3dmQ1FrSmlJaUl3S3haczRyMC9zMnBWNjhlNXN5WmcvRHdjSXdhTlFwNnZSNGZmL3l4RWlNQXhNZkhBOGhLYWlRbko4UER3d1BkdW5YRDFxMWJrWmlZcUN3TGVmMzZkVWlTaExwMTYrYTZUa3BLQ2hZdlhveFJvMFlwcFRabGFmbE9JaXE3bnJTOHNrdVhMbGkzYmgxT25EaUIrUGg0dlBMS0syalJvb1V5YjRrUlN5dno5alJLSzJ2VXFBRm5aMmVjT25VS0FKVFJsdzhmUGxSVzNubjQ4R0dCc1JFUkVkSFR3U1JKT1JZZkg0OSsvZnFadE5XdVhUdlhrN3lkTzNlaVJvMGFCUTZOL3ZlLy80MFpNMmFnZHUzYWlJMk56VFc4T0R0ek43Vyt2cjZJaW9yS1ZZdHR2QUdjT25VcXpwdzVBeUdFeVFTQmtpU2hYNzkrY0hkM3ozY1NQVW1TNE9ycWFuWWtURUV5TXpPUmtaR2hER1YrOU9nUkRodzRnTjI3ZDJQQWdBRndkbmJHcWxXcnNIZnZYa3lmUGgydFdyVkNjbkl5WG4zMVZmVHIxdzhmZmZTUmtqenAxcTBiUER3OGxHSHBlcjBldzRjUHo3VkNnbDZ2eDZ4WnMvREtLNitZL0R0ZHZud1pGU3BVZ0ZhckxmTDdJS0xueDVPVVZ3S0FqWTBOZXZUb2dmMzc5eU11TGc2REJnM0sxWWVsbGVZOXpkSktnOEVBclZhckpMK01YbnJwSlk0a0lTSWlLZ09ZSkNtblhuNzVaZFNvVWFQQUpSdU5WcXhZVWFoKzJaTVgrZDNJNW1YdjNyMzQxNy8rWmRKbUhCNitmUGx5NlBWNldGbFo1YXE3OXZiMmhyZTNkNUd2WjFTeFlrWDA3Tmt6ei8zZHUzZkg0OGVQMGIxN2Q5eS9meCs5ZS9kR3AwNmRzR25USnVYbWVmUG16VGg0OENEbXpwMkxQWHYyb0g3OSt2anh4eDl6SlQ5bXo1Nk4yYk5uRnhoVFRFd005SG85bGkxYlpuS09wVXVYSWo0K1hwa1lrSWpJbk9LV1YyYlhxMWN2Yk4rK0hWV3JWczAxS2dRQVN5dHpLSTNTeWw2OWVxRkdqUm9ZTm13WTFxOWZiN0pQQ0FHOVhvK01qSXdDM2pVUkVSRTlMVXlTbEZNQkFRR1dEc0dzbkFtUzdGUXFGV3hzYko3S2RlM3M3UEl0dzhtWlRBb0tDc29WaXlSSmNITnp3NmVmZnFxc1lKQXpRVkpZeG4rZm5EZkFRRll5aG9pb05MejQ0b3ZvMUtrVDZ0ZXZyNHgreSs3bGwxOW1hV1VwbDFidTI3Y1BRTlpxUW84ZVBVSlFVQkE2ZE9nQU96czdIRDE2RkN0WHJrUzdkdTJlK0wwVEVSRlI4VEJKUXMrbC9KSTEyWmQ0SkNJcUN3cGJYbm5reUpGY3kvQXVXTERBWlB1ZGQ5NVIrckMwMGpLbGxaR1JrVmk5ZWpXMmJ0MktuMzc2Q2F0WHIwWjZlcm95NmpNME5CUjkrL2JGN3QyN1MyM0NXeUlpSWlLTGNuQndFQTRPRG9MS0ZyMWVYK1JqSGo1OCtCUWl5WnZ4ZThmUzM4TkVWSFRGK2RudjZ1cjZsSDZhRk4vZHUzZnozR2N3R0VSbVptYXhmcDRXSkNVbFJTeGN1RERQL1YyNmRCRnQyclFSaXhZdEV2ZnUzUlB2di8rK21EdDNycmh4NDRiU1I1WmxjZURBQWRHMWExZVJtcHFxeEZ3Y3JxNnU0dWJObTJMTW1ERWlKU1hGWk4vUW9VT0Z1N3U3U2J4TGxpd1JRZ2lSbVprcC92ampqMXpueTh6TUZHbHBhU0l0TFUxb3RkcEN4ekZpeEFqaDRPQWdXclpzNld6cDczRWlJaW9hZTN2N0ZRNE9Ec0xlM2o3L0NiT0lublZQTzBseTY5WXRjZno0Y1pNMlgxOWZzMzA3ZHV4WTdPdjg5Tk5QaFdvVEl1c205T2VmZnk3MnRZb3FQVDFkSER0MnJOQTM2b2NPSFJJVEprd28walVpSWlKRXQyN2RSR1ptWm5GQ0xCWW1TWWpLTHliSVMxZCtQNXQxT2wwcFJ2SjBNVWxDUkZSK01VbFM5ckN1NEJueTNudnZ3YzdPRGhrWkdSZzNiaHgyN3R3SloyZG45TzNiRjdJczQ5Njlld2dKQ1FHUU5kSHA5dTNiYzUxRGxtV3p0ZEMvLy82NzJXc3VYcndZUFhyMEtMQU5BTDcvL250bDJMR0xpNHZKNmdCR3h2cnNKeVhMTW1iUG5nMjlYbC9nOHBJQWNPUEdEU3hkdWhTU0pPVWF2dDZsU3hlems4cG1abVppM3J4NWlJK1B6N1VTUVowNmRiQjE2OVluZWc5RVJQUmtXRnBKUkVSRVJjVTdoR2VJblowZGdvS0NNSERnUUxScTFRb0JBUUU0Zi80OC9QMzk0ZTN0alduVHB1SGRkOS9OOXh4Q0NHaTFXcVZlM1RoNW45R2hRNGRNSmlPVlpUbFhVaUZuMjVFalJ4QVNFb0k3ZCs2WXJBcGpYT293TzNPckx4U1ZMTXVZTzNjdXdzTENZR2RuaDI3ZHVwbnNUMDFOUlhKeU12Nzg4MDhBV1RYNUV5ZE94S3haczB5V2J0eTVjeWNPSFRxRTd0Mjc1N3FHRUFJTEZpeUFrNU1USmsyYXBMVEh4TVJnNE1DQitPQ0RENTc0ZlJBUjBkTmpNQmh5cmJSV2tJSW1uU1VpSXFMeWowbVNaMHhhV2hvU0VoTFFvRUVEekpzM0QyKzg4UVpPbno2TlAvNzRBMHVXTERIcHUzVHBVcHc1Y3dhSmlZbktTQWpqclB0NTZkYXRHNXlkblZHbFNoVklrb1RSbzBmRHo4L1BwRS9PdHVQSGp5TWlJZ0t6Wjg5R1ltSWlxbGV2RGdEdzhQQW9pYmRzSWkwdERiTm56MFphV2hyMjc5K3ZYTXZvenovL3hKZGZmb21wVTZjQ0FLS2lvakJ0MmpROGV2UUlTNWN1eGRLbFN3RmtKVUdTa3BKZ1oyZUh2SDQ5Z0FBQUc2TkpSRUZVSVVPR0tNY0hCd2REQ0lIbHk1Zmo5dTNibURObmpySXZPVGtaM3Q3ZTZOYXRXNjRsSW9tSXlnSVhGNWRpTGU4T1pQMSt5RGxLMEZ3YmtKV3NQbnIwYUtrdGRaNlJrWUV6Wjg3QTJkbTVVSW1Qd01CQUJBVUZZYzJhTllXK1JtUmtKR2JObW9VZmYvenhxYTNVUmtSRVJKYkhKTWt6UnExV0t5TS9HalpzaU1lUEgyUGV2SGtBQUU5UFR3QlpveDErKyswM1RKOCtIZGV1WFVPZlBuMlVKV3NOQmtPQjE5aTNieDhpSWlMZzVlV0Z4NDhmSXlZbVJsbUZvSFBuenZqbGwxOFFFaEtDVTZkT3dkdmJHMjNhdEVHblRwMFFGUlVGWDE5ZnM4dmlsb1JidDI1aDBxUkphTjI2TmNhTkc0ZkJnd2RqOE9EQmNIVjFSVXBLQ3I3OTlsdWNQSGtTaXhZdGdyMjlQWUNzVlJTOHZMemc0K05qOG9lRG82TmpyaFVpSEIwZEFRQm56NTdGaFFzWEVCMGRqWTgrK2tqWm41aVlpQmRlZUFHQmdZRUlEQXhVMm5LZWg0aW9MR0I1SmNzcmlZaUlLRGNtU1o0eEVSRVJhTkNnQVFZTkdvVG82R2lNSFRzV0ZTdFdSR0ppb3RtbmE4ZU9IUU9RVmZyU3RXdFhWSzVjdWNCcmVIcDZZdno0OGZEMDlJU2ZuNS9KTW8xSlNVbFFxVlJ3ZG5hR3RiVTFZbU5qMGJoeFl5UWxKZUh6eno4M1dZb3l2M0ticEtRa3BLZW5GK205Lyt0Zi84TFVxVk9WbS81VnExWmgvUGp4Q0EwTlJXUmtKRDc4OEVQczNyMGJWYXBVVVk1cDBxUUptalJwQWg4Zm4wSmZwMjNidG1qVnFoWGVmZmZkWEltVjdOczVTNVdJaU1vU2xsZXl2SktJaUloeVk1TGtHZE8zYjErTUhEa1NtemR2UnA4K2ZkQ25UeDk0ZUhpZ1o4K2V5azJxOFNtWVRxZkR1WFBuVUsxYU5SZ01CZ3dhTkFpYk5tM0tkNmp5MWF0WHNXYk5HbFN2WGgwdnYvd3lNak16TVgvK2ZKdzhlUklBbENkNTJjOFJFQkNBU1pNbTRmNzkrMmpldkRsNjlPZ0JhMnRyczA4ZlZTb1ZrcE9Uc1dMRkNtVTBSbUdGaFlVcENaTExseThqSUNBQUdSa1plT21sbDdCNTgyYVRaRTUyUW1RdEZKUHo1ai9uZG5hU0pCVXBOaUlpUzJKNUpjc3JpWWlJcUhDWUpIbkcxS2hSQTg3T3pqaDE2aFFBb0ZLbFNnQ0FodzhmS2plcER4OCtCQUQ4OU5OUGFOT21EVzdkdW9VQkF3YmcvZmZmaHlSSkppTXR6Qms4ZURDYU5XdUc0Y09IWS8vKy9aZy9mejZBckhLWG5qMTd3c3ZMQzU5OTlwblMvNHN2dmtEYnRtMXgrZkpsQUhuZm1EczVPU25Edk9mT25ZdTVjK2NXNmIxZnZYb1ZSNDhlUlVoSUNHN2R1b1dhTldzQ3lMcHBQMzc4dUVuZmxKUVU1VnFabVptd3NyTENrU05IbFAyT2pvNG0yOGEybkhJTzdTN01VRzhpb3RMRzhrcVdWeElSRVZIaE1FbnlqREVZRE5CcXRaQmwyYVQ5cFpkZXlqV1M1T2JObS9EeThvSy92ejhBb0g3OStqaDM3aHpxMTY5djl0eWhvYUY0ODgwM1VhdFdMWXo3di9idVBjanJ1djRYK1BPemJVaFdUb3BEZFR4R1AwcEhLOEZkZEJUekpPalFXTWNEdVNJaG1ubXI0eVdPMDA5Tm8vS1AzNWp4YXlLTkdZMkVNbVh5QXNuOE5ERXY0ZVdjR20vQmdxSm1LRDlKMEYra2VDRzVMT3gremgrMDJ5NTdZUmQxdjN0NVBHYWMyYy9uKy9sK1BxOWxjRjJmMy9mejgvbkdOekp1M0xqY2NjY2RiVjRmUG54NEhuNzQ0ZFRWMWFXcXFpckpqbERsazUvOFpHNjQ0WVlrNlhBRlNiSmpaVXRkWFYzMjJtdXYzZXAzYjl1MkxVVlI1TW9ycjh5MGFkTTY3YnB2MnJRcHh4MTNYTXYyK3ZYclc4S2tudXJxQm9oTlRVMjUvUExMczJuVHBtN1ZtQURlVGVxVjZwVUF3SzRKU1FhWWswOCtPWHZ2dlhmT1B2dnNkcC9nbFdXWjdkdTNaOHVXTFVsMmZMSzRjN1htZDcvN1hZY3JKcExrM252dnpaLys5S2ZjZSsrOXVlQ0NDekp1M0xqTW56OC9TYkpodzRiY2VPT05PZlBNTXpOMDZORGNlT09OT2VPTU01SWtCeHh3UUp2ekxGcTBLRC80d1E4eVpjcVVmT0lUbjJqWlAzYnMyRjB1Lys1Szh5L0EzZmwwdExXVksxZG02OWF0UGFyYmRFZFZWVld1dU9LS25ILysrWmt5WlVyR2pSdjN0czRIc0x2VUszZFFyd1FBZGtWSU1zQTBod3gzM25sbnk1TURqam5tbUx6Ly9lL1AzWGZmblIvLytNY3R2MWp1L012eDZ0V3JzM2p4NHR4MDAwMHQrNHFpU0ZFVStmdmYvNTdubjM4K0o1OThjazQ2NmFUc3UrKytXYlpzV2ZiZWUrKzgrdXFydWZEQ0MzUFFRUWRsMnJScEtZb2lGMTU0WWJadDI1YXp6anFydzEvQ0R6cm9vTXlZTVNQejU4K3YrS01VNzdqampuenBTMS9LWlpkZDFyS3Z1VzdUMU5TVXFxcXFiTnEwS2VQSGoyOTV2YXFxS3RYVjFYbmxsVmV5Nzc3N2RucnUxMTkvUFU4KytXUm16Smp4cm40UEFGMVJyMVN2QkFDNlIwZ3lBSzFjdVRKWFgzMTFmdm5MWCthMjIyN0wxVmRmbmMyYk4yZldyRmxKZHRSaXBrNmRtcHR2dnJubEU3TG1tOUJObmp3NUkwYU1hRGxYVlZWVmpqcnFxSXdiTnk2SEhISklSbzBhbFgvLzkzL1BYWGZkbFNGRGh1VDg4OC9QS2FlY2txT09PaW96WnN4b3Fkajg2RWMveWhWWFhKSHp6anN2MTExM1hic1pUenp4eEd6ZHVqVmJ0bXhKVlZWVjFxMWJsNkZEaDc2amZ3NmRmVExZL0VsaWtqenp6RE41NnFtbjhyM3ZmYS9OTWMzMW00c3Z2amgvK01NZlVwWmxUampoaEpiWGk2TEl0R25UY3VLSko3WTUzODZLb3NqRWlSTTcvVlFUb0Rlb1YrNmdYZ2tBMEVmVjF0YVd0YlcxNVR0cDVzeVpaVm1XNWRhdFc4dEhIbm1rM2V0YnQyNHROMjNhVkc3YXRLbHNhR2hvMlgvMzNYZVhaVm1XRHo3NFlOblkyTml0YTdVK2J1M2F0WjBlOSthYmI3WjgvZG5QZnJiZDY3Tm56eTZQUHZyb2N0eTRjZVc4ZWZPNmRlM3V6SGI2NmFkMyt2cVdMVnZLYzg0NXAyWDc1WmRmN3ZKY1c3ZHVMYmR2My82T3pQWk9hUDY3VSttL3cwRFB2UnMvKzd1aitXZlkrUEhqVy9aOS8vdmZMMmZQbnQzbW1PYlpac3lZVWM2Wk02ZXNxNnNybHl4WlVqWTJOcGFmKzl6bnlySXN5MWRmZmJVODl0aGp5L256NTVjTEZ5NHNyNy8rK25iWGEvM3ovc29ycnl5ZmUrNjVOcThmZWVTUjc5ajMxZFdmNTF0dnZkWG1Xb3NYTHk2UE9PS0k4dmpqajIvNXA3YTJ0czEyODc3dVhxTzE4ODQ3cjN6Z2dRZDIrL3ZaWFYvNzJ0ZksydHJhOHRCRER4MVg2Yi9qQVBSTVRVM05yTnJhMnJLbXB1WmZLejBMTzFoSk1vQmNldW1sU1pJaFE0YmtpQ09PYVBkNlo3V1c1anYySDNQTU1kMitWdk9uaGtteTMzNzdkWHJjQnovNHdaYXZiNzMxMW5hdlQ1OCtQZE9uVCsvMmRiczdXL09ubUIzWlk0ODlNbmZ1M0pidGozemtJMTJlcTlKMUlJQzNTNzF5Qi9WS0FHQlhoQ1QwbXE3Q0ZBQjZoM3FsZWlVQVFKOVRxU1hYOUgvcU50Qi9WZnBudjNwbC82cFhkcGU2RFVEL3BXN1Q5M2l1WFlYNG4xemVybVhMbHZuM0YvcVo1cC85UzVjdXJmUW83NnAxNjlaWlBkaUx2djcxcjJmcDBxVnBhbW9hdjN6NThnY3JQUThBM1ZkVFV6T3JLSXAvTGN2eW92cjYraDlYZWg2U3FsMGZ3cnVoTE12SEtqMEQvZHJLU2c4QTBCa0JDUURRWDdrblNZWFUxOWUzdjdNcUxaby9iYlZhQWdBQWdONWlKUWtBQUFCQWhDUUFBQUFBU2RSdEFLRFhqUmt6cHRJakFBRFFBU3RKQUtDWHVHazM3NWF5TERjVVJmR2ZsWjREQVBvN0swa0FvSmU0YVhmM3VZRTNBRkFKVnBJQUFBQU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kVTQUlBQUFDUVJFZ0NBQUFBa0VSSUFnQUFBSkJFU0FJQUFBQ1FSRWdDQUFBQWtFUklBZ0FBQUpCRVNBSUFBQUNRUkVnQ0FBQUFrRVJJQWdBQUFKQWtxYTcwQUFBQU5UVTF4eVg1UWdmN2Y5UnE4K0g2K3ZyYmVtOHFBR0N3RVpJQUFIM0I5cUlvTHRwNVordDlqWTJOZGIwN0VnQXcyS2piQUFBVlYxOWYvNGV5TERkMGNjaWIyN2R2WDl4ckF3RUFnNUtRQkFEb0M3WW51YldMMTMvMzFGTlBOZlRXTUFEQTRDUWtBUUQ2aWtXZHZWQ1c1Y0xlSEFRQUdKeUVKQUJBbjdCeDQ4Yi9sK1RObmZlWFpmbldhNis5OWg4VkdBa0FHR1NFSkFCQW4vRGNjODl0TGN2eTF6dnZMNHJpL2hkZWVHRkxKV1lDQUFZWElRa0EwR2VVWmRudUViOU5UVTBlK3dzQTlBb2hDUURRWjZ4ZnYvN0JKRysxMnJWNTI3WnRRaElBb0ZjSVNRQ0FQdU9sbDE3YWxLVDEvVWNlZXVxcHAvNWVxWGtBZ01GRlNBSUE5Q2xOVFUydDcwdmlocTBBUUs4UmtnQUFmY3Jtelp1WEpObFNsbVhEdG0zYkZsUjZIZ0JnOEJDU0FBQjl5clBQUHJ1eExNczdpNkw0L1pOUFB2bGFwZWNCQUFhUDZrb1BBQUN3czdJc0Z5VDVTS1huQUFBR0Z5RUpBTkF0dGJXMS83c3N5MnVMb3VpMWxhaTF0Yld6ZSt0YTc1YXlMQitycjY4L290SnpBQUM3cG00REFIVFh4YjBaa0F3VVJWSFVWbm9HQUtCN3JDUUJBSGFwcHFabWRKSlBEaHMyTFBmY2MwK0tvcWowU0gzZTNMbHpNMmZPbkpSbGVVT2xad0VBdXNlblFRQkFkMHhLa3FPUFBscEEwZzFsV1dieDRzVkprcWFtcGw5VmVCd0FvSnVFSkFEQUxoVkY4WlVrK2NJWHZsRHBVZnFGVmF0VzVjVVhYMHlTbDFlc1dQRmdoY2NCQUxwSlNBSUFkS2wxMWVhd3d3NnI5RGo5d2tNUFBaUWtLY3Z5cmlSbFphY0JBTHBMU0FJQTdJcXFUUStvMmdCQS95VWtBUUM2cEdyVE02bzJBTkIvQ1VrQWdFNnAydlNjcWcwQTlGOUNFZ0NnSzZvMlBhQnFBd0Q5bTVBRUFPaVVxazNQcU5vQVFQOG1KQUVBT3FScTAzT3FOZ0RRdndsSkFJRE9xTnIwZ0tvTkFQUi9RaElBb0VPcU5qMmphZ01BL1orUUJBQm9SOVdtNTFSdEFLRC9FNUlBQUIxUnRla0JWUnNBR0JpRUpBQkFPNm8yUGFOcUF3QURnNUFFQUdoRDFhYm5WRzBBWUdBUWtnQUFPMU8xNlFGVkd3QVlPSVFrQUVBYnFqWTlvMm9EQUFPSGtBUUFhS0ZxMDNPcU5nQXdjQWhKQUlEV1ZHMTZRTlVHQUFZV0lRa0EwR0xucXMyOGVmTnkrKzIzdHptbUxNdGNmUEhGZWZUUlIzZDV2bzBiTitaYjMvcldMby83NWplLzJlSCtTeTY1WkpmdmJiN09sQ2xUZG5uY2tpVkxjczAxMTdUYlgxZFhsNmFtcG01ZHF6VlZHd0FZV0lRa0FFQ1NqcXMyVHp6eFJENys4WSszT2U2cXE2N0tzR0hEOHV0Zi96cC8rOXZmMnJ6VzBORFFibnZKa2lWZEhwTWtqenp5U0ljekxWMjZ0RnV6TnpZMjV2bm5uKy95bUxJc00yL2V2SXdkTzdiZGEydldyRWxaOXJ3cG8yb0RBQU5MZGFVSEFBRDZqSmFxemEyMzNwcEZpeGJseFJkZnpOcTFhMU5kWFoyYmI3NDVQL3poRDdOOSsvWjg1enZmeWNzdnY1eHZmL3ZibVRGalJrYU9ISmtrR1R0MmJKWXNXWklQZmVoRG5WNms5VEZOVFUwdDRVUmpZMlBlODU3M3ZLMXY0T2lqajI2Mzc0b3Jyc2k0Y2VPeWVQSGlqQnc1TW9jZWVtaGVlT0dGbkhYV1dXMk9tekJoUXB2dCsrKy92OHRycWRvQXdNQWpKQUVBa3JTdDJoeCsrT0U1NUpCRGN0MTExK1VuUC9sSjFxNWRtelBQUEROYnRteEpra3lkT2pWSnNtSERobnozdTkvTjVNbVRVMWRYMStOclRwNDhPUTBORFdsb2FNaWtTWk95ZGV2VzdMbm5uaTJ2Yjl5NE1aTW1UV3I1ZWxmQnhlOS8vL3NPOTcvKyt1dTUvdnJyYzkxMTEyWCsvUGw1K3VtbjI1eHJ6Smd4dWUrKyszb1UwcWphQU1EQUl5UUJBRHFzMmp6MDBFTVpQMzU4NnVycWN0VlZWK1g0NDQvUHRHblQycjEzelpvMTJiWnQyMjVkZDlHaVJVbDJyQzY1ODg0N00ySENoRGIzUURuMjJHTmJ0bzg5OXRqZHVrYVMzSG5ublZtL2ZuM09QdnZzdlBIR0c3bmxsbHQyKzF6TlZHMEFZT0FSa2dBQVNUSXhhZnRVbXdjZWVDRHo1czNMalRmZW1CRWpSbVRXckZuNXpXOStreVRaZi8vOU0zTGt5Sng3N3JtWk5XdFdacytlM1hLaTVwdSt0dGJSZlVCMjF4Ly8rTWRNbno2OXc5YzZ1ODc5OTkrZlNaTW01YkxMTHN0WHZ2S1ZmUGpESDI0WHVyU3UyMXh6elRVNStPQ0RPNTFCMVFZQUJpWWhDUUNRb2loT1QvNFpjR3pZc0NGLytjdGZjdWFaWithbGwxNUtYVjFkcXF1cnMyREJnaVRKbENsVDhzSUxMK1RjYzgvTm1qVnJXczZ6ODQxV1gzMzExWHorODUvUHd3OC8zTEp2ekpneExWODNOVFhsK2VlZnovYnQyM1B1dWVkMmE5YkREanVzemZtU0hmY3pXYmx5WlVhUEh0M3AreFl1WEpqM3Z2ZTlPZW1razVMcytwNGpYVkcxQVlDQlNVZ0NBSU5jUjFXYmZmYlpwK1VSdjNWMWRWbTBhRkVtVHB5WXIzNzFxMTJlcTZHaElVT0dET255bUtWTGw2YWhvU0diTjIvTzhjY2ZuMkhEaHFVb2lzeVlNU05ubjMxMm0wZjVkdmZSdmhzM2JzdzU1NXlUT1hQbTVPQ0REMjV6WDVNa1diMTZkV2JObXBXYW1wcWNmdnJwMlhQUFBUTm56cHdPVjcwa3lXOS8rOXN1cjZkcUF3QURrNUFFQUdoWHRkblpXMis5bGFGRGgrYUdHMjVJa2s2RGkrNDgzZWIxMTEvUGNjY2RsNlZMbDJiUm9rVVpObXhZeG80ZG00OTk3R05KMHJKYUpkbHhINUxtN2U3Y2syVGh3b1Y1OU5GSE0zWHExSnh5eWluWmE2KzlraVFmK01BSGN0cHBwMlhreUpFWk9YSmtSb3dZa1NSWnYzNTl1OVV2aHg5K2VKZlhVTFVCZ0lGTFNBSUFBOENoaHg0NnJTaUtwK3JyNjFmMDlMMDdWMjJTNUxISEhzdWlSWXZ5eWl1dlpOMjZkVG5qakRQeXhodHZ0SHRzN3RzMWJOaXdkL1I4TTJmT3pLcFZxekpuenB4TW5EZ3hwNTEyV2s0OTlkUU1IejQ4My9qR041THNXTzN5ekRQUGRGbk42Y3J1VkcxR2p4NjlYMUVVWDFpK2ZQbTgzYm9vQU5BcmhDUUFNQUJVVlZWTlQzSmtUVTNOZnliNVZWbVdkeXhmdnZ5UDJVVVZwS09xVFpLTUhqMDZCeDU0WVBiYWE2OU1uanc1Q3hjdXpKUXBVL0tMWC93aXlZNlZKSzFYZlBRbEJ4eHdRR2JObXBVVksxYmtaei83V1U0NDRZUzgvUExMZWVDQkI3SjA2ZEk4OGNRVE9lQ0FBM0w5OWRmdjF2bTdXN1VaTldyVXYxUlhWMyt4TE10cFJWRWM5WS9kUWhJQTZNT0VKQUF3Z0JSRjhTOUp2bHNVeFhkcmFtcldGVVZ4VTFOVDArM0xseTkvSkVsakIyL3BzR3F6eHg1N1pJODk5bWgzY0dOalk3WnMyWktoUTRkbXpabzFxYXFxeXBZdFc5b2MwNU9uMjJ6WXNDRkpVbDM5ejE5SkprMmExUEoxVlZWVm0rMmVHRDE2ZEs2OTl0b2tPNTdVczJIRGhuejV5MS9PekprelcybzRIYzNiMU5UVTZUbDNWYlVaUFhyMGdWVlZWU2NVUlhGcWt0b2tuVmFZQUlDK1IwZ0NBQU5VVVJUN0pibWtxcXJxa3BxYW12VkpibWxxYXZxUEZTdFcvRDdKdG44YzA2NXFzN012ZnZHTFNaS0pFeWZtdWVlZVMzMTlmUzYvL1BMY2ROTk5lZnJwcDNQaWlTZTJITHZ6L1QwNjBueFBraVE1NDR3ejh0cHJyN1VKUW02Ly9mWU8zOWVkZTVKMFp2ejQ4UmsvZm55Ny9kZGVlMjJPT09LSU52c2VmL3p4VHMvVFVkV210cloyVkpML2xlVFVKSjAvTnhnQTZQTjh0RUdmVkZ0Yld5WkpXWmF6S2owTFFIOVFGTVcwSkIvdHpyRmxXYjZlNU5Za3k0dWkrT213WWNOeXp6MzNXUEhRRFhQbnpzMmNPWE5TbHVYdFNWYjhZOFhJSjdyN2Z2OWRBNkMxb2lqR0o2a3R5L0tpK3ZyNkgxZDZIcXdrb2UvYW5PUjlSVkZjVk9sQkFBYWFvaWplazJSNGttUExzdXp5cVRiODAwNVZtLzliVlZWMWNGbVdRM3Z5WitlL2F3QjBZbk9sQjJBSElRbDlVbE5UMHhlTG9xaXQ5QndBL1VWUkZQOG55WWpPWGkvTDhyV2lLTzRyeS9MUDFkWFYxejMrK09NdjF0VFUvTGtvaWk2ck52eFRxNnJOZjYxWXNlS3E3TGhwYTFGVFUvTzlvaWorZTFtV0U0cWkrSGhYNXlqTFVrZ0NRQnRsV1c1NTVaVlhmbG5wT2RoQlNFS2Z0SHo1OGdlVFBGamhNUUQ2amRyYTJwT3pVMGhTbHVYZmt0eGRsdVd0eTVjdnZ5Zko5bGJIajBweXdNNVB0YUZ6RHo3NFlKS2tMTXZGK2VkVGJjcjYrdnAvYXo1bTlPalJOVlZWVmFjV1JmRS9reHkwOHprc3BRYUF2azFJQWdBRHkwdGxXZjQyeVMzMTlmWDNKK253VVMxbFdVNHFpcUxQVkczR2poMmI0Y09IdDJ5dlc3Y3UrKzIzWDV0ajFxOWZuNGNmZnJpM1IwdXlvMnB6MTExM0pVa2FHeHR2NnV5NEZTdFcxQ2VwVDNKeFRVM05wLzV4ejVJVGtvenFsVUVCQUFCZ3NCc3pac3lGbzBhTitoL2RQYjZtcHViUHRiVzE1V09QUFZiMkJVY2VlV1NYMjUzdDZ5M1BQdnRzV1Z0Ylc5YlcxcjZjM2JqeC9XYys4NWxQMU5UVVhON1Q5d0VBdmN0S0VnQVlBSll1WGZxVDdoN2JWNnMyVTZaTWFmbDYyN1p0YmJZcnJaT3FUYmV0WExueStTVC90c3NEQVlDS0VwSUF3Q0JUOXJHcVRiTUZDeGEwZkQxMjdOZzIyODM3S3FIc1p0VUdBT2ovaENRQU1QaDhKVW1mZTZyTnBFbVRXcjdldG0xYm0rMUthdjFVbXllZWVPS0JTczhEQUx4N2hDUUFNSWowMWFyTmlCRWpjc3N0dDdSc2p4MDdOcmZmZm51Ylk2Wk9uZHJiWXlWNSsxVWJBS0QvRUpJQXdDRFMxNm8yTDc3NFlzNDY2NndreVlRSkUxcjJOelEwdE5sdU5tSENoTngzMzMyOU5wK3FEUUFNTGtJU0FCaGMrbFRWWnYvOTkyOFRldHg3NzcyNTdiYmJzbkhqeG56cVU1L0tnUWNlbUFzdXVLQmk4Nm5hQU1EZ1VsWHBBUUNBM2xGYld6dXFLSW8rVjdWcHRtREJndno4NXovUHpKa3pVeFJGWnM2Y21SVXJWdVRTU3kvTkcyKzhVWkdaVkcwQVlIQVJrZ0RBSUZHVzVhUWtmYVpxMCt5dmYvMXJMcnJvb2l4ZXZEZy8vZWxQcy9mZWV5ZEozdmUrOStYYWE2L052dnZ1bTBtVEptWDI3TmxadFdwVnI4MmxhZ01BZzQrUUJBQUdqejVWdFVtUzFhdFhwNjZ1TGgvOTZFY3pkKzdjN0xQUFBtMWVyNjZ1emlXWFhKSnJycmttcTFldnp2VHAwL1BtbTIvMnlteXFOZ0F3K0xnbkNRQU1BbjMxcVRZalI0N01nZ1VMc3Q5Kys3WFpQM3o0OERiYm4vNzBwM1AxMVZlbm9hRWhRNFlNNlpYWlZHMEFZUEN4a2dRQUJvRytXclZKMGk0Z1NkTHU4Yi9OZWlzZ1ViVUJnTUZKU0FJQWcwT2ZxOXIwWmFvMkFEQTRxZHNBd0FEWFY2czJmVm1ycXMxZFViVUJnRUhEU2hJQUdPRDZjdFdtTHlyTE1vc1hMMDZTTkRZMi9xckM0d0FBdlVoSUFnQURuNnBORDZ4YXRTcHIxNjVOVkcwQVlOQlJ0d0dBQVV6VnB1ZFViUUJnOExLU0JBQUdNRldibmxHMUFZREJUVWdDQUFPYnFrMFBxTm9Bd09DbWJnTUFBNVNxVGMrcDJnREE0R1lsQ1FBTVVLbzJQYU5xQXdBSVNRQmc0RksxNlFGVkd3QkEzUVlBQmlCVm01NVR0UUVBckNRQmdBRkkxYVpuV2xkdGlxSlF0UUdBUVVwSUFnQURrNnBORDdTdTJpeGJ0a3pWQmdBR0tYVWJBQmhnVkcxNlR0VUdBRWlzSkFHQUFVZlZwbWRVYlFDQVprSVNBQmg0VkcxNlFOVUdBR2ltYmdNQUE0aXFUYytwMmdBQXphd2tBWUFCUk5XbVoxUnRBSURXL1BZRUFBTklUVTNObjR1aU9LRFNjL1JELzdWczJiTC9GaXRKQUdCUVU3Y0JnSUhsdFVvUDBOK1VaVmttdVQ0Q0VnQUFBQUFBQUFBQUFBQUFBQUFBQUFBQUFBQUFBQUFBQUFBQUFBQUFBQUFBQUFBQUFBQUFBQUFBQUFBQUFBQUFBQUFBQUFBQUFBQUFBQUFBQUFBQUFBQUFBQUFBQUFBQUFBQUFBQUFBQUFBQUFBQUFBQUFBQUFBQUFBQUFBQUFBQUFBQUFBQUFBQUFBQUFBQUFBQUFBQUFBQUFBQUFBQUFBQUFBQUFBQUFBQUFBQUFBQUFCNE4vMS9qS0F0dkNuWkVja0FBQUFBU1VWT1JLNUNZSUk9IiwKCSJUaGVtZSIgOiAiIiwKCSJUeXBlIiA6ICJmbG93IiwKCSJWZXJzaW9uIiA6ICIiCn0K"/>
    </extobj>
    <extobj name="ECB019B1-382A-4266-B25C-5B523AA43C14-8">
      <extobjdata type="ECB019B1-382A-4266-B25C-5B523AA43C14" data="ewoJIkZpbGVJZCIgOiAiMTg1ODU1Mzc1OTQ0IiwKCSJHcm91cElkIiA6ICI3MTcyMDU1MzMiLAoJIkltYWdlIiA6ICJpVkJPUncwS0dnb0FBQUFOU1VoRVVnQUFCRWtBQUFOU0NBWUFBQUNaVTVDYkFBQUFDWEJJV1hNQUFBc1RBQUFMRXdFQW1wd1lBQUFnQUVsRVFWUjRuT3pkZVhTVTVmMy8vOWMxV1Zoa0V3UmsxU0tJR0NHWkNRb1IxQkRGYjZteUs0b1ZzWVVxb0tDNFZGRVV5Mm9WVUZaUlViR2lJdEFnUWtFL0ZvU2lCaFFTRmtGQlVQakpJbXNnQ1lFc005ZnZENW9wSVFrRVNYSlBacDZQY3p4bjVycTM5MHppbWN5TDYzMWZF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0NERzZRSUFBQUFDUVd4c2JHVnI3ZSt0dFRjWlk5cEphaUNwbHFRSWgwc0xGTG5XMmlPUzlocGp2cGEwOHZqeDQwdTNidDJhN25SaEFBQ1VGRUlTQUFBUTBscTJiSGx4UkVURUU1SWVsbFRONlhyS0UydnRjV3Z0R3o2Zjc4V05HemNlY0xvZUFBQXVGQ0VKQUFBSVdiR3hzWGY2Zkw3WGpURVhHMk1VRXhPamR1M2F5ZVB4cUVHREJxcFJvNGJDdzhPZExqTWc1T2JtNnRpeFk5cTNiNStTazVQMTlkZGZhKzNhdGJMV1NsS2FwRWVTazVObk9Wc2xBQUFYaHBBRUFBQ0VvakNQeHpOQjBpT1NkTk5OTittUlJ4N1JaWmRkNW5CWjVjdmV2WHMxZWZKa2ZmNzU1M2xEYnljbkp6OG9LZGZCc2dBQStNMElTUUFBUUtnSjkzZzhiMHE2djJyVnFucnV1ZWQwODgwM08xMVR1Ylo2OVdvTkh6NWNxYW1wa3ZTeE1hYlh1blhyY3B5dUN3Q0E4eFhtZEFFQUFBQmx5ZTEydjJTTUdWUzdkbTNObkRsVEhvL0g2WkxLdllZTkc2cGp4NDVhdVhLbDB0UFRyNUxVY04rK2ZRdWRyZ3NBZ1BQRlRCSUFBQkF5WW1KaTduRzVYTy9YcUZGRHMyYk5VcU5Halp3dUthanMzNzlmZmZ2MjFjR0RCeVZwY0hKeThsU25hd0lBNEh3UWtnQUFnSkRnZHJ2ckcyTytEd3NMcXpabHloUzFhZFBHNlpLQzBuZmZmYWQrL2ZvcEp5Zm5lRzV1YnF0Tm16Yjk1SFJOQUFBVWw4dnBBZ0FBQU1xQ01lWlZTZFh1dnZ0dUFwSlNkTTAxMTJqQWdBRXl4bHdVSGg3K2h0UDFBQUJ3UHBoSkFnQUFnbDZyVnEzYWhJZUhyNjVYcjU0U0V4TVZHUm5wZEVsQkxTY25SM2ZmZmJkMjd0d3ByOWY3L3paczJQQi9UdGNFQUVCeE1KTUVBQUFFdmJDd3NMOUowbC8rOGhjQ2tqSVFFUkdoSVVPR1NQcmZldzhBUUhsQVNBSUFBSUphZEhSMGxESG0velZvMEVCZHVuUnh1cHlRY2VPTk42cEpreWFTMURZMk5wYitKZ0JBdVVCSUFnQUFnbHBZV0ZoL1NlcldyWnVNb2RPNHJCaGoxS2RQSDBtU3orZDcxT0Z5QUFBb0ZrSVNBQUFRdEtLaW9pS3R0ZmVGaDRlclI0OGVUcGNUY2hJU0VoUVJFU0ZqVEtmTEw3KzhvdFAxQUFCd0xvUWtBQUFnYUVWR1J0NW9qS25wZHJ0Vm8wWU5wOHNKT1ZXcVZORk5OOTBrU2RWcjFxeloxZWw2QUFBNEYwSVNBQUFRdEt5MUhTV3BYYnQyVHBjU3NqcDA2Q0JKc3RiZTVuQXBBQUNjRXlFSkFBQUlXc2FZenRLcG00akNHZEhSMFhrUGIzQ3lEZ0FBaW9PUUJBQUFCS1dvcUtpYXhwZ1dOV3ZXMUdXWFhlWjBPU0dyWHIxNnFsdTNyb3d4bDdkcTFhcU8wL1VBQUhBMmhDUUFBQ0FvUlVSRXRKS2twazJiT2wxS3lHdlZxcFVrS1R3OHZMM0RwUUFBY0ZhRUpBQUFJQ2daWTY2U3BOLzk3bmRPbHhMeVdyUm9rZmN3MXNrNkFBQTRGMElTQUFBUWxQSkNra0JzdGZGNnZSb3hZb1I4UGwrKzhjek1UTDN3d2d2S3lzb3E5TGloUTRjV092N2trMDhXNjdycDZlbnExYXZYK1JWYkFobzBhQ0JKc3RaZVVlWVhCd0RnUElRN1hRQUFBRUJwc05aZWFZeFI0OGFOUyswYUgzLzhzVWFOR2xYcy9kZXRXeWRKK3ZYWFg3Vm16UnE1WFBuL3ZXcjI3Tm5LeXNwU2hRb1ZDajErOWVyVlp6M3Z1WGk5WHUzWXNhUFk5WmFVdW5YcjVqMHN2UjhHQUFBbGdKQUVBQUFFcTNxU2RNa2xsNVRhQmJwMjdhck9uVHRMa3E2NzdqcXRYTGxTbFNwVjhtOHZiRXlTZnZubEZ6VnAwaVRmMk42OWV6Vm56aHpObmoxYlBwOVAvZnYzMTBzdnZhUkxMcmxFUHA5UDFscEpwNEtPc0xDd0M2cTdmZnVDdHdZWlBYcTA0dVBqTCtpOFJhbGV2WHJldzFxbGNnRUFBRW9JSVFrQUFBaEt4cGhMSmVuaWl5OHV6V3ZrQ3l4Y0xsZUJBT1BNc1QvOTZVL2FzbVdMakRGcTM3NjlUcHc0b1crLy9WWWpSNDdVdmZmZXEvcjE2MHM2RmNDTUh6OWVMNzc0b3U2NDR3NWxaMmNyT3p0YlhidDJWVlpXbGlwWHJ1dy9aM3A2dXJwMjdlcC92SHo1OHJQVy9lV1hYMTd3YXo4ZjFhcFZreVFaWXdoSkFBQUJqWkFFQUFBRXE0c2s1UXNUQXNFNzc3eWpFU05HcUUyYk51cllzYU51dmZWV3ZmVFNTL3IyMjIvbDlYcjF4UmRmS0QwOVhjZVBIMWRhV3BvMmJOaWd4TVJFU1ZKY1hKd1dMMTZzamgwN2F1SENoZjV6SmlRaytKOG5KQ1E0OHJyT3BtTEZpbmtQSzUxdFB3QUFuRVpJQWdBQWdsVWxTWXFNakhTNmpnSzJidDJxUC8vNXo5cS9mNy9xMTYrdlcyNjVSYzJhTlZQRGhnMTF5U1dYcUdiTm1xcGV2Ym8rK2VRVHZmWFdXNW84ZWZKNVgyUHQyclVhUEhod29kdmk0dUlLSFU5S1NqcnY2eFJIUkVSRTNzUEErMkVBQUhBYVFoSUFBQkRVakRHbGR1N1kyUHdyMnQ1d3d3MEY5amw5N0lFSEhsQ2ZQbjEwK1BCaE5XN2NXTXVXTGRPVlYxNnAxcTFicTNYcjFnV083ZFNwazI2KytXYjVmRDd0MkxGRHVibTVHakJnUUxGcWE5MjZkWUhRdyt2MTZydnZ2bE4wZEhTeHpsRUtTdStIQVFCQUNTQWtBUUFBUWNsYWU5SVlVK1hNKzNlVXBMeFZaYkt6c3hVWEY2ZHZ2dmttMy8xSFltTmp0V3JWcW56WDM3QmhnNnBXcmFxTWpBd2xKU1g1ZzViWTJGalZxVk1uMy9tUEhqMnE1Y3VYcTBPSERxcFZxNWFNTVhybW1XZlVyMSsvZkV2NUZuZHAzL1QwZFBYdjMxOHpac3hRaXhZdHlxd1ZLU2NuSis5aDRXc2JBd0FRSUFoSkFBQkFzRG91cWNxSkV5ZEtQUXc0ZVBDZ3FsV3JWcXhWWjZLam8vV0hQL3hCZmZ2MlZVWkdoaDU5OUZGSnA5cUNsaTVkbW0vZnVMZzRWYXBVU1ltSmlhcFZxNWJpNHVMOFN4clBuVHZYdjE5Q1FvTC9lWEh1U1RKdjNqeXRXYk5HZDk5OXQzcjM3dTIvc1dwcHljbzZsWTFZYTArVzZvVUFBTGhBTHFjTEFBQUFLQTNHbVAyU2xKcWFXdXJYV3IxNnRhS2lvb3E5Zi8vKy9YWHBwWmNxT3p0YlAvLzg4em4zcjFXclpCZUZlZkhGRi9YR0cyOW8yN1p0NnRLbGkyYk9uS2tUSjA2VTZEVk9sNWFXbHZmd2NLbGRCQUNBRWtCSUFnQUFndFUrU1RwMDZGQ3BYdVNubjM3U2E2KzlwdDY5ZXhmN21JOC8vbGhIang3VmdBRUROSERnUVAzMDAwK2xXR0hobWpWcnBna1RKbWpTcEVsS1RrN1dzV1BIU3UxYWVlYzJ4aENTQUFBQ0d1MDJBQUFnS0ZscnR4bGovdDh2di95aXRtM2Jsc28xRmk1Y3FJa1RKK3FCQng1UXUzYnRpblhNaHg5K3FMbHo1K3IxMTE5WG5UcDExS3BWS3pWcDBrUTVPVG5xMnJWcm9jY2NPWEpFa2hRZS9yOC8zVTdmMStWeUZYbnN1VVJIUjJ2NjlPbS82ZGppMnI5L2Y5N0RYMHIxUWdBQVhDQkNFZ0FBRUpTc3RUOFlZN1J6NTg1U3UwYmR1blgxNnF1dnl1MTJGN3I5Z1FjZU9IMzVXMG5TNVpkZnJwa3paL3BiYUs2KyttcEpwMWJCZWVXVlYvTHRPM1RvVUVuUy9mZmZyOVRVMUh4QnlNS0ZDd3U5Wm5IdVNWTFc5dTdkSzBteTF1NXd1QlFBQU02S1pkZ0FBRUJRY3J2ZE54dGovdDIyYlZ0Tm16Yk42WEpDMnJQUFBxdFBQLzFVWHEvM3JnMGJOc3c5OXhFQUFEaURlNUlBQUlDZzVISzVOa2pTOXUzYm5TNGw1RzNZc0VHUzVISzV2blM0RkFBQXpvcVFCQUFBQktWMTY5WWRzdGIrZU9qUUllM2V2ZHZwY2tMV2dRTUh0Ry9mUGtuNkpTVWxaYS9UOVFBQWNEYUVKQUFBSUpndGtxUlZxMVk1WFVmSXlwdEZZcTFsRmdrQUlPQVJrZ0FBZ0tCbGpQbGNrcjc2Nml1blN3bFpLMWV1bENRWlk1WTRYQW9BQU9kRVNBSUFBSUxXa1NOSFZraEtXN3QycmRMVDA1MHVKK1JrWm1acStmTGxzdFllTjhZa09sMFBBQURuUWtnQ0FBQ0MxczZkTzA5S21wMlRrMVBra3Jrb1BTdFhybFJXVnBZa2ZicHUzYnBNcCtzQkFPQmNDRWtBQUVCUTgzcTlNeVVwTVRGUjFscW55d2taMWxyTm5qMDc3K2tVSjJzQkFLQzRDRWtBQUVCUTI3QmhRNHExZHVXdVhidjAyV2VmT1YxT3lGaTllclYrK09FSFNVcE9TVWxaNlhROUFBQVVCeUVKQUFBSUJjOUwwdXV2djY2Y25CeW5hd2w2dWJtNW1qTGwxT1FSbjg4MzB1RnlBQUFvdGpDbkN3QUFBQ2h0di83NjY2NTY5ZXBkZSt6WXNTdXR0YnIyMm11ZExpbW9mZlRSUjFxMGFKR3N0Vit0WDcvK0thZnJBUUNndUpoSkFnQUFRa0p1YnU1Z1NjZmZmZmRkYmRxMHllbHlndGIyN2RzMWVmSmtTVHJoOC9rZWRMb2VBQURPQnlFSkFBQUlDUnMzYnZ6WjUvTTltcHVicXllZmZGTDc5KzkzdXFTZ2MrVElFVDMyMkdQS3pzNld6K2NidFdIRGhzMU8xd1FBd1BtZzNRWUFBSVNNWDMvOU5ibGV2WG9OTWpNelkxZXNXS0g0K0hoVnJWclY2YktDd3FGRGh6Unc0RUR0MnJWTGt1YWxwS1E4NG5STkFBQ2NMMmFTQUFDQWtHS01lVWpTeDN2MjdGR2ZQbjMwN2JmZk9sMVN1YmRwMHliMTZkTkhPM2Jza0tSbGFXbHBmWnl1Q1FDQTM4STRYUUFBQUlBRHdqMGV6OXVTK2toU2x5NWQ5TUFERDZoZXZYb09sMVcrSERwMFNHKzk5WmJtelpzbmE2MGtMVERHM0xWdTNUcVdFQUlBbEV1RUpBQUFJR1I1UEo0SEpiMGtxWm94UmpmY2NJTnV2dmxtTlcvZVhMVnIxMWFWS2xVVUhoN3VkSmtCd2V2MUtpTWpRNGNPSGRMV3JWdTFjdVZLTFYrK1hENmZUNUtPVzJ0SHBLU2tUSEM2VGdBQUxnUWhDUUFBQ0dtdFdyV3FFeFlXTmxiUzNjYVlpNXl1cDV3NUlTa3hOemYzNlkwYk4rNTJ1aGdBQUM0VUlRa0FBSUNrNXMyYlY2MWN1Zks5eHBoNFNhMGsxWlpVWFJKVFNVN3hXbXVQU1Rvc2FhTzFkcFhYNi8zSHBrMmJVcDB1REFBQUFBQUFoQUNQeDJNOUhvOTF1ZzRBQUVJQnE5c0FBQUFBQUFDSWtBUUFBQUFBQUVBU0lRa0FBQUFBQUlBa1FoSUFBQUFBQUFCSmhDUUFBQUFBQUFDU0NFa0FBQUFBQUFBa0VaSUFBQUFBQUFCSUlpUUJBQUFBQUFDUVJFZ0NBQUFBQUFBZ2laQUVBQUFBQUFCQUVpRUpBQUFBQUFDQUpFSVNBQUFBQUFBQVNZUWtBQUFBQUFBQWtnaEpBQUFBQUFBQUpCR1NBQUFBQUFBQVNDSWtBUUFBQUFBQWtFUklBZ0FBQUFBQUlJbVFCQUFBQUFBQVFCSWhDUUFBQUFBQWdDUkNFZ0FBQUFBQUFFbUVKQUFBQUFBQUFKSWs0M1FCQUFBQStCKzMyMzJ6cEU1NXo0MHhqMHVTdFhiQ2Fic2xwYVNrL0xPc2F3TUFJTmlGTzEwQUFBQUE4c25OQzBaT2QvcVkxK3Z0VWJZbEFRQVFHbWkzQVFBQUNDQXBLU2xmV1d1UG5HV1h0TnpjM0grVldVRUFBSVFRUWhJQUFJREFraXZwbzdOcy8vZm16WnV6eTZvWUFBQkNDU0VKQUFCQTRFa3Nhb08xZGw1WkZnSUFRQ2doSkFFQUFBZ3c2ZW5wcXlTbG5UbHVyVDJlbXByNnNRTWxBUUFRRWdoSkFBQUFBc3oyN2R1enJMWHp6eHczeGl6ZnVYUG5TU2RxQWdBZ0ZCQ1NBQUFBQkNCcmJZRWxmbjArSDh2K0FnQlFpZ2hKQUFBQUF0Q0JBd2RXU0RwKzJ0Q0puSndjUWhJQUFFb1JJUWtBQUVBQTJydDNiNmFrMCs4L3NuTHo1czBaVHRVREFFQW9JQ1FCQUFBSVVENmY3L1Q3a25ERFZnQUFTaGtoQ1FBQVFJQTZjZUxFTWtrbnJiWFpPVGs1YzUydUJ3Q0FZRWRJQWdBQUVLQzJidDJhYnExZGJJejVjdE9tVGFsTzF3TUFRTEFMZDdvQUFBQUFGTTFhTzFmU3BVN1hBUUJBS0RCT0Z3QUFBQkFJV3Jac0dSY1JFZkZ2U1pXZHJpVVVXV3ZYcDZTa3VKMnVBd0FRMm1pM0FRQUFrQlFlSGo1TUJDU09NY1pjNDNRTkFBRFFiZ01BQUhCcWRtMWJTVnF3WUlFYU4yN3NjRG1oNC8zMzM5ZkVpUk1sNlo5TzF3SUFBRE5KQUFCQXlITzczYjgzeHRSdTFLaVJHalZxNUhRNUljTmFxOFRFeEx5bnN4d3NCUUFBU2N3a0FRQUFrS1NCa25UUFBmZklHRzdaVmxaMjdkcWxuVHQzeWxwN01DVWw1VE9uNndFQWdKa2tBQUFnMVBsYmJkcTJiZXR3S2FIbHE2KytraVFaWTVaTHNzNVdBd0FBSVFrQUFBaHh0Tm80ZzFZYkFFQWdvdDBHQUFDRU9scHRIRUNyRFFBZ0VER1RCQUFBaERKYWJYNERhNjMyN3QxN1FlZWcxUVlBRUlnSVNRQUFRTWc2VzZ2TmFhMGdaeDJUSkovUHB5VkxscHpYdFljT0hWcm8rSk5QUGxtczQ5UFQwOVdyVjY5ejdwZVFrSEJlZFJWSFRrNk9PbmZ1L0p1UHA5VUdBQkNvYUxjQkFBQ2hyTWhXbTNIanhxbEhqeDduSEpPa2Q5NTVSOW5aMlpKT2hSSjE2OVl0c00raFE0ZjArZWVmKzUrdlhyMjYwSUxXclZ0WHJNSzlYcTkyN05oUnJIM3pkT3pZVVpVclZ5NHdmdXpZTWExWXNlSzh6blVoZHU3Y1Nhc05BQ0FnRVpJQUFJQlFsYS9WWnRHaVJabytmYnAvbzgvblU2ZE9uZklkY09iWTBxVkx0V0xGQ3UzZHUxZkRody8zajMvNDRZY0ZMdGF4WTBmL09hdzkxVjNpOVhvVkZoWjJRUytpZmZ2MkJjWkdqeDZ0K1BqNEF1TVpHUm41Z3BvenorSHorZFN1WGJ0ODI3S3pzNHNkM0JUWDExOS9MWWxXR3dCQTRDRWtBUUFBSWNuajhYU1E1RysxYWR5NHNlTGo0MVdsU2hVWll6Umd3QURObURFajN6Rm5qaTFidGt5Yk5tM1M4T0hEZGV6WU1kV29VVU9TMUx0Mzd5S3ZlOGNkZHlnN08xdloyZG5xMnJXcnNyS3k4czN1U0U5UFY5ZXVYZjJQbHk5ZmZ0Ylg4ZVdYWHhZNi92enp6K3U3Nzc1VFdscGFvYk5mQ3VOeXVUUmp4Z3cxYjk1Y0ZTdFcxUDc5KzlXM2IxLzE3OTlmUC96d1E0SDkyN2R2WCtUMWkwS3JEUUFna0JHU0FBQ0FrR1N0N1dlTXlkZHFrNWlZcUUyYk5tblFvRUU2Y3VTSWR1L2VyWVlORzBvNk5SUGtzODgrMDRvVks3UnExU285OHNnanV1NjY2M1R6elRkcjgrYk5talp0V3I2WktFWEpDd2ppNHVLMGVQRmlkZXpZVVFzWEx2UnZUMGhJOEQrL2tQdUpqQnc1VW52MjdGR1hMbDN5WGJPd3dPVGt5WlAreHl0WHJ0U2lSWXMwZlBod2ZmLzk5NHFLaXRLRUNSUHk3WitkbmEyNHVManpEa2drV20wQUFJR05rQVFBQUlRaVk0enBJT1ZmMWFadjM3NGFQSGl3K3ZidHF4a3padmdERWtsS1MwdVR5K1ZTZkh5OElpSWl0R2ZQSHJWbzBVSnBhV2thTm15WVJvOGU3ZC8zYk8wMnY4WGF0V3MxZVBEZ1FyZkZ4Y1VWT3A2VWxLUXZ2dmhDa2pSbHloUU5HalJJVXVFM256MjlaV2Znd0lHNjc3Nzd0R0xGQ3YzblAvOVJ1M2J0dEdiTkdzMmFOVXRUcGt4UmVQaUYvZmxJcXcwQUlKQVJrZ0FBZ0pEejMxYWJlcWV2YXZQamp6OXEwcVJKcWxHamhobzJiS2lzckN5TkdqVksvL25QZnlSSnVibTVTa2hJeUhjUGtZVUxGMnJvMEtIYXYzKy9XclZxcFI0OWVpZ2lJcUxRMlJvdWwwdnA2ZW02NktLTHRHUEhEdVhtNW1yQWdBSEZxcmQxNjlaS1NrcktOK2IxZXZYZGQ5OHBPanE2MEdPc3Rmcnl5eTlWclZvMUhUMTZ0Rml6WENRcElpSkNvMGFOMHNNUFA2emMzRnc5K3VpanV1aWlpelJ0MmpSTm1US2x5RlY1aW9OV0d3QkFvQ01rQVFBQUlTZXYxZWFQZi94anZsVnQ3ci8vZmwxenpUWHEzNysvRml4WW9GR2pSa2s2MVNMU3MyZFBEUm8wU0hmY2NZZC8vMmVmZlZadDI3YlYxcTFiSlJXOVJIQmNYSnlTa3BKMDRzUUpkZWpRUWJWcTFaSXhSczg4ODR6NjlldVhieW5mNGk3dG01NmVydjc5KzJ2R2pCbHEwYUpGZ1ZWcmxpMWJwaFl0V21qYnRtMTY2cW1uOU9LTEx4YjcvV25hdEtsaVkyUDE4ODgvcTFxMWFwS2tFU05HNk41Nzc5WHR0OSt1eXk2N3JOam5PaDJ0TmdDQVFFZElBZ0FBUW8yLzFhWk5temIrd1diTm11bklrU042K09HSEZSOGZyMDgrK2NTL2JlWEtsYXBUcDQ2U2twTFVvMGNQdVZ3dVNhZENsYVpObStyZGQ5K1ZwQ0p2a0pxVGs2TWVQWHFvV3JWcVNreE1WSzFhdFJRWEY2ZkdqUnRMa3ViT25ldmZOeUVod2YrOE9QY2ttVGR2bnRhc1dhTzc3NzVidlh2MzlvY2FjK2ZPMWFoUm83Unc0VUpGUmticStlZWYxOUtsUzg5NVR4SkoycjU5dTc3NTVodlZyMTlmUzVZczBSLys4QWRkY2NVVldyaHdvZXJVcWVOZjd2aDgwV29EQUFBQUFFQUE4WGc4Q1I2UHgzYnUzTm42ZkQ2Ylo4MmFOYlpIang1MjJiSmwxdXYxMmh0dnZORmFhKzNodzRkdFFrS0NmZSs5OSt5OGVmUHNPKys4WTgvVXJsMDcvK094WThmYTdkdTM1OXZldG0zYkFzZmtqZDF5eXkzNXhqdDA2RkRvNHpPbHBxYmExcTFiVzJ1dDNiWnRtMzNzc2Nmc1RUZmRaTjk4ODAyYm1abHBkKy9lWGVBY2hkVnhadjFIang2MTNidDN0NHNXTGJLN2QrKzJYYnAwc2VucDZmbjJ6OHJLc2g2UHA4amFDdVB6K1d5UEhqMnN4K094SG8vbjkwNy9IZ0FBVUJpWDB3VUFBQUNVSld0dFArblVySS9UVzIyaW9xTDArdXV2S3lFaFFldlhyOWZGRjErc3c0Y1BhOGlRSWJycXFxdDB6ejMzcUdmUG5rcE9UdGFiYjc0cHI5ZGI2UG12dXVvcVBmUE1NNzk1dHNWdjBheFpNMDJZTUVHVEprMVNjbkt5amgwN3BnWU5HcHozZVk0ZVBhcUJBd2ZxMm11djFlMjMzNjRHRFJwbzhPREJPbkhpaEhKemMzWGl4QWxaYTdWdDJ6WlZyRmp4dk02OWQrOWVmNnROY25JeXJUWUFnSUJFdXcwQUFBZ2wvbGFiMDFkMGthU0xMcnBJa3lkUDFwSWxTeFFaR2FsQmd3YXBkKy9ldXY3NjYvWE1NOC80VzJ6R2p4K3YwYU5IYStEQWdYcmpqVGNLWEtCNzkrN0t5c3JTeVpNbjVYSzV0R2ZQbm55QndwRWpSeVFwM3lveFhidDI5VDkydVZ6NW5wK1A2T2pvYzk2ZzlmYmJieTh3bHRkdTQzSzVkTzIxMStxUlJ4N3hiN3ZsbGxza1NidDM3L2JYRlJFUm9ULy8rYy9uVmR1MzMzNHJpVlliQUFBQUFBQUNRbEd0TnFmemVyMyt4M2t0SzRWSlMwc3J0RjBseitUSmsyMzc5dTF0Zkh5OG5UbHpwbis4YytmT3RuMzc5dmJsbDErMjFoWnN0emxkY2R0dHp1YlRUei8xUDE2d1lFR2greFExZnFhVEowL2F6TXpNZk85UmNmaDhQbnZublhmU2FnTUFBQUFBUUtCd3U5M3ZlenllUXU4cmNpSE9GcWJnMVB2ajhYaXMyKzArSU1tYzh3Y0ZBSUJEdUNjSkFBQUlGVVcyMmx5bzMzTC9qMUJDcXcwQW9Md2dKQUVBQUNIQjQvRjBrRlN2UVlNR3V1S0tLNHAxVEU1T2pxejk3ZC9wejF4YU54UlphL1hCQngva1BaM2xZQ2tBQUp3VElRa0FBQWdKOXIrcjJ2VHMyVFBmcWpaNTB0TFNDb1FhOCtiTjA4aVJJNHM4NS83OSs3Vm56eDVKMGswMzNTUkoyckZqaHc0ZE9xVE16RXpGeDhlZmM1VWJuOCtudExTMFlyMkdvVU9IRmpyKzVKTlBGdXY0OVBSMDllclY2NXo3clZpeFF2djM3L2MvajR1THk3ZDl5WklsL3RkOUxudjM3dFdPSFR0a3JUM0NxallBZ0VCSFNBSUFBRUtCdjlXbVhidDJoZTd3MFVjZjZiSEhIc3NYYXZ6NzMvOHVjbjlKV3JWcVZiNFF4VnFyTVdQR2FOZXVYZHEwYVpNYU4yNnN5TWpJZk1kczNicFZzMmZQMXJoeDQ5Uy9mMy9kZlBQTm1qWnRXckZleE9yVnF3c2RYN2R1WGJHTzkzcTkyckZqUjdIMi9jdGYvcUl0Vzdia0c4dk16TlFMTDd5Z1diTm1LU3NycTFqbnlXdTFrYlJhdE5vQUFBSWNTd0FEQUlDZ1Y1eFdtMzc5K3VteHh4N1RpQkVqTkhic1dQMzAwMC9hc0dHRGR1L2VyUWtUSnVUYnQwbVRKcG8yYlpwNjlPaWhGU3RXYU4rK2ZaS2tMVnUyNkhlLys1MWlZMk0xWWNJRXRXclZxc0IxY25OemxaT1RvNWlZR0gzeXlTZGF1WEtsSWlNajVmVjZkZDExMTZsS2xTcitmVE15TXZUTk45L0lHT052Ky9GNnZRb0xDN3VnOTZPd2U3S01IajFhOGZIeGtxVDQrSGpWcUZGRFc3WnMwZFZYWCszZkp5VWxSVldyVnRYczJiTUxoRCtGT2IzVnhscjc1Z1VWRFFCQUdTQWtBUUFBUWM5YTI4OFlVMlNyalNTNVhDNk5IVHRXenovL3ZOTFQwelZyMWl3OStPQ0RldUNCQi9UeHh4K3JhOWV1TXNabzVzeVoycnQzcnlUcGpqdnVrQ1E5OU5CRHlzek0xSFBQUFNkSit2cnJyN1ZreVJKRlJrYnE5dHR2MS9Iang1V1RrNlBISDM5YzNidDNWMVJVbENScDVNaVJCY0tHbFN0WCtoL0h4c2I2cjVPZG5hM3M3R3gxN2RwVldWbFpxbHk1c24rLzlQUjBkZTNhMWY5NCtmTGxaMzAvdnZ6eXl5SzM5ZXZYVDZtcHFmN25IM3p3Z1hKeWN0U2pSdy8vMkZkZmZTVkphdDY4dWNhTkcxZmt1VTV2dFZtL2Z2M0NzeFlGQUVBQUlDUUpJYkd4c1JFblQ1NnNGeFlXZHNGM2tRc0xDN3ZnNmJMcDZlbG4zZTV5dVM3NEdpVnhEcWxrWG05SjFYSXVKVkZyU1p4RGtzTER3ODk2bnNPSEQxL3dOVXFpMW5QVldaYTFSRVJFbE1udnlmNzkrd1BpZlN1cDkvNWNLbFNvY01IWHFWaXg0am5QVWN5V2g1SjR6V1h4dnBYVU5RTGg5WjZ6MVNaUDVjcVZOWDc4ZUczZnZsMWZmdm1sRmk1Y3FKTW5UMnJNbURIcTFxMmJzck96TlgvK2ZFMmNPRkdTbEppWXFGMjdkbW5NbURIYXUzZXZmdi83Myt2ZWUrL1ZnZ1VMZFBUb1VYMzY2YWVxWGJ1MjNuenpUV1ZrWktoNzkrNGFObXlZdG16Wm9weWNIT1hrNVBqRGpjVEV4Q0xyeXRzV0Z4ZW54WXNYcTJQSGpscTQ4SCtaUTBKQ2d2OTVRa0xDQmJ4VjBsdHZ2U1hwMUwxU1B2amdBMjNac2tWNzkrNVZYRnljWW1OamRjTU5OeWdpSXFKWTU2TFZCZ0JRM2hDU2hCQnI3ZG9LRlNvVW5QZnJrR3JWcWpsZEFvcHdJU3M1bkM0bkorZXMyL2tkS0tpazN2dHpxVk9uVHBsY0o1Z1U1MmZqOFhqS29CTDhWc1ZkMVdiSmtpVnExNjZkWG4vOWRWV3JWazAvLy95emZENmY5dTNicDBxVktxbHYzNzY2K3VxcmxaMmRyZGRmZjEzcjE2L1hpQkVqMUtkUEh6VnIxa3dEQmd4UWRIUzBXcmR1clIwN2RxaDI3ZHJhc1dPSHJyLytla255ejd4NDdiWFg5STkvL01NZmJuaTkzaEo5dld2WHJ0WGd3WU1MM1hibWpWanpKQ1VsU1RvMUUyYkdqQmxxMmJLbFJvMGFwUysrK0VJOWV2UlFZbUtpSmsyYXBQYnQyNnRidDI1cTFxeFprZGVuMVFZQVVCNFJrb1NXVnBKa3JkMS9qdjBLbjRkOEhreFJjNWxMVmtsZDQ0TFBZNjB0aTljcmxjeHJMcE56RlBOWG9OejhucFRRejdqVVgyOEovcjhYTUsrM2pQNy9DcVRmNllCNHZjVlJFaitiRXZxZExkWTV6dFpxaytmQWdRTWFOV3FVM25yckxmKzlPRFp2M3F5SWlBaXRYTGxTZDk5OXQzcjM3aTFKaW9pSVVJc1dMZlRRUXc5cHdvUUpldTY1NTlTaFF3ZTFidDFhVmF0VzFVY2ZmYVJWcTFicDJtdXZMUkJZcEthbWFzR0NCZkw1ZkhyMjJXYzFmUGp3czk3ancrZnphY2VPSGNyTnpkV0FBUU9LODNMVnVuVnJmK2lSeCt2MTZydnZ2bE4wZEhTaHg2U2xwZW0rKys2VE1VWlBQUEdFZitiTkF3ODhvQ3V1dUVKUFB2bWtIbjc0WVMxZXZGaFBQUEdFNnRTcG85ZGZmMTB1VjhHMUFHaTFBUUNVUjRRa0lTZ2xKZVZTcDJzQUFLQ01HSS9IczBkU3ZYTzEya2pTTysrOG80U0VoSHczSzEyNmRLbjY5Kyt2dVhQbnFsZXZYdjVBd0JpajZkT25hK3JVcWZybGwxK1VsQlk5aHhnQUFDQUFTVVJCVkpTazZkT25TNUxlZnZ0dGRlalFRYjE3OTFhalJvMVV2MzU5TldqUXdIL09DUk1tNkxiYmJ0T2NPWE4welRYWDZQSEhIOWZreVpNTHJlbkVpUk82N2JiYlZLdFdMUmxqOU13eno2aGZ2Mzc1bHZJdDd0Sys2ZW5wNnQrL3YyYk1tS0VXTFZya3U2K0pkR3FHMzVneFk5U2lSUXYvNjB4TlRkWDc3Nyt2UC8zcFQ1S2tTcFVxNmM0NzcxVFBuajMxL2ZmZkZ4cVFTUGxhYmRhSVZoc0FRRGxCU0FJQUFJSldjVmExeWJObnp4NHRYcnhZYytiTThZOTk4ODAzK3Zubm4vWHFxNjlxMDZaTmV1Kzk5OVMzYjEvLzlsbXpadW1lZSs1UlltS2lMcnZzTW4zLy9mY2FNV0tFcWxXckpwZkxwZmJ0Mit2bGwxL1dLNis4NGo5bTBhSkZTa2xKMGJ4NTh6Um56aHoxN3QxYlRabzBLWEtXUzZWS2xaU1ltS2hhdFdvcExpNU9qUnMzbGlUTm5Udlh2MDlDUW9ML2VYSHVTVEp2M2p5dFdiUEdQelBtOVBiSEo1NTRJdCsrbVptWnlzaklVSHg4dkNwVnFwUnZXOTI2ZFRWcjFxd0M1eitqMWVhTmN4WUVBRUNBSUNRQkFBQkJxemlyMnVSNTVaVlhkTnR0dC9sbmZPelpzMGZQUGZlY2hnMGJwb2lJQ0QzeHhCUHEwNmVQbWpadDZtOUR5Y2pJMERYWFhLTVJJMGFvVzdkdWV2ZmRkelZpeEFpNVhDNzVmRDVsWkdSSWtyS3pzLzNYMmJoeG84YU1HWk52RmtlYk5tM09laytTV3JWcS9lYjNvREF2dnZpaWZ2enhSODJZTVVOZHVuVFJ2ZmZlcXovKzhZK3FWS21TbGk1ZG1tL2ZnUU1IcWxhdFd0cTJiWnRtekppaG1qVnJudlA4dE5vQUFNcXJ3dWRIQWdBQWxIL0ZYdFhteElrVFNrMU4xWi8vL0dkSjBvWU5HOVN2WHovZGRkZGRpbytQbHlRMWF0UklMN3p3Z3Y3NjE3OXEvdno1a3FUNjlldHI1TWlSaW9xSzBvUUpFNVNSa2FHdFc3Y3FOemRYZi92YjMzVDA2RkZObURCQkw3endnbitGbW1IRGhpa21KcWJJV2hJU0V2ei9sYVptelpwcHdvUUptalJwa3BLVGszWHMyTEY4MjdPeXNqUnExQ2daWXpSeTVFaDE2OVpOZmZyMDBmTGx5ODk1STJOYWJRQUE1UlV6U1FBQVFGQ0tpWW01WHNWc3RhbFVxWkovNmR2Rml4ZnJ4UmRmMU9PUFA2N3UzYnZuMnk4K1BsNWp4NDdWQ3krOG9OLzk3bmY2NUpOUHRHN2RPdDEwMDAxYXVIQ2hVbE5UOWRWWFgyblFvRUdxVkttU3BreVo0bDlXK0ttbm5wTEw1VkszYnQzT1dzdnk1Y3Y5ajJOall5VkpSNDRja1NTRmgvL3ZUN2U4cFlNbHllVnk1WHQrUHFLam8vMzNVc25LeXRMR2pSdTFldlZxL2V0Zi85TDExMSt2aVJNbnl1Vnk2WjU3N2xHTEZpMzB5aXV2Nk5WWFg5V05OOTZvcTYrK1dqZmVlS09xVktuaVB4K3ROZ0FBb0Z6d2VEelc0L0h3cnprQWdKRGdkcnRmODNnOGR0YXNXZlo4WkdSazJGMjdkcDExbitQSGoxdHJyVjI1Y3FVOWNlSkVnZTNyMXEyelBwOHYzOWl2di81cXM3S3k4bzIxYmR2Vy85anI5ZHFSSTBmbTJ6NXk1RWpyOVhwdDU4NmRiZnYyN2UzTEw3OXNyYlgybGx0dUtiSzJEaDA2RkxrdE5UWFZ0bTdkdXNqdHg0OGZ0d01IRHJSVHAwNjFQLy84YzVIN2ZmLzk5M2JHakJsMjdOaXgxdXYxNXR1MmUvZHU2L0Y0ck52dFBxeXlXYTBKQUFEZy9CR1NBQUJDaVBGNFBQK2Z4K094UC83NFk1RmY5cDEyWnNBUURCSVRFL05Da2lWTy94SUFBSEMrdUNjSkFBQUlPdjl0dFdsVW5GWWJKeFcxZkc1NVphM1ZoeDkrbVBlWVZoc0FRTGtUWEovTUFBQUFrb3d4OTBvcTFxbzJLRGw3OXV4aFZSc0FRTGxHU0FJQUFJS05NY2JjSnAxN1Zadnk2cnZ2dm5PNmhFS3hxZzBBb0x4amRSc0FBQkJVOGxwdExyMzAwb0J1dFRuVGxDbFQ5TVVYWCtpWFgzNVJvMGFOSk1uL09ERXhVUjA3ZHRUbm4zOHVTUm95WkVpK1ZYQUNBYTAyQUlCZ3dFd1NBQUFRVlBKYWJXNi8vZlp5MVdvemVQQmdKU1ltcW1yVnFrcE1UTXozdUR3NGVQQWdyVFlBZ0hLUGtBUUFBQVFUZjZ2TlRUZmQ1SFF0djBsNUNuWk90Mzc5K3J5SHROb0FBTW90Mm0wQUFFRFFPTDNWcGtXTEZrNlhjMTU2OWVxbDNOeGNIVDkrWEwxNjlaSWtwYWVucTFldlh2cjk3My92Y0hWblo2M1ZPKys4ay9lWVZoc0FRTGxGU0FJQUFJSkdlVzIxa2FTNWMrZHF6Wm8xZXYvOTl6VjU4bVJKVWtKQ2d1Yk9uU3RKcWwrL3ZwUGxuZFhCZ3dlMWJkczJXbTBBQU9VZTdUWUFBQ0JZbE90V20renNiTDMyMm12cTI3ZHZvZHR2dmZWV1NhY0NpYkN3c0xJczdaeG90UUVBQkF0Q0VnQUFFQlRLYzZ1TmRHb21TYytlUFJVYkcrc2ZhOXEwcVdiUG5pMUpHajkrdk5xMGFhUHUzYnVyVTZkT1RwVlpBSzAyQUFDZ1hQSjRQTmJqOGZDdk93Q0FvT1IydTEvemVEeDIrdlRwTnBpMGJ0M2E2UkxPYXYvKy9mYS9mMk1jazFTK2Vwd0FBRGdEOXlRQkFBREJvRnkzMnVTNS9mYmJDNHo1Zkw0QzQ5T21UZE5sbDExV1ZtV2QxV210Tmh0RnF3MEFvSndqSkFFQUFPVmVlVysxeWJONDhlSUNZOWRlZTIyaDQ0SEFudFpxSTJtcWs3VUFBRkFTQ0VrQUFFQzVWNTVYdGNsVDJDd1NxZkNaSkpJMFlNQ0FJbzhwSzNtcjJraEtTMDVPbnV0b01RQUFsQUJDRWdBQVVONzVXMjNpNCtNZEx1VzNDOVRaSW1kRHF3MEFJTml3dWcwQUFDalg4bHB0NnRXcnA2dXV1c3JwY2tLR3RWWnZ2LzEyM2xOYWJRQUFRWUdRQkFBQWxHdDVyVGEzM1haYnVXMjFLWThPSGp5b0gzLzhVYUxWQmdBUVJBaEpBQUJBZVJZVXJUYmxFYTAyQUlCZ1JFZ0NBQURLTFZwdG5FR3JEUUFnV0JHU0FBQ0Fjb3RXRzJmUWFnTUFDRmFzYmdNQUFNcXR2RmFibVRObmF1Yk1tVTZYRTRwb3RRRUFCQlZta2dBQWdQTHNtTk1GaENwcmJiYlA1eHZuZEIwQUFKUWtacElBQUlCeUt6azV1YVhUTlpRMmo4ZGpKU2s1T1psK0lnQUFTaGt6U1FBQUFBQUFBRVJJQWdBQUFBQUFJSW1RQkFBQUFBQUFRQkloQ1FBQUFBQUFnQ1JDRWdBQUFBQUFBRW1FSkFBQUFBQUFBSklJU1FBQUFBQUFBQ1FSa2dBQUFBQUFBRWdpSkFFQUFBQUFBSkJFU0FJQUFBQUFBQ0NKa0FRQUFBQUFBRUFTSVFrQUFBQUFBSUFrUWhJQUFBQUFBQUJKaENRQUFBQUFBQUNTQ0VrQUFBQUFBQUFrRVpJQUFBQUFBQUJJSWlRQkFBQUFBQUNRUkVnQ0FBQUFBQUFnaVpBRUFBQUFBQUJBRWlFSkFBQUFBQUNBSkVJU0FBQUFBQUFBU1lRa0FBQUFBQUFBa2doSkFBQUFBQUFBSkJHU0FBQUFBQUFBU0NJa0FRQUFBQUFBa0VSSUFnQUFBQUFBSUltUUJBQUFBQUFBUUJJaENRQUFBQUFBZ0NSQ0VnQUFBQUFBQUVtRUpBQUFBQUFBQUpJSVNRQUFBQUFBQUNRUmtnQUFBQUFBQUVnaUpBRUFBQUFBQUpCRVNBSUFBQUFBQUNDSmtBUUFBQUFBQUVBU0lRa0FBQUFBQUlBa1FoSUFBQUFBQUFCSmhDUUFBQUFBQUFDU0NFa0FBQUFBQUFBa0VaSUFBQUFBQUFCSUlpUUJBQUFBQUFDUVJFZ0NBQUFBQUFBZ2laQUVBQUFBQUFCQWtoVHVkQUVBQUFENEg3ZmJmYk9rVG9XTWp6L3RhVkpLU3NvL3k2NHFBQUJDQXlFSkFBQkFZTWsxeGp4KzV1RHBZMTZ2dDBmWmxnUUFRR2lnM1FZQUFDQ0FwS1NrZkdXdFBYS1dYZEp5YzNQL1ZXWUZBUUFRUWdoSkFBQUFBa3V1cEkvT3N2M2ZtemR2emk2cllnQUFDQ1dFSkFBQUFJRW5zYWdOMXRwNVpWa0lBQUNoaEpBRUFBQWd3S1NucDYrU2xIYm11TFgyZUdwcTZzY09sQVFBUUVnZ0pBRUFBQWd3Mjdkdno3TFd6ajl6M0JpemZPZk9uU2VkcUFrQWdGQkFTQUlBQUJDQXJMVUZsdmoxK1h3cyt3c0FRQ2tpSkFFQUFBaEFCdzRjV0NIcCtHbERKM0p5Y2doSkFBQW9SWVFrQUFBQUFXanYzcjJaa2s2Ly84akt6WnMzWnpoVkR3QUFvWUNRQkFBQUlFRDVmTDdUNzB2Q0RWc0JBQ2hsaENRQUFBQUI2c1NKRThza25iVFdadWZrNU14MXVoNEFBSUlkSVFrQUFFQ0EycnAxYTdxMWRyRXg1c3RObXphbE9sMFBBQURCTHR6cEFnQUFBRkEwYSsxY1NaYzZYUWNBQUtHQW1TUUFBQUFCS2lvcXFvcWtheVdOZDd2ZDd6ZHAwcVM2MHpVQkFCRE1DRWtBQUFBQ2tNZmo2VjZoUW9VdExwZnJTV05NcERIbW51clZxMitOaVltNVI1Snh1ajRBQUlJUklRa0FBRUFBaVk2T3Z0TGo4WHdxS1ZGU295dXZ2RkpQUC8yMFdyWnNLV05NWFpmTDliN0g0MW5wOFhoYU9WMHJBQURCaG4rRkNDRWVqOGRLVW5KeU1qOTNBQUFDVEZSVVZKV0lpSWluWFM3WFU1TENxMVdycGdjZmZGQjMzWFdYakRHeTFtcmh3b1dhTm0yYWpodzVJa2xlYSswa2ErMm85ZXZYSDNXNGZBQUFnZ0pmbGtNSUlRa0FBQUhKZUR5ZTd0YmFTY2FZaGk2WFM3ZmRkcHVHRGgycTZ0VUwzb0lrSXlORGt5ZFAxb0lGQytUeitXU3RQV0N0Zld6OSt2VWZTTEpsWHo0QUFNR0RMOHNoaEpBRUFJREEwcXBWcStaaFlXRlRqREVkSmFsNTgrWWFObXlZV3Jac2VjNWp0MjNicG5Ianhtbmp4bzJTSkd2dFY1SWVTa2xKMlZDcVJRTUFFTVQ0c2h4Q0NFa0FBQWdNelpzM3IzclJSUmM5TGVtdmtzS3JWNit1Qng5OFVMMTY5Wkl4eGYrWXR0WnEwYUpGbWpwMXFnNGZQaXhKWGtsVGNuSnlSbTdhdENtMWRLb0hBQ0I0OFdVNWhCQ1NBQURnT09OMnUzdEttbVNNcWU5eXVYVDc3YmZyMFVjZkxiUzFwcmd5TWpJMGRlcFVKU1lteXV2MVN0SkJTWThsSnllL0wxcHdBQUFvTnI0c2h4QkNFZ0FBbk5PeVpjdXJ3c1BEcHhoamJwR2txNjY2U3NPR0RkTTExMXhUWXRmNDhjY2ZOVzdjT0czWWNLcmp4bHFiWkswZHRINzkrdlVsZGhFQUFJSVlYNVpEQ0NFSkFBQmxyM256NWxVclY2NzhqREhtU1VsaDFhdFgxOENCQTNYSEhYZWNWMnROY1ZscnRYanhZazJkT2xXSERoMlNUcTJDTXkwM04vY0ZXbkFBQURnN3ZpeUhFRUlTQUFES2xJbUppYm5ENVhKTmtsVFA1WEtwYytmT2V2VFJSMVd0V3JWU3Yvang0OGMxZGVwVS9mT2YvOHhyd1Rsa3JYMDhKU1hsUGRHQ0F3QkFvZml5SEVJSVNRQUFLQnR1dC90cVk4d1VTUW1TZFBYVlYrdnBwNTlXVkZSVW1kZXlZOGNPalIwN1ZxZDEzS3oyZXIyRE5tellrRkxteFFBQUVPRDRzaHhDQ0VrQUFDaGRUWnMyclZhdFdyVm5KVDB1S2F4R2pSb2FPSENnZXZic1dTcXROY1ZscmRXU0pVczBlZkprSFRwMFNOWmFuNlRwMmRuWkl6WnYzbnpFc2NJQUFBZ3dmRmtPSVlRa0FBQ1VHdVB4ZUhwSmVrVlN2YkN3TUg5clRkV3FWWjJ1emUvNDhlT2FObTJhNXMrZm45ZUNjMWpTRThuSnlmK1E1SE8yT2dBQW5NZVg1UkJDU0FJQVFNbUxqbzZPY3JsY1U0MHg4WklVRlJXbHA1OStXbGRmZmJYRGxSWHRwNTkrMHJoeDQ1U2NuQ3hKc3RaK2s1dWJPMmpUcGszckhDNE5BQUJIOFdVNWhCQ1NBQUJRY21Kalk2dGJhNGRiYXg4enhyZ3V2dmhpRFJvMFNOMjdkM2UwdGFhNHJMVmF1blNwSmsrZXJJTUhEOHBhNnpQR3pNak16SHoraHg5K09PeDBmUUFBT0NId1A4RlJZZ2hKQUFBb0VTNjMyMzJYcEZlTU1YWER3c0xVdFd0WERSa3lKS0JhYTRvck16TlQwNmRQMTd4NTg1U2JteXRyN1JGanpCUEp5Y252aWhZY0FFQ0k0Y3R5Q0NFa0FRRGd3clJzMmJKbGVIajRGR1BNVFpKMHpUWFg2T21ubjFhTEZpMmNMdTJDL2Z6enp4bzdkdXpwTFRqZlNocVVrcEt5MXRuS0FBQW9PM3haRGlHRUpBQUEvRFl4TVRFMWpESERKUTNOYTYxNTZLR0gxSzFidDNMUldsTmMxbHA5K3Vtbm1qeDVzZzRjT0pDM0NzNGJ4NDhmZjI3YnRtMkhuSzRQQUlEU0ZqeWY2amduUWhJQUFNNmJLeVltNW01anpDdkdtRHBoWVdIcTFxMmJoZ3dab2lwVnFqaGRXNm5Kek16VWE2Kzlwcmx6NSthMTRLUktlaklsSmVVZDBZSURBQWhpZkZrT0lZUWtBQUFVbjhmamFTVnBxcVFiSktsbHk1WWFObXlZbWpkdjdteGhaV2puenAwYU4yNmMxcTcxZDl5czgvbDhBOWV2WC8rdGszVUJBRkJhK0xJY1FnaEpBQVFEYTYyUkZDbXBncVFJU2E0eXZMeFBVbzZrTEVuWnhoaGJodGRHR1ltSmlhbmhjcmxHV0d1SEdHTmNOV3ZXMU1NUFA2d3VYYm9FVld0TmNWbHI5WC8vOTMrYU5HbVM5dS9mbjllQzg2YWs1MUpTVWc0NlhSOVFISHgyQUNpdTBQdWtEMkdFSkFDQ2diVTJVbElkU1EwbDFkYXBQM3JMU3Jha2c1SjJTenBnak1rdXcydWo5TG1pbzZQdmNibGNFNDB4dGNQRHc5VzllM2NOSGp4WUYxMTBrZE8xT2U3RWlSUCtGcHljbkJ4WmExT3R0VSt0WDcvK2JVbGVwK3NEem9iUERnREZ4WmZsRUVKSUFpQVlXR3VyU29xU2xPUmdHWEdTTmh0ajBoMnNBU1hJN1haSFM1cG1qR2tuU2ExYXRkS3dZY04wNVpWWE9seFo0Tm0xYTVmR2pSdW5iNy8xZDl3azUrYm1EdHE0Y2VNYUorc0N6b2JQRGdERkZlNTBBUUFBbktkSW5mcFhRQ2VWOWI5Q29wUzBiTm55NG9pSWlMeldHbE9yVmkwOS9QREQ2dHk1YzBpMjFoVEhaWmRkcHRkZWUwMy8vdmUvOWNvcnIyai8vdjJlc0xDd0pJL0hNek0zTjNmNHhvMGJEemhkSTFBSVBqc0FGRXRaOXVJQkFGQVNYSEwrajh3SzRqTzB2SE81M2U3N0lpSWl0a2w2SkNJaXd2VHExVXNMRml3STJYdVBuQTlqakRwMjdLakV4RVQxNmROSGtaR1JSdEpmd3NQRHQzbzhuZ2NsaFRsZEkzQUdQanNBRkF2L2t3SUFnSkFTRXhNVDQzYTdWeGxqM3BWMFNVeE1qR2JQbnEybm5ucUtlNCtjcDRvVksrclJSeC9WM0xsemRkMTExMGxTRFVrejNHNzNXby9IMDliaDhnQUFPRyswMndBQXlxMU5temJwL3Z2dnp6ZDJ4UlZYYU83Y3VXZmRmOVdxVmFwY3VYSVpWSWhBRWhVVlZUTXlNdklGU1EvbnRkWU1HVEpFdDkxMkd6TkhMbERqeG8wMWZmcDBMVnUyVEsrKytxcjI3ZHNYWTYzOTJ1MTJ2NTJUay9Qc2Q5OTl0OS9wR29IVHhjYkdGcmx0M2JwMVpWZ0pnRUJEU0FJQUtQY0lQWEFPWVRFeE1mZTZYSzRKa21xRmg0ZXJaOCtlZXZqaGgvbTlLVUhHR04xeXl5MXEzNzY5M25qakRYM3d3UWNtSnllblgyUms1QjF1dDN0WVNrcktHMklWSEFTSXZDQWtMenhQU2twU1pLVFQzVGdBQWdIdE5nQUFJR2kxYXRYSzQvRjR2blM1WExNazFYSzczWHIvL2ZmMTE3LytsWUNrbEZTc1dGRkRoZ3pSdkhuejFLWk5HMG1xYm95Wjd2RjQxc1hFeEZ6dmRIMEFBSndOSVFrQUlPaDg4ODAzdXVlZWU5U21UUnQxN3R4WlNVbUZyL2c0Wjg0YzNYcnJyWXFMaTlQNDhlUDk0OW5aMlhycHBaZlVvVU1IdFcvZlhzODg4NHd5TWpMS3FueVVnS3V1dXFwV1RFek0xUER3OExXUzJsNXl5U1VhT1hLazNuenpUVFZ0MnRUcDhrSkNvMGFOTkczYU5MMzAwa3VxVjYrZUpFVzdYSzR2UFI3UFcxRlJVWmM2WFI5UWxFMmJOaWsyTmxhZmZQS0pFaElTTkg3OGVQOVlabVptZ2YyeXM3TWw4ZGtCQkF0Q0VnQkEwRGwrL0xpR0R4K3VWYXRXS1Q0K1h1UEdqU3V3eis3ZHUvWHl5eTlyOU9qUldyWnNtVHAxNnVUZk5ucjBhUDN3d3crYU0yZU9GaTllck5UVVZFMllNS0VzWHdKK3V6Q1B4L09uU3BVcWJYTzVYQTlGUkVTWTNyMTc2K09QUCtiZUl3NHd4dWptbTIvV1AvLzVUOTEvLy8xNXErRDh1VUtGQ2x0alkyTUhpZFp2QkxBMWE5Wm8wYUpGR2pCZ1FMSDI1N01EQ0E2RUpBQ0FjdStHRzI1UWJHeXNZbU5qTlg3OGVIWG8wRUZObWpUUmpoMDdWS1ZLRmUzWnMwZTV1Ym41am9tSWlKQXhSci8rK3FzcVY2NnNxS2dvU1ZKcWFxcVdMRm1pcDU5K1duWHIxbFdOR2pWMDc3MzNhdG15WlU2OE5KeUhsaTFieHJyZDdxOGx2VzJNcWVueGVQVEJCeC9vaVNlZVVLVktsWnd1TDZSVnFGQkJnd2NQMXJ4NTh4UVhGeWRKMWF5MTB6d2VUM0pNVEV3N3Arc0RDblBmZmZmcG9vc3VVcFVxVmM2NUw1OGRRUEFndlFjQWxIdG4zcmgxeXBRcCt1U1RUOVNxVlN0VnFGQkJrdVR6K2ZJZFU3ZHVYWTBhTlVxVEprM1M3Tm16Tld6WU1MbmRidjM2NjYreTFxcDM3OTRGcnBPVGs2T0lpSWpTZlRFNGIxZGRkVld0U3BVcWpUTEdESkJrYXRldXJVY2VlU1RmN0NBRWhvWU5HMnJxMUtuNjRvc3ZOSEhpUk8zZHU3ZWx5K1ZhNVhhNy8zSHk1TWxoMzMvLy9UNm5hd1R5Tkd6WXNOajc4dGtCQkE5Q0VnQkFVTm05ZTdkbXpacWxlZlBtcVVtVEprcEtTdEpubjMxVzZMNmRPblhTTGJmY29zbVRKK3V2Zi8yclB2LzhjOVdzV1ZPUzlLOS8vVXVYWHNwdEV3SmNtTnZ0dmwvU3k4YVlpeU1pSW5Ubm5YZHEwS0JCekJ3SmNCMDZkTkQxMTErdm1UTm5hdmJzMlNZN083dHZwVXFWdW5zOG5tZVRrNU5uU01vOTUwbUFVblo2ZTE3ZXlqY25UNTcwaC9LbjMyK0V6dzRnZU5CdUF3QUlLbmx0TmZ2MjdWTmFXcG8rL1BERFF2ZmJ0MitmMXE5ZkwyT01HalZxcE96c2JGbHJWYmR1WFhrOEhvMGZQMTc3OSsrWDErdlZ0bTNiOU0wMzM1VGx5OEE1dU4zdTFtNjNPOGtZTTlNWWMzRnNiS3crK09BRFBmNzQ0d1FrNVVTRkNoWDAwRU1QYWY3OCticisrdXNscVpxa0tSNlBKOFhqOGR6Z2NIbEFQcGRmZnJrcVY2NnN4WXNYUzVLeXNyTDAzbnZ2K2JmejJRRUVEMElTQUVCUXVmenl5M1gzM1hmcnlTZWYxSDMzM1pmMzVhc0FyOWVya1NOSHFsMjdkcG96WjQ1R2p4N3QvMWZEdi8vOTczSzVYTHJqamp2VXJsMDd2ZkRDQzdMV2x1WExRQkZpWTJNdmNidmRyeGxqdmpIR1hGdW5UaDJOR1ROR2I3enhocG8wYWVKMGVmZ05HalJvb0NsVHBtaml4SWxxMEtDQkpGMGphYVhiN2Y2SDIrMnU3M0I1Z0tSVG9kNllNV00wZi81OGRlblNSWU1HRFNydytjSm5CeEFjdU1WN0NQRjRQRmFTa3BPVCtia0RLTGVzdGJVbDNTaHB2b05sM0NscHBUSG1vSU0xaEpyd21KaVlQeGxqWGpMRzFJaUlpTkJkZDkybGdRTUhxbUxGaWs3WGhoS1NsWldsdDk1NlM3Tm56MVpXVnBZa3BWdHJoNmVrcEx3bUtjZmg4bENPOGRrQm9MaVlTUUlBQUFKYWRIVDBkUjZQSjhubGNyMWhqS2x4N2JYWGFzNmNPUm82ZENnQlNaQ3BVS0dDQmcwYXBQbno1NnRkdTNhU1ZOVVlNOG50ZHE5M3U5MDNPbDBmQUNENEVaSUFBTW9ibjZSc2gydkkrbThkS0VWdXQ3dTJ4K041UFN3c2JJMmsxblhyMXRXNGNlTTBZOFlNWFg3NTVVNlhWOEJYWDMyVk4vdWhVSG4zTXBCTzNXQTR6MDgvL1ZUa01kWmFIVDU4T04vemp6NzY2RGRQNFU5SlNkSGF0V3QvMDdGbHFYNzkrcG84ZWJKZWVlVVZOV3pZVU1hWXE0MHhLejBlejN1MDRPQTM0ck1EUUxFUWtnQUF5cHRzU1U1UFZUNG81Ly9ZRG1iaEhvL25BV1BNajVJZWlJeU1WSjgrZlpTWW1LaGJiNzNWNmRyeTJiaHhvdzRkT2lSSkdqVnFsTkxUMHlWSksxYXNrTmZyemJmdjMvNzJOLy9qdi96bEw1by8vOVNzLzRjZWVralNxUkJsKy9idEdqUm9rUHIwNmFPdVhidXFVNmRPR2p4NHNBNGNPQ0JKMnJKbGk1WXVYU3BqakZxM2JxMGVQWG9VK0s5MTY5WkYxbnZzMkRFOSsreXp5c3pNTExrM29SVGRlT09ObWpkdm52cjM3NSszblBlOWtyYkd4TVE4RWhzYnk1cXFPQjk4ZGdBb0ZwWUFCZ0NVTjFtU2RrdUtrMVJiVW9VeXZ2YkIvMTYvNkNrRCtNMDhIazliU2RNa2VTVHB1dXV1MDlOUFA2M0xMcnZNMmNLS3NIbnpaczJjT1ZPVEowK1d6K2VUeStYU2loVXJORzNhTkYxLy9mVnEzNzY5a3BLU0NqMzIyMisvVmZQbXpTVkphV2xwbWpoeG9tYk5tcVV0Vzdiby9mZmZWKzNhdGYzTGp1Wlp0bXladW5UcElrbUtpSWhRWW1KaWdmUEd4Y1g1SDhmR3hxcGV2WHI1dGtkRVJLaFhyMTc1eG1KalkvT0ZPSUVrTWpKU0F3Y09WTGR1M2ZUM3YvOWRxMWF0cW1LTWVkWG44ejBZRXhNemFQMzY5U3VjcmhIbEFwOGRBSXFGa0FRQVVON2s2TlFmbTJtU0lsUzJzeUo5LzcxK2xyaUpaSWxxMWFwVm5iQ3dzREdTK2t2U3BaZGVxa2NmZlZRZE8zWjB1TEt6dSt1dXU3Umt5UklsSlNYSjUvUHA2TkdqR2pObWpLWk1tVklnNERoVDE2NWR0WERoUWtuU3JGbXoxS2xUSi8zLzdOMTNXQlRYMXdmdzd5eEZCQ0Zxck5HWUtJbkdUalBXS0JLakpyRlJCTEZoTkxGZ0lWWXNVUktOR29sWVkwSEZnaTFxbEZqZVFNUUNpaHJiTG9wRWphSXhnaUlnbllWdGM5OC9jT2UzeXk1TndWM3dmSjdIaDkyWnVYZk9ETHM0YythV1pzMmFRU1FTcVdkNTBhSlNxWERxMUNrY1BIaXdYREVlUFhvVUppWW00SGtlU3FVU0JRVUZ5TS9QUjI1dUxyS3lzcENlbm81ZXZYcVZxMDVEYU55NE1kYXNXWVB6NTg4aktDZ0lqeDgvYnMxeDNGbDdlL3Q5S3BYSy8rYk5tNG1sMTBMZVlQUi9CeUdrVENoSlFnZ2hwRXJoT0k2aDhFS1Ruc1pWRDZiMjl2WmZjeHozRTRDM3pNM05NV3pZTUV5Y09GSGR2Y0tvaVVRaXJGMjdGblhyMW9WQ29VRERoZzBSRWhLQ1pzMmFsVnEyUzVjdWNIUjB4SVVMRnpCKy9IandmTWxERmZ6eHh4L0l6YzBWQnF0VktCUndjM1BUMlU2aDBMMEhjM0p5Z29XRkJjek56VkdqUmcya3BLU2dUWnMyc0xHeFFkMjZkZEcyYlZ1ZEZpZkc2cE5QUGtIbnpwMnhZOGNPaElhR29xQ2dZTGlKaWNrZ0J3ZUhSVEtaYkVOOGZEeDFaeUE2NlA4T1FraFpVWktFRUVJcWdaMmQzVkNPNDdwd0hLZWVjbHZySjJPTTAxejJZalBoL1l2MU91VTA2eXR1RzhZWUp4S0o5RzVUSkI2OWRSU05wVWpNUmV2U2QxeEY2eXRwRzczeGFXN3pzdWRRM3paRnowRng1N0JJZlZyblZVLzgrbUl1V21kbG5rTmhINXI3VlcramJ4LzZqcjJZODF6aGNlczVyOUVjeC9VQ2dNNmRPOFBmMzk5b3U5Ym9zM3IxYXB3K2ZSb0FrSnViQ3k4dkwyR2Q1a0N0K25oNGVFQXFsU0kxTlZVb2QvVG9VZVRrNUdEQWdBRUFnR2ZQbnFGaHc0Wll1SEFoZHV6WW9WVytXYk5tUW5jYkZ4Y1huRGx6QmtEaGVDZEZNY1lRRXhNanZPL1VxUk4yN3R3SkV4T1Q4aDZ5VVRBM044ZUVDUk13ZVBCZ3JGaXhBdWZPbmFzRllKVzV1ZmtJQndjSFI0MU4xU1BjTXZWZ3R5OXVsalhYYWE3WFdxWitvVkZHN3paTWV5UmRWa0laZldYMXJpOHVUajB4Rjd2UG91djExVlZjbkNXVkxjUDVlSmxqMHJmUFVzdG9icWRPTkpiam1Nb2NwMGJoc3A3RFV2ZFoybWRFM3o0MXk1UVVVM0ZseW5wTVJjcVY2VE5mVEpreW40K1gyYWZtc2ZFOFg2YlBhQm5PaDk3NFMvcDlsZUV6ci9lWTFKOWJ4dGpOMk5qWVhTQkdnWklraEJCU0NVUWkwVDZVOERmMmYvZU9MN2UrcEcwMGwxZkVmaW9pSm1QZHByekhYOUtNSXNaMFhHWFp4b2grOTFicUZ6WTJObFdpOVlpbTZkT25ZL3IwNlpCS3BYQnhjU2sxTWFMcHlKRWpXTDkrUFhidjNvMDVjK2FvcDd5RnRiVzFVSSs2enJDd01IVHQyaFhoNGVGYTVmWFp1bldyMW50OTUvMnR0OTVDVGs0T2F0ZXVYZVo0alpHWm1WblJZNmhaWkpPaXljdGlsZWM3VVZYS0dtdGNsYkZQeHBoUm5nOWovZjIrYW5salBCOHZIaEJWV3YyVlVWYjl1ZVU0VGdXQWtpUkdncElraEJCU09kUi9YMmVvVkNyMWs0U2lUejIwM3I5NEFsTFNOcHJiNlpTSDl0TVJyVzJMMnovSGNVd2pQcTA2WDh6TUlkUlpYTndxbFVwbnYwWEtsQmkzdnRoVUtwWFd1aUx2ZFg2cTQxUXFsY1d1MDF5bVZDcDE2dEZYdDBLaEtIVWJBRkFvRk1JNmtVZ2tySlBMNVNXV1UyOHJsOHQxdHRHc1IvMWFKcFBwckZPL1Z5OFRpVVJNS3BWcXJUTXhNV0Y1ZVhsYVpVMU1USFRlbTVpWXNJeU1ESjF0VEUxTmhmZG1abVlNQUo0OWU2YTF6dFRVbE5Xb1VZTUJnSVdGQlFNQWEydHJGaFVWSmZ6T1gvelUraHkwYmR2VzNOemNmQzZBMlpHUmtiWE9ueitQaVJNbndzdkxxOVF4UFl5QnVzV0hTcVdDU3FVUzNnUEFybDBsWCsvbTVPVGduMy8rd2R0dnY0M2c0R0E4Zi80Yy9mdjNoNm1wN3VWWnAwNmQwSzlmUDRTSGozamQwd0FBSUFCSlJFRlVoK1AyN2R1WU8zZXVzTzdwMDZkUXFWVG8zcjA3NnRXckp5d1BDUW1CdWJtNWNPUGc0dUlpck12THk4T2dRWU9FZlgzNTVaZVlPWFBtUzV3QncxQW9GQWdMQzhQNjlldlZNL1hrTThiVzV1VGtmSC8vL24zTjdoU2NudGRheTV5ZG5aR1RreU1zS3lnb0VGN0xaRExodFZLcDVEUi9Ba0REaGcyRjF3cUZnZ01BbFVxbFUwWnpHYy96SEFEVXFWTkhXSzcrcVY1WFhCbjFhMnRyYXhSWGpqSEdXVnBhYXBVcitsTzlYZEg2R1dPY3VqdVg1ako5Y1dndVY3ODJOemN2Y1Z0OVpSaGpuUHE3WGx4TUFHQm1abGJpdmt1cTM4ek1yTVQxSmRWamFtcGEwdnBpOTYzK2JwVmwyNkxMVEV4TVNpeWpzYjVvaThsaWowTnpHNUZJVkthWTFPdEwyYmRPL1l3eHJ1ZzZkYXMxZldVWVk2V3VMMm1aeHZFVWQwd2xMdE5YdnFSajAxeW1XYllNWmJUcTEyakp0d3BBMVd6V1IwaFY1K0Rnd0J3Y0hJcC9ERW9JcVREMGZTT2tmRHAwNk5EVXdjRWhUUDNkR1RKa0NMdDgrVEtyS2padDJzUUNBd04xbG5mcDBrVjQ3ZVRrSkx6dTM3OC9XN1JvRVl1SmlXSDkrL2RuR1JrWmJOS2tTZXp4NDhkczZOQ2h3bmE5ZS9mV3FxL28rL0R3Y0xaMDZWTFd1M2R2Tm12V0xIYm56aDFoWFZwYUd1dlRwdzlqakRFSEJ3ZXRjc3VXTFdOaFlXRXZjYVNHSjVGSW1KZVhGMU4vVnV6dDdjTWRIUjF0RGYwWkpvU1FsMEhYak1ibmRZN3FUQWdoaEJDaTE4MmJOeFBGWXJFcmdQNEE3djczMzMrWU5Ha1MvUDM5OGZUcFUwT0hWNm96Wjg2Z1c3ZHVPc3M3ZHV5b2QzdWxVZ201WEM1MHNhbGR1elkyYnR5SU8zZnU0TU1QUHl6VFBzK2RPNGQ5Ky9iaDIyKy9CUURNblRzWGl4Y3Z4dlhyMXdFQWp4NDlRdlBtemJYSzhEeVBpeGN2b252MzdqaDc5cXl3UERRMHRFejdOS1MwdERRRUJBUmczTGh4dUhmdkhoaGovd0p3azBna24xKy9majNCMFBFUlFnaXBIaWhKUWdnaGhCQ2pJUmFMLytRNHJqMWpiQ0ZqTFBmVXFWTndkM2ZIcmwyN0lKY2I1NlFsRnk1Y1FHNXVMcnAyN2FxemJ2UG16WHJMbUpxYTRvY2ZmdEJaL24vLzkzK2xUc2NybDh1eGNlTkdiTml3QVVGQlFWQjNyWGo3N2JjUkdCaUk1Y3VYWS9IaXhiaDQ4U0xhdDI4dmpLWHorKysvdzhQREEzdjI3RUczYnQzdytQRmp4TWJHSWowOUhiLy8vbnQ1RC91MVVTZ1VPSERnQUlZTUdhSWVxMFhLR0ZzdWw4dGJpY1hpTUVQSFJ3Z2hwSHFoSkFraGhCQkNqTXIxNjljVkVvbmtSNTduUHdKd1JDYVRZZDI2ZGZEMDlNUmZmLzFsNlBDMDVPWGw0ZWVmZjhiRWlSUDFEaHFZazVNRG51ZHg1ODRkWWVwZW9IQjJscUZEaDJMdzRNRXdOemZINE1HRHNYcjFhang2OUVocjdCQjk3dHk1ZzlUVVZJU0VoS0IrL2ZwYTY1bzBhWUxkdTNlamRldldPSDc4T1ByMTY0ZEhqeDRCS0p4dFo4R0NCZUI1SGxldlhrVkFRQUQ4L2YwUkZCU0UxcTFiVjhEWnFIZ1NpUVFqUjQ1RVlHQWc4dlB6d1JnTFZ5Z1U3U1VTeVh5YTZwY1FRZ2docjRUNnV4SHkrdEQzalpDS1kyZG45NW1EZzhOdDlmZHE5dXpaTENrcHlaRERZZ2oyN2R2SFpzNmN5WGllMTd2K3E2KytZbzZPanF4cjE2NXN3NFlOSmRhMWMrZE9GaGNYcDdWcy92ejVXdSszYjkrdXQreTZkZXUwM3VmbDViSE5temN6eGhoVHFWVHN6Smt6d3JwLy8vMlhMVml3Z0tsVUtuYnIxaTBXRUJEQUhqeDRVR0pzcjF0S1NncGJ1SENoNXJnakQrenM3QVliK3JOSUNDRVZqYTRaamMrcnpSdEZxaFQxbDA4c0Z0UHZuWkJLUnQ4M1FpcWNtWU9EdzJ3QWN3RlkxNmhSQStQSGo0ZTN0N2RCcHczbWVSNEtoYUxLVFYxc3JCUUtCUTRmUG94ZmZ2a0YrZm41QUNEbGVYNjFRcUZZVEMxSENDSFZFVjB6R2gvcWJrTUlJWVNRcWtBaEZvdVhNY1krWW93ZGxzbGtiUDM2OWZEMDlNU2xTNWNNRnBSSUpLSUVTUVVSaThVWVBudzRmdjc1WitUbjV6TUEvNmRVS3R2RnhzWitSd2tTUWdnaHI0dXBvUU1naEJCQ0NDa3JpVVR5QklDSHZiMzlwd0RXSlNZbXRwa3laUXA2OSs2TkdUTm00SjEzM2pGMGlLU2NVbE5Uc1hidFdvU0hoNnNYUFFEd3JWZ3NQbTdBc0FnaGhMeWhxQ1VKSVlRUVFxb2NpVVJ5V2lLUmRHU016UU9RZmZic1diaTd1MlBIamgyUXlXU0dEbytVZ1Z3dXg3NTkrekJreUJDRWg0ZURNWmJIR0ZzaWs4bGFVNEtFRUVLSW9WQ1NoQkJDQ0NGVmxWSWlrZnlVbjUvL0VZQkRjcm1jL2ZMTEx4ZzZkQ2d1WHJ4bzZOaElDYTVkdTRZUkkwWWdLQ2dJQlFVRkRNQUp4bGc3aVVTeWlMcldFRUlJTVNUcWJrTUlJWVNRS3UzMjdkdFBBWGgyN05peHQwZ2tXcCtVbE5SMjZ0U3BjSFoyeG93Wk05Q2tTUk5EaDBoZVNFbEp3ZHExYXhFUkVhRmVsS0JTcWI2OWNlUEdDVVBHUlFnaGhLaFJTeEpDQ0NHRVZBczNidHc0SzVGSTdBRDRBOGlLaW9xQ2g0Y0hRa0pDcUF1T2djbmxjdXpac3dldXJxNklpSWdBWXl3UHdBOWlzYmcxSlVnSUlZUVlFMHFTRUVJSUlhUTZVWXJGNGtDWlRQWVJnSU55dVp4dDNMZ1JIaDRlaUltSkFXUE0wUEc5VVJoanVIcjFLcnk5dmJGNjlXb1VGQlF3eHRneGtValVSaXdXZnc5QVllZ1lDU0dFRUUzVTNZWVFRZ2doMVU1OGZId3lBQzg3Tzd0TklwRm8vWk1uVDlyNStmbWhaOCtlbURsekpwbzJiV3JvRUt1OVo4K2VZYzJhTlRoNThpUUFnREYyanpIMmJXeHM3QjhHRG8wUVFnZ3BGclVrSVlRUVFraTFGUnNiR3lVV2krMTRucDhESU92Y3VYUHc4UERBdG0zYlVGQlFZT2p3cWlXNVhJN2R1M2ZEMWRVVkowK2VCR01zbCtmNTd5VVNTVnRLa0JCQ0NERjJsQ1FoaEJCQ1NIV25pbzJOL1ZrdWw3ZGlqUDBxbDh2WnBrMmI0T0hoZ2ZQbnoxTVhuQXJDR01PVksxY3diTmd3ckZtelJqMXJ6ZThLaGFKTmJHenNENkN1TllRUVFxb0E2bTVEQ0NHRWtEZkNyVnUzbmdId3RyZTMzd1RnbDZkUG43Yi85dHR2MGFOSEQ4eWFOUXZ2dnZ1dW9VT3NzcEtUazdGbXpScEVSa1lDQUJoai8zQWM1eWNXaXlOS0tVb0lJWVFZRldwSlFnZ2hoSkEzaWtRaU9TY1dpKzBaWTdNQVpNYkV4R0RvMEtIWXVuVXJkY0VwSjVsTWh0RFFVTGk1dWFrVEpEbU1zVVVTaWFRdEpVZ0lJWVJVUlpRa0lZUVFRc2liU0NXUlNJS1VTbVVyeHRnK3VWek9ObS9lREhkM2Q1dzdkNDY2NEpTQ01ZYkxseTlqMkxCaFdMdDJyYnByelJHbFV0bEdJcEVzQWFBMGRJeUVFRUxJeTZEdU5vUVFRZ2g1WTkyOGVUTUZ3SWlPSFR0dUVvbEV2eVFuSjNlY1BuMDZ1bmZ2amxtelpxRlpzMmFHRHRIb0pDY25ZOVdxVlRoOStyUjYwVjJlNTZmZHVISGpwQ0hqSW9RUVFpb0N0U1FoaEJCQ3lCdnZ4bzBiTVJLSnhCSEFETVpZeG9VTEYrRHA2WW5nNEdEazUrY2JPanlqSUpQSnNIUG5Ucmk2dXFvVEpEa0F2aE9MeGUwb1FVSUlJYVM2b0NRSklZUVFRa2dobFZnc1hnMmdGWUM5Y3JtY2JkbXlCZTd1N29pT2puNWp1K0F3eG5EcDBpVjRlWGxoL2ZyMWtNbGtqREYyV0tWU3RSYUx4VXRCWFdzSUlZUlVJOVRkaGhCQ0NDRkVnMFFpU1FVdzBzN09iaU9BRGMrZVBiT2JNV01HdW5YcmhsbXpadUc5OTk0emRJaXZ6ZE9uVDdGcTFTcWNPWE5HdmVnT1kyeGFiR3hzcENIaklvUVFRaW9MdFNRaGhCQkNDTkVqTmpiMm9rUWljZVI1L2x2R1dQckZpeGZoNmVtSnpaczNReXFWR2pxOFNsVlFVSUFkTzNiQTFkVlZuU0RKNW5sK3ZsZ3Nia2NKRWtJSUlkVVpKVWtJSVlRUVFvckh4OGJHcnMzTHkydkZHTnV0VUNqNHJWdTN3dDNkSFdmUG5xMTJYWEFZWTdoNDhTSzh2THp3eXkrL1FDNlg4d0FPTWNaYXg4YkdMZ2VnTW5TTWhCQkNTR1dpN2phRUVFSUlJYVg0NTU5LzBnQ010cmUzM3dSZ1EwcEtpdjJzV2JQUXBVc1h6SjQ5RysrLy83NkJJM3gxVDU0OFFWQlFFS0tpb3RTTGJnT1lLaGFMVHhkZmloQkNDS2xlcUNVSklZUVFRa2daU1NTU1MyS3gySWt4NXNjWVMvL3JyNy9nNWVXRmpSczNWdGt1T0FVRkJkaStmVHZjM056VUNaSnN4dGhjc1ZqY1hpS1JVSUtFRUVMSUc0V1NKSVFRUWdnaDVjTkxKSkoxK2ZuNUxSbGp1eFFLQlI4U0VnSjNkM2VjT1hPbXluVEJZWXhCUGRYeGhnMGIxRjFyRHVibjUzOGtrVWhXZ0xyV0VFSUllUU5SZHh0Q0NDR0VrSmR3NTg2ZDV3REdkT2pRWVpPcHFlbkdsSlFVaDltelo2Tno1ODZZUFhzMm1qZHZidWdRaTVXVWxJU2dvQ0JFUjBjREFCaGo4VHpQVDcxeDQ4WlpBNGRHQ0NHRUdCUzFKQ0dFRUVJSWVRVTNiOTY4TEJhTE93R1lDdUQ1NWN1WGhZRlA4L0x5REIyZWxvS0NBbXpidGczdTd1N3FCRWtXZ0RrU2lhUURKVWdJSVlRUVNwSVFRZ2doaEZRRVhpd1cveUtUeVZvQzJLRlVLdmtkTzNiQXpjME5wMCtmTm5nWEhNWVlZbUppTUhUb1VHemF0QWx5dVp4bmpQMHFsOHRiaWNYaW53SHdCZzJRRUVJSU1STFUzWVlRUWdnaHBJTEV4OGVuQXhqYnNXUEh6U1ltSmh2UzB0S2M1c3laZzA2ZE9tSE9uRGxvMGFMRmE0OHBNVEVSUVVGQk9IZnVuSHJSTFFCVEpCSko5R3NQaGhCQ0NERnkxSktFRUVJSUlhU0MzYmh4NDRwWUxQNlk1L25KQU5LdVhyMktZY09HWWYzNjlhK3RDMDUrZmo2MmJ0MEtkM2QzbkR0M0RveXhUSjduWjR2RjRvNlVJQ0dFRUVMMG95UUpJWVFRUWtqbFlMR3hzUnNWQ2tWTHh0aDJsVXFsMnJseko5emMzQkFaR1ZscFhYQVlZemgzN2h5R0RoMkt6WnMzUTZGUThJeXhmU3FWcWxWc2JPeEtVTmNhUWdnaHBGalUzWVlRUWdnaHBCTEZ4Y1ZsQUJobmIyKy9DY0RHdExTMFRuUG56b1dUa3hQbXpKa0RXMXZiQ3R2WDQ4ZVBzWExsU3NURXhBaTdSMkhYbW5NbEZDT0VFRUxJQzlTU2hCQkNDQ0hrTlpCSUpOY2tFa2xueHRna0FLblhybDJEdDdjMzFxMWJoOXpjM0ZlcU96OC9IMXUyYklHSGh3ZGlZbUxBR010Z2pNMFVpOFYybENBaGhCQkN5bzZTSklRUVFnZ2hydytUU0NTYmVaNXZ5UmpicGxLcFZMdDI3WUtibXh0T25qeFo3aTQ0akRGRVIwZkR3OE1Ed2NIQlVDcVZLZ0I3QWJTU1NDU3JRRjFyQ0NHRWtIS2hKQWtoaEJCQ3lHc1dHeHViS1pGSXZnSFFtVEYyNWZuejU1ZzNieDRtVEppQSsvZnZsNm1PLy83N0QzNStmcGd4WXdhU2s1UEJHTHVwVXFtY3hXTHhTSWxFa2xxNVIwQUlJWVJVVDVRa0lZUVFRZ2d4RUxGWWZGMGlrWFFCTUlFeGxuTDkrblY0ZTN0anpabzF4WGJCa1VxbDJMeDVNenc4UEhEaHdnVXd4aklBVEpkSUpIWTNidHlJMFZ1SUVFSUlJV1ZDU1JKQ0NDR0VFTU5pWXJGNEMyT3NGWUN0UE0rcmR1L2VEVmRYVi96NTU1OUNGeHpHR0tLaW91RGg0WUd0VzdkQ3BWS3BBT3dXaVVRdHhXTHhHZ0NWTTEwT0lZUVE4Z2FoMlcwSUlZUVFRb3hBYkd4c0pvRHhIVHQyM0dSaVlySXhQVDI5eS96NTgzSG8wQ0Y0ZTNzakxDd01seTVkQWdBd3htSVpZNU5qWTJNdkdqWnFRZ2docEhxaEpBa2hoQkJDaUJHNWNlT0dCRUEzT3p1N2NSekgvU2lSU0JwS0pCSUFBR01zSGNBUEVvbGtQYWpsQ0NHRUVGTGhxTHNOSVlRUVFvanhZYkd4c2R1eXNySmFNY2FDQWVRenhrTHo4L05iU2lTU2RhQUVDU0dFRUZJcHFDVUpJWVFRUW9pUmV2RGdRUmFBaVMvK0VVSUlJYVNTVVVzU1FnZ2hoQkJDQ0NHRUVGQ1NoQkJDQ0NHRUVFSUlJUVFBZGJlcDF1enQ3VDhGOExtZTVTczEzbDZTU0NTSFgxOVVoQkJDQ0NHRUVFS0ljYUlrU2ZXbTVEaHVadEdGbXN0VUtwWGI2dzJKRUVJSUlZUVFRZ2d4VHRUZHBocVRTQ1FYWGt3VldKeHNwVkw1ZjY4dElFSUlJWVFRUWdnaHhJaFJTNUxxVFFuZ0FJQkp4YXcvRlI4ZkwzK044UkJTYlpXbGV4dGpUQkliRzd2M3RRWkdDQ0dFRUVLTUJnMkpZUHdvU1ZMOUhVRXhTUkxHMktIWEhBc2gxVm1wM2RzWVl5TmViMGlFRUVJSUljVEkwSkFJUm82NjIxUnpPVGs1NXdGa0YxM09HTXZMeU1qNDNRQWhFVkl0bGFWN20wS2grTzIxQlVRSUlZUVFRb3dPRFlsZy9DaEpVczNkdjM5ZnhoalR1VEhqT083TXYvLytXMkNJbUFpcHB0VGQyNHBEM2RzSUlZUVFRZ2hkTXhvNVNwSzhBUmhqT3YzWmVKNm5QbTZFVkx3anhhMmc3bTJFRUVJSUllUUZ1bVkwWXBRa2VRT2twS1JFQWNqVFdKU3ZVQ2dvU1VKSUJhUHViWVFRUWdnaHBEUjB6V2pjS0VueUJuank1SWtVZ09hWExUbytQajdYVVBFUVVsMVI5elpDQ0NHRUVGSWF1bVkwYnBRa2VVUHdQSy81SmFUc0pDR1ZoTHEzRVVJSUlZU1EwdEExby9HaUpNa2JJajgvL3pTQUFzYVlYS0ZRSERSMFBJUlVWOVM5alJCQ0NDR0VsSWF1R1kwWEpVbmVFSGZ2M3MxaGpKM2dPQzRtTGk0dXc5RHhFRkpkVWZjMlFnZ2hoQkJTR3JwbU5GNlVKSG1ETU1ZT01zYW9xdzBobFl5NnR4RkNDQ0dFa05MUU5hTnhNalYwQU1iQXdjR2hBOC96dlRtTzZ3R2dMY2R4VFJsalZoekhWY3Nra29PRHd6cER4MkFnY1FDQ3M3T3pkOSsvZjE5bk5HbENLa3ArZnY1cEt5dXJBc2FZU0tsVVV2YzJRZ2doaEJDaWc2NFpqUk5uNkFBTTVmMzMzN2VvWGJ1Mm0wZ2ttZ25Bd2REeGtOZnFQOGFZdTBRaXVXYm9RRWoxWlc5dmY0amp1THBpc2ZoVFE4ZENDQ0dFRUVLTUUxMHpHcDgzc2lXSm5aM2RaeHpIQlhNYzF4d0E2dFdyQndjSEIzVHExQW50MjdkSG8wYU5ZR2xwQ1JNVEUwT0hTc3Fwb0tBQTQ4ZVBSM3g4UEFEQTFkVVYvZnYzUjZ0V3JSQWZINC9RMEZCY3ZueTVHY2R4MFE0T0RwK0t4ZUsvREJ3eXFhWVlZd2NCTkRKMEhJUVFRZ2doeEhqUk5hUHhlYU5ha25UbzBNSEsxTlQwRndCakFLQk5tellZUG53NCt2WHJCNUdvV3Zhc2VlTk1tellORnk1Y1FNT0dEUkVVRklUV3JWdHJyV2VNSVRRMEZPdldyUU9BTktWU2FYL3o1czFFZ3dSTDlISndjRGdOd01YUWNaRC9ZWXhka1Vna25RMGRCeUdFRUVLcU5yck9JMlZoNkd2UE42WWxTZHUyYlJ1Wm1KZ2NCZkN4alkwTnBreVpBamMzTjNEY0c1VW5xdFpPbno2TkN4Y3V3TVRFQk92WHI0ZXRyYTNPTmh6SHdjZkhCd1VGQmRpeVpVczlFeE9UN1FENnZ2NW9TUW5vUDA0anczSGN4NGFPZ1JCQ0NDSFZBbDNua1ZJWit0cnpqVWlTdEd2WDdsMXpjL01ZQU0wKyt1Z2pyRjI3RnZYcTFUTjBXS1FDeVdReXpKa3pCd0F3Zi81OHZRa1NUZDk4OHcydVhyMEtpVVR5bVoyZDNmRFkyTmg5cnlOT1VuYlhyMTgzZEFnRWdLT2pvNkZESUlRUVFrZzFROWQ1cERqR2NPMVo3ZnVZZlBUUlIyK2JtNXYvQ2FEWko1OThndTNidDFPQ3BCcmF1M2N2QU1EVzFoWkRoZ3dwZFh1UlNJUzVjK2RDSkJKQkpCSXR4QnZ3WFNDRUVFSUlJWVFRVXJKcWZXUFl0bTFiYzB0THk5OEJ0TzdXclJ0V3JWcUZHalZxR0Rvc1VzRlVLaFUyYk5nQUFKZzBhVktaeTMzd3dRZm8zNzgvQUh4a2IyOC9vbktpSTRRUVFnZ2hoQkJTVlZUckpJbTV1Zm4zQUhxMGFkTUdLMWV1cE1GWnE2bnc4SEFBd0h2dnZZZmV2WHVYcSt5b1VhUFVMeWRVYkZTRUVFSUlJWVFRUXFxYWFwczFjSEJ3Y09FNGJwNk5qUTJDZ29Lb0JVazFkdkRnUVFEQWwxOStXZTZ5TFZ1MlJQdjI3Y0Z4WERjSEI0ZldwWmNnaEJCQ0NDR0VFRkpkVmNza1NkT21UV3NDMkFvQWMrZk9SWU1HRFF3Y0Vha3M2ZW5waUkrUEJ3Q01IajM2cGVwd2RYVUZBSTR4TnE3aUlpT0VFRUlJSVlRUVV0VlV5eVJKL2ZyMXB3Rm80ZXpzakg3OStoazZIRktKSWlJaUFBQTlldlNBbVpuWlM5WFJzMmRQY0J3SGp1UEszeFNGRUVJSUlZUVFRa2kxVWUyU0pLMWJ0MjdNY2R6M05XclV3SXdaTXd3ZERxbGtKMCtlQkFDMGFkUG1wZXVvVTZjTzdPenNBT0FqUjBmSGp5b21Na0lJSVlRUVFnZ2hWVTIxUzVKWVdGaE1BMkRoNGVHQkprMmFHRG9jVW9sNG5rZGNYQndBWU1TSVY1dWN4c1hGUlYzbjRGY09qQkJDQ0NHRUVFSklsV1JxNkFBcTBrY2ZmZlEyeDNIVExDd3NNSGJzV0VPSFF5clp1WFBuQUFEVzF0YW9WYXZXSzlYVnNXTkhBQURIY2IwQnJIalYyQUNBTWNZQk1BZFFBNEFacWs5U2tnZWdBQ0FESU9jNGpoazRIa0lJSVlRUVFnaXBFTlVxU1dKcGFUa09nT1VYWDN5QjJyVnJHem9jVXNrU0V4TUJBSjkrK3VrcjE5V3laVXRZV0ZpZ29LQ2dDd0FPUUVYYytKc0JxQStnNll1ZjVoVlFwekdRQTBnRmtBZ2c1Y1Y3UWdnaGhCQkNDS255cWxPU3hBVEFaSkZJaERGanhoZzZscGZHOHp4U1UxUFJzR0hEbHlwZlVGQUFDd3VMQ283S09FVkZSUUVBNnRhdCs4cDFtWm1ad2Q3ZUhwY3VYWHFyZmZ2MjdlTFUvWGhlVFEwVUprZ3VWVUJkeHFncmdDeFFrb1FRUWdnaGhCZ3hxVlFLUzB2TFNxdGZwVkxCeE1Ta1hHWFMwdEpRcjE2OVNvcW9ZdVRrNUtCV3JWcmdPTTdRb2J4VzFhWDVQeHdjSEhvQmFHWm5aMmZRc1VnOFBUMWZxWHhjWEJ6R2poMkxnb0lDdmV1ZlBYdUdwS1FrQUVDdlhyMEFBQWtKQ1VoTFM0TlVLb1d6c3pQa2N2MzNyREV4TWE4VW03R1JTQ1FBZ0MrKytLSkM2bXZmdmowQXdNek1yR2VGVkZqWWNxUitCZFZsaktwVDZ4aENDQ0dFRUdMRUhqMTZoTjkrKzYzYzVhNWV2WW9SSTBaQUpwTlZRbFRBaVJNbnlqMWh5SzFidHpCMjdOaGk3OXRLOHZ6NWN6ZzZPcGE2WFh4OHZOWjd4aGl1WDc4T251ZjFiajlwMGlTZGVKeWRuWkdibTF2aWZwS1Nrb1Q3c3VLY09IR2kxSGlOU2JWcFNjSVk4K0U0RGw5K2FSeXp1SHA2ZWdyWlJKVktKU3gvL1BneDNuMzNYUXdmUGh3dUxpN3c4dkxTS1p1YW1vb0JBd2JvbmRKMjNMaHhpSXlNUkhCd01JRENEL3ZTcFVzeGVmSmtLSlZLTkd2V0RPYm0rdTliRnl4WWdPam9hTGk1dVlIbmVZaEV1am15ek14TW5EbHo1cVdPK1hWNjl1eVo4THA1OCtZVlVtZXJWcTBBQUl5eHpnQTJWRUNWSWhoWkVxR0NXeHJWUURWS3RCSkNDQ0dFRU9NVkZoYUdwS1FrZUhoNGxLdGNwMDZkVUtkT0hXemR1aFZUcGt3cGRydXVYYnVXT21SRFptWW1MbDM2WHlQeEJ3OGVJREF3RUJ6SDRmUFBQOWZhdG4vLy92RHo4OU9wUXlhVFlmSGl4Y2pJeU1EZ3dkcHpSalJzMkJBN2QrNHN3MUdWN3V1dnY5YUtsVEdHYmR1Mm9XZlBudkQyOXRiWi9zcVZLMUFxbGNYZVN3S0Y5eEpKU1Vtd3RiVVZsaDA3ZGd6VzF0YVlQMzgrc3JPelVhTkdEZFNvVVFOMTZ0VEJ2bjM3QUFDclZxM0NnQUVES3VTNFhvZHFrU1I1Ly8zM0xRQzQxYWhSQS8zNzl6ZDBPSUw5Ky9jREtFeVl6Snc1RXgwN2RzU29VYU53OE9CQlladlEwRkRVci8rL3hnYXJWNjlHbzBhTmRENjR6NTgvUjkyNmRjRVlRMVJVRko0K2ZRb0ErUHZ2djlHOGVYTTRPam9pS0NnSUhUcDBLRk5zTzNmdTFQdEhRRDNMaTdGVGYrRWJOR2hRWVhXMmFORkMvYkpWaFZWYWpDTkhqc0ROemEzVVplWDE3Tmt6S0pWS05HblNCTDE2OVVKMGREUVNFaEx3MWx0dndkTFNFaTR1TGpoMzdwemVQMzR4TVRIbzBhUEhLKzJmRUVJSUlZU1FpaEFYRjZlVjFNak56VVd0V3JXRTF2VDZSRWRINjEwK2E5WXNQSC8rdk5SOWhvZUhsN2krYTlldXd1dWtwQ1I4KysyM21EOS92dFk5Nko0OWUzRDgrSEVNR1RKRXB6eGpERC8rK0NPNmR1Mks2ZE9uQzhzVEV4TXhhdFFvOU9uVHA5UVl5MHZ6L2s2aFVPRE9uVHZZdW5XcnNPelVxVk42SDU0WHBWQW80Ty92RDVGSWhOV3JWd3ZMbzZLaXNIcjFhb3djT1JKang0NkZ2NysvOFBENXM4OCtRMlJrWkFVZXpldFJMWklrZGVyVTZjRnhYQzE3ZTN1RGpjZXhkKzllSWJ1cFRuQm9KanEyYjkrTzFhdFhnekh0OFVDM2JOa0NjM056eko0OUcrZlBuOGZEaHc4eGJkbzBiTisrSFNrcEtaZzdkeTV1M2JxRkdUTm1ZTUdDQlZpN2RpMEFZUExreVpCS3BWaTRjQ0VBNE9MRmkvampqejlnYm02T0FRTUdJQzh2RHdxRkFqTm56c1R1M2J1Um1abUp2THc4dUxpNG9IYnQyaGczYmx5NSs4MFpFNmxVQ3FBd00xeFJHamR1REJNVEV5aVZ5cFlWVm1reGxpOWZycE1RS2Jyczg4OC9SMnBxcXBCRVU3OVdxVlE2U1k1ZXZYb0pueUZxYVVRSUlZUVFRcXE2OXUzYkMwbVBDeGN1SUN3c0RDdFhyZ1JRT0k3ajFhdFgwYmx6WjYweXAwNmRncisvZjduMmMvMzZkZUYxV1ZzN3hNZkhZL2JzMlVoTFMwTmdZQ0FDQXdNQkZGNTdaMmRudzhyS0NsOTk5Wld3L1prelo4QVl3OHFWSy9IbzBTTXNXclJJV0plVGt3TS9QejhNSERnUUkwZU8xTm1YbzZPajFreWU2dnRKeldRUnovT29XN2N1amg0OWlxRkRoK0w1OCtlUXkrVndjWEZCVmxZV3JseTVBcWxVQ25OemM5U29VVU9yN3FMM3Avcms1K2ZEMzk4ZktwVUtxMWF0RXBiZnZuMGIrZm41ZU9lZGR5Q1h5L0h3NFVPdFZpWlZWYlZJa25BY053Q0FRWitDanhneEFnMGFOTURXclZ1eGYvOStlSHA2YXJVa3ljL1BoNldscFU0ZnNObXpaMlBDaEFtNGR1MGE1czZkaTJiTm1tSFVxRkhJeXNyQ2xpMWI4TysvLzhMUHp3LysvdjdvMWFzWGV2WHFoVWVQSG1IcDBxVjQ4dVFKK3Zmdmo1RWpSeUlzTEF5Wm1abUlpSWhBL2ZyMXNYWHJWdVRtNXNMVjFSV3VycTRBQ3I5SVo4NmNnWnViRzBKQ1FvU1dKTXVYTDhlOGVmTUFRT3NMYTh3U0VoSUFBRFkyTmhWV3A1bVpHZDU3N3owOGVQQ2dkb2NPSFpyZXZIa3pzYUxxUG43OE9EWnUzQ2k4NTNsZXAwbGUwV1hoNGVIbzFhdVhrTkh1MGFNSHdzUERFUmtaaWRqWVdNeWVQUnNBRUJFUkFmVTRzMjV1YnRUU2lCQkNDQ0dFVkJ0S3BSSTdkdXpBc21YTGhHVUZCUVh3OWZYVlNuQUFoYk5lWHJseTVhWDNWZHJZR2VxV0pCekh3ZGZYRndFQkFWb1BFQjBkSFhWaVVvOGZjdm55WmR5NGNRTzNiOTlHdjM3OWhQVlpXVmw0NjYyM2NPTEVDV0gvV1ZsWld2V0VoNGNMQTg4K2YvNGNmZnYyMVdvMWMvZnVYY3laTXdjQWNPalFJU0hXTTJmT0lEWTJGaVltSnZqbGwxOEFRTGp2QTRDUWtCQ3RCK2Q5Ky9ZVlhxdkhmWHp5NUFsKytPRUgyTnJhSWlBZ0FLYW0vMHNoN05telJ4alU5ZkxseTFBcWxSZ3laQWl5c3JLRWgvbFZVYlZJa2dBWUFCaitCaTRxS2dvcEtTbllzV09IempxTzQ4RHp2TTdJd09ibTVnZ09Ec2E5ZS9jUUZoYUdtSmdZN05tekIvNysvbEFxbFdqUW9BRldyRmdCSnljbnlPVnlCQWNISXpZMkZnRUJBUmcxYWhRKy9QQkRUSnc0RVIwN2RvU1RreE1TRWhKUXYzNTlKQ1Frb0Z1M2JtV0tPekl5VXZpeUxGNjgrTlZQeEd0dzl1eFpBTkRLcWxhRUR6NzRBQThlUElCSUpHcU53aWx1SzhUQWdRUGg3T3dzakE0OWNlSkViTjY4V1dzYmZjdjBhZHk0TVNJaUlvVDM5KzdkUTh1V2hZMWYxSDAwMy9TV1JvUVFRZ2docEhyWXVuVXJmSHg4eXRUTm51TTRyV3ZZYTlldW9VMmJOa0tDNGNHREIyamV2TG5lMlZwcTE2Nk5QbjM2Q09OQ01zYVFtcHFxZDc5dDJyUkJtelp0RUJBUVVPYmo2TktsQzV5Y25OQzVjMmVkeElybWU1VktoWTgvL3JqTTlaYkd6czRPZVhsNWlJaUlRR2hvcU00NlRTZFBudFNhQmVqdzRjT1lPSEVpeG80ZGkxR2pSbWx0KysrLy8rTEdqUnZDK2Y3amp6OHdjK1pNREJreUJGT21UTUhiYjc5ZFljZnd1bFg1SkVuSGpoMmJBTEJ0M0xqeFMwK2JXeEZTVWxLUWs1T0R0OTkrRzhuSnlWQXFsVnJkYlRTemFwNmVuaGcwYUJCR2poeUo5UFIwckZpeEFsbFpXZWpYcng4aUlpSVFFaEtDUzVjdXdjL1BEL1BtemNPeVpjdmc3T3dNWDE5ZnRHN2RHcE1uVDBaUVVCQVdMbHlJM3IxN3c4bkpDZGJXMWpodzRBRE9ueitQVHAwNjRkcTFhNWc2ZGFxdzczdjM3a0VtazhISHh3Zkp5Y2tZUFhxMDhNY2hKeWMxRWp0TUFBQWdBRWxFUVZSSGE5Q2c3Ny8vSHZiMjlxLzNCSlpUVmxZV0FPMStnUlhoM1hmZkJRQndIUGNSZ0FydFFIZmt5QkhFeGNYQjE5Y1g2ZW5wU0V4TVJOT21UUUVVOXRmNzg4OC9FUlVWaGZQbno4UFB6dzgyTmphUVNxWENqRW5xRWJuZmYvOTlvU1VOVU5oZlU1M3BQWExrQ0xVMElvUVFRZ2doMWNMbHk1ZXhmZnQyWEwxNkZZc1dMZEtaclZQeklYblJMdUZwYVdudzgvUERraVZMNE9MaUFzWVk1cytmajA4Ly9SVGZmUE9OenI1Y1hWMXg2OVl0ckZ1M0RzRC9raFdhNDVTb0g5UUMvK3YyVXJSMWVOSDNtbDdYVkxwSlNVbFFLcFVZUG53NDd0NjlDM056YzVpYW11THJyNzhHVU5nU1I2VlN3Y3JLQ29HQmdTWGUrNjFjdVZMdmJEckhqaDJEcjY4dmdvT0RrWlNVaE92WHIyUEVpQkZRS0JTSWo0L0hCeDk4VUduSFY5bXFmSkxFeE1Ua1l3Qm8yN2F0UWVQWXUzY3YrdmJ0aTlEUVVNeWJOMC9vYmhNWEZ3ZUZRZ0VIQndjY09YSUVVVkZSd2hmdjZkT25HRGR1SEh4OGZHQnZiNDl2dnZrRzlldlh4NlJKazFDelprMVlXRmpneElrVE9IVG9FSUtEZytIbjU0ZVVsQlQ4OHNzdmVQejRNUzVkdWlSMDRkaStmVHQ2OSs0TmIyOXZ2UHZ1dTNqbm5YZlFwRWtUS0pWS3VMbTVvVldyVmpBMU5jV1BQLzZJOGVQSEl5d3NUTWo2dWJpNDRPalJvd1k3ZCtXbE9WdFF1M2J0S3JUdXhvMGJxMTkrV0tFVkEvRHg4Y0hVcVZQaDQrT0R6WnMzQ3drU0FNak96b1pJSklLenN6UE16TXlRbEpRRUd4c2JXRnBhQ2dQOXFydVQxYXBWQzZhbXBraFBUNGVscFNVU0V4UFJva1VMYW1sVVJmQThqOVRVVklNbWRRa2hoQkJDak4wLy8veURUWnMyQ2NNVmFGNkhTcVZTZlBMSkp5V09sYmR1M1RxMGI5OWVTS1J3SEllbFM1ZkN4OGNISFRwMDBCclBKREV4RWFHaG9UQXpNOE5ubjMybVZVL1I5d3FGQW4zNzlvVk1Kb09KaVlsV0VzWFIwVkZuOEZkOUNZYWlQU0JLNnhHaG1YZ3BhVXdTbVV3R0x5OHZwS2VuZytNNExGaXdBQjkrK0NFR0R4Nk1OV3ZXQ0FPcUxsaXdBSzFidDlZN0JrcFI2aGJyUlhsNWVhRmh3NFlJRGc3R2dRTUhNR0hDQklTRmhTRStQaDZOR2pYQ1cyKzlWV3JkeHFyS0owa1lZNTA1amtQSGpoME5Ha2Z6NXMzUnIxOC9uU1pNOGZIeHlNaklnSU9EQS83ODgwOWtaR1FBS1B4d04yN2NHQWNPSElDMXRUV0EvNDNHck83THBsUXFoUUYycGs2ZGlyeThQS2hVS2d3ZlBoeEhqaHpCZSsrOWg5dTNieU1nSUFBMk5qWVFpVVRvMGFNSGZ2NzVaMkhFWVZOVFV4dzdkZ3hBNFJlcGFkT21rTXZsTURFeEVWb281T1RrQ0srYk5HbWlOVnF4TVhydzRJSHd1cUs3aEtodlhEbU9hMXJLcHVWeTc5NDlyRjI3RnJWcjEwYlRwazBoazhtd1pNa1NuRHQzRGtCaGF4OFhGeGV0NDRtTWpOVGJrZ1FBT25mdWpPam9hRmhiVzZOTGx5N2dPQTVtWm1admRFdWpFeWRPbEh0cXNaZVowY2ZUMDFOcmhxcnlpb3VMdy96NTgzSDQ4T0V5RFRUOTZORWpKQ1FrYVAzbnVYSGpSdmo2K3VwczYrTGlRZ1ByRWtJSUlhUmFlUExrQ1NaUG5veUpFeWVXdSt5bFM1ZHcrdlJwSERod1FHdTVyYTB0cGsyYmhnVUxGdURYWDM5RnZYcjFJSlZLTVdQR0RFeWFOQWtqUm93UXRsVzNKQ2x1ZHBhVWxCVFVyRm16M0xFQnVxMWVOUEU4ajBXTEZrRXFsY0xTMGhMdDJyWERsaTFiaEFGWDlZMUo4dDkvLzJIRGhnMm9VYU1HWnMyYWhjNmRPNk5uejU1bzI3WXRmdjMxVjFoYlc2TjU4K1lBQ3MvcitmUG5NV1BHakJKalZDZ1VlcGYvOU5OUEdEdDJyTllEdndrVEpzREt5Z3J1N3U3dzh2SXlxaGxuWDBhVlQ1SndIR2NVTFVtS1R2R2tWQ3F4ZHUxYVJFUkV3TmJXRm9jUEgwYTdkdTF3L3Z4NUFJVmpSbno2NmFmWXRtMmIzdnFLYTZZVkVoS0NkdTNhSVNBZ0FFT0dETUd1WGJzUUVCQUFrVWdFbnVlUm01c0xBSkRMNVhyTEp5Y25DN09scEtXbGFYMUJNek16TVhiczJQSWR1QUhjdjMrLzB1cFdaendaWXhVM3QvQUxZOGFNUWJ0MjdmRDExMThqTEN3TVM1WXNBVkRZbjgvZDNSMit2cjQ2ODc3cmEwa0NGTTY3dm56NWNsaFpXV0h5NU1rQUNyUGpHemR1ZkdOYkdoV2RmOTNKeVFtTkdqWFMya1lxbFdwOTVsOWxSaDlQVDAvaEhHbTJibnI4K0RIZWZmZGREQjgrSEM0dUx2RHk4dElwbTVxYWlnRURCZ2g5WGpXRmg0ZWpXN2R1c0xLeVFrRkJBYVpNbVlJOWUvYkEyZGtadzRZTkE4L3pTRTVPUmxSVUZBREF3c0pDSnprTEZQNEgyNzE3ZDUzbDZ1bXpDU0dFRUVLTW1iT3o4MHVWUzA5UFIwQkFBS1pPbmFyVmNsdHQ2TkNoT0h2MkxCWXRXb1FOR3pZZ1BUMGRuVHAxd3ZQbnovVzI2Q2k2VEgxZGVPdldMY2hrc25KMXR5a0xrVWlFSDMvOEViNit2dkQwOU1TdVhidEtMZE9zV1RPc1dMRUNnTzVrSnA5ODhnbisrZWNmREJreUJNT0hEOGVaTTJmZzdlMWQ3SmdoY1hGeDJMVnJWN0d6MUJ3N2RreW5CWXFWbFJXQXd1dk1KMCtlQ04zNUoweVlVR3JzeHFpcUowazRBSTRjeCtIRER5dThkOFJMVTZsVXlNaklRSFoyTnZidTNZdWJOMjlpM2JwMUNBME5SVlJVRk9SeU9USXpNK0h1N2c1M2QzZWQ4dnFhYVdsYXZIZ3gxcTVkaTZDZ0lGaFlXT0R1M2J0bzE2NGRsaXhaZ3N6TVRBUUZCZUc3Nzc1RGRuYTJ6alN6TjI3Y3FQTFRNcWxiNDFUR1lFRHFKQW5IY1JYYUYrTEREejlFZW5vNnBreVpBbWRuWjZGMUQxRFlncWhCZ3dhNGRPa1MzTnpjU3B5blhDd1dReXFWb2tlUEhxaFpzeVpVS3BYV2dFczdkKzU4NDFzYXFWbFpXZW1NVUY1U1U4YVhtZEZIY3dhcm1UTm5vbVBIamhnMWFwUldTNVBRMEZBaE1Ra0FxMWV2UnFOR2piVEdMQUlLbndyVXJWdFhpRDB5TWhLalJvMkNrNU1Uamg0OWlxdFhyK0xnd1lQdzgvUEQ3Tm16ZGFhOEs0b3hCcmxjTG95TVh0R0RnQkZDQ0NHRUdCdTVYSTVaczJhaGRldldHRFpzbU41dE9JN0Rva1dMNE9ucGlkMjdkMlAwNk5IQ3JKSFRwazBUdGxOZk94WFg2dVBZc1dNWU1tUUk1czZkS3l4VDM4ZXBINzVKcFZMMDd0MWJXQzhTaVdCcWFvcTB0RFRVcTFldjJPUEl6TXdVV2grL3FpWk5tbURSb2tXSWpZM0ZoQWtUb0ZRcThmbm5uMnM5SUZUZlgwMllNQUU1T1Rudzl2Ykd3SUVEc1hQblRtUmxaUWs5SHhJU0VzQnhITjU1NXgyZC9lVG01bUw1OHVXWU1HR0NjRTlWOUFGd1ZWR2xreVQyOXZiTkFOZzBidHhZYXhSZVF6TXhNY0doUTRkUXIxNDluRDE3Rm9zWEw4YW1UWnRRcTFZdHZQWFdXeGd3WUlCTzhxSXNjbk56OGZQUFArUDY5ZXZvMWFzWGpoNDlpb3lNREZ5NGNBRyt2cjZvV2JNbTFxOWZEMHRMUzZ4Y3VSTCsvdjdDamJGQ29ZQzV1VGtpSWlLRS9tdWFONytBOXRQd3FrQmZadmhWYVV3cFhLRXRTYTVjdVlJVksxWmc4dVRKY0haMnh1N2R1d0VVWnJwRFEwUHgxVmRmQ1MwQ3hvd1pnOXpjWFB6eHh4L0M5R1lQSGp4QVFVRUI5dTdkQzN0N2V6UnIxZ3lKaVluQzJDVHFtK3ZjM053M3JxWFJuajE3Y09USUVXUmxaUW5mcXlOSGprQXFsV3AxRTlMazV1Wlc3aGw5OXU3ZGk3Q3dNQ1FsSlFrSkRzMUV4L2J0MjdGNjlXcWR1ZWEzYk5rQ2MzTnp6SjQ5RytmUG44ZkRodzh4YmRvMGJOKytIU2twS1pnN2R5NXUzYnFGR1RObVlNR0NCY0wzVXlxVklqTXpFN2EydGxpOGVERmF0R2lCbUpnWS9QWFhYL2pwcDUrMDloRVlHSWdMRnk0Z0t5dExPT1lqUjQ2VTgwd1NRZ2doaEJpbmpJd01EQjgrWEd0Wmd3WU5kRnB0N05tekIzWHExQ2wxMXBuR2pSdkQzOThmRFJvMFFGSlNrczdNTFpyMFBURGJzR0VENHVQamRhYTVWWGUvbVRWckZpNWN1QURHbUZaTFo0N2pNSHo0Y0xpNnV1cGNNMnJpT0E2REJnMTZxZnNkbVV5R2dvSUM0Ym8yTFMwTnYvLytPL2J2MzQrUkkwZkMyZGtacTFldnhxRkRoekJuemh3NE9Ua2hKeWNINzczM0hvWVBINDUrL2ZvSnlaT0JBd2ZDMjl0YmFQMnNWQ3J4OWRkZjZ6elVWU3FWbUQ5L3Z0Q2FXdTN1M2Jzd05UVXQ5dDZEVkFKN2UvdGVEZzRPYk1LRUNjeFlIRDU4V091OVZDcGxmLy85ZDducUdEUm9VTEhyb3FPaldYNSt2czd5Njlldk01N250WllsSnljem1Vekd2TDI5V2E5ZXZkakdqUnZadW5YcldHWm1KbU9Nc2Q2OWUydHRuNUdSd1Z4ZFhjc1ZxeUhzMmJPSE9UZzRzSVVMRjFaNDNTcVZpams1T1RFSEJ3Zm02T2lvMnhlaUhCaGo5UmxqN293eGxwdWJ5MUpUVXhsamhiK3J3WU1IczdTME5EWml4QWptNit2TFZDb1Y0M21lVFowNmxXM1pzb1U5Zi82Y0JRWUdzbVBIanJFN2QrNHd1VnpPdW5mdnpoaGo3T0hEaCt6enp6OW54NDRkWTd0MzcyWWpSNDVrV1ZsWndqSElaRElXR0JqSWV2VG93ZnIwNmNOKy9mVlhwbEFvMktKRmk5allzV1BaMmJObldmZnUzWFUrcXoxNzltVGg0ZUZzL3Z6NWpMRXlmVDQ4R0dQMVN6OFQ1ZVBnNE1BY0hCeks5WHQ3OE9BQmMzQndZSEs1WE90NGlpcDZUT3B0WEYxZFdVWkdockI4MmJKbHdtdk56OW5Ka3lmWjBLRkRHV05NK0tsK1BXclVLS0V1VFRLWmpJMFpNNFpkdlhxVmRldldqUTBiTm94NWUzdXpMNzc0Z2lVbUpyS0hEeDh5RnhjWDl1ZWZmd3BsK3ZUcHc4NmZQODhXTDE0c0xIdisvRG43N0xQUDJNY2ZmOHlHRGgzS2hnNGR5cnAyN1Nxc3YzZnZudFo1VXlxVkpiNHZLL1h2bzZKL3o0UVFRZ2g1ODd6TWRWNUo5MGFHOVBUcDAyTFhxVlFxSnBQSm1GS3ByUEQ5NXVibXNxVkxseGE3dm4vLy91empqejlteTVZdFk4bkp5YXhuejU3c2h4OStZQThlUEJDMjRYbWUvZjc3NzJ6QWdBRXNMeTlQaVBsbERCbzBpRDE4K0pCTm1qU0o1ZWJtYXEwYk8zWXNjM1YxTFRIZW9vemgyck5LdHlSaGpEWGxPSzVNYzJhL0xrVmJpTlNzV1JPdFc3Y3VWeDBsamYvUXMyZFB2Y3NkSEJ4MGxxa0gwOW0zYjUrd2pERW1ETWhadE9sWTdkcTFxOFRUNTdTME5BQmFyVDRxakVna1F1M2F0Wkdlbm83YzNOejZBSjVVUkwxV1ZsWll0MjRkL3ZqakQ1aWJtOFBYMXhmZTN0N28xcTBiNXMrZkwyUmpWNjVjaVI5Ly9CRno1ODdGbGkxYmRPbzVjZUlFZnY3NVo0d2ZQeDREQnc0RVVEanl0NCtQRDRLQ2dyQnIxNjQzc3FYUmhRc1hJQktKNE9ibWhoVXJWcUJObXphdlZGOXhNL3BFUlVVaEpTVUZPM2JzMENuRGNSeDRudGVaMnMzYzNCekJ3Y0c0ZCs4ZXdzTENFQk1UZ3oxNzlzRGYzeDlLcFJJTkdqVEFpaFVyNE9Ua3BGVXVMaTRPdHJhMkdEMTZORzdmdm8zSmt5ZkR3c0lDV1ZsWmVsdThuRHAxQ2tCaEY2QUJBd1lZVmVzNlFnZ2hoSkNYWmF4ajR4VWQrMDZUU0NTQ3VibDVwZXpYeXNxcXhHNDRSWWR0aUl5TTFJbUY0emdNSGp3WVgzNzVKVXhOQzFNQ0pYWDVMNG42OTZNZUMxRlRTRWpJUzlWcGFGVTZTUUxnUGFEa0R5alI5cnJtNXE1TWp4NDlxdFQ2NjlhdGkvVDBkRmhaV2RWREJTVkpBR0RldkhsQ1lnSUF1blRwZ2laTm1taHRZMjV1anNXTEZ5TW5KMGVuZk5PbVRaR1VsSVQ1OCtlalg3OSt3dktBZ0FBY1BIZ1E3Ny8vUGo3OTlGUE1temRQbURXbGJ0MjZzTFcxUmJ0MjdXQnZieS84L3J0MDZZS0RCdytpVHAwNkdETm1ESjQ4ZVFJdkx5OWhsaDBBc0xhMjFocGJ3MWk3MndEQTMzLy9EV3RyYTN6enpUZnc5ZlhGamgwN2tKZVhod0VEQmlBckswdG5DcktYbWRHblNaTW15TW5Kd2R0dnY0M2s1R1FvbFVxdDdqWktwUkpEaGd4QlZsWVdQRDA5TVdqUUlJd2NPUkxwNmVsWXNXSUZzckt5MEs5ZlAwUkVSQ0FrSkFTWExsMkNuNThmNXMyYmgyWExsc0haMlJtVEowOFcvaE1iTm13WXhvOGZqNUNRRUhoNWVjSEx5d3ZlM3Q1d2QzY1h4a0pSeDZoUUtIRGx5aFhZMk5oQXBWSmg5T2pSMkxadFc0WFAva1FJSVlRUVFxcVdrcEkxNmdRSjBWYWx6d3JIY2MwQjZOeG9Wa1dNTVR4OStsVHZJRGl2azBLaGdLbXA2VXNuVXdvS0NzbzByZW1yU0V4TXJOVDYxWU4zcWxTcVZ4MFpsZ2VnMVFGUE0wTmIwdWRXUFRpU3BsOS8vVlh2dGlZbUpzTE4rbXR1YVNSRDRURWExTjkvL3kyTW96Sm8wQ0NJUkNJMGJkcFVHTGpWeDhjSFM1Y3VSZE9tVGJGcjF5NmtwYVZoN05peDVaN1JaL1hxMWVqYnR5OUNRME14Yjk0OGVIcDZZdi8rL1lpTGk0TkNvWUNEZ3dPT0hEbUNxS2dvckZ1M0RnRHc5T2xUakJzM0RqNCtQckMzdDhjMzMzeUQrdlhyWTlLa1NhaFpzeVlzTEN4dzRzUUpIRHAwQ01IQndaZzJiUm8yYjk0TUFLaFRwdzZjbloyRkdiSFVmVnhUVTFPRjMzZHFhaW9BNFBEaHcvajQ0NC94NzcvL1l1VElrZWpac3ljNGprT3RXclVxK2V3VFFnZ2hoSkNxU0tWU2xmdUJXbWtEemxZWEw5ZW14bmcwQUNBTVdsbDBKb3V5aUltSktYZVprbWE3ZUZrS2hVTG9QcUUyZmZwMHZkdXFSMTh1VGRIdUVrVmxaMmVqb0tCQWE5bWhRNGUwdWhjVTllelpNeVFsSlFHQTBDMGpJU0VCYVdscGtFcWxjSFoyTG5WZ0hwN25rWjJkWGFaajBFZmQzYWF5cU9jZ056RXhlZFU3VERtQTFGY082RFVxWjNJc0ZVV1NRSWJ3NTU5LzRvc3Z2aERlRjUxYWQ5Q2dRVGgrL0Rna0Vna09IejZNdi83NkM4ZU9IY1BQUC84TUV4TVRuUmw5UEQwOWhlK09wNmVuOEQxczNyeTVWZ3NldGZqNGVGeStmRm1JSlRrNUdVQmh3cWx4NDhZNGNPQUF2THk4MExKbFMwUkhSK08zMzM3RHZYdjNzR1BIRHV6WnN3ZXpaOCtHdWJrNXBrNmRpcUNnSUtGZWxVb0Z1VndPbnRmT1E5V3ZYeC83OSsvSC92MzdoZVRRdzRjUHRWcTFOR3ZXRFBmdjMwZXpaczMwbnJQbzZHZzhlVkpoamFRSUlZUVFRZ3ptMGFOSE9nLzM5SFg5QUY3dFBrN2ZzQVRHTWxSQlFVRUJUcDgrWGVidThTZE9uTUNNR1RQS3RZOWJ0MjVoN05peGI4UWdyRlc5SlVsOW9QQ0pLd0NzV3JWS2EvUmdKeWNubmE0NFVxbFU2MHUwWU1FQ1JFZEh3ODNOVFdzYUpFMlptWm5GVHYzMDJXZWY2ZTM3bjVXVmhhaW9xUElmbElhLy92cEw3M0wxbEo2bFVhbFVTRWhJS0hiOWdRTUhJSkZJc0diTkdxRVoxcWxUcDNSR2p0WjAvdng1UkVaR0lqZzRHRURoamVEU3BVc3hlZkprS0pWS05HdldUS2RKMTkyN2QzSDE2bFU4ZnZ3WUNRa0pTRWhJUU4rK2ZZVXhIOG9yS3l2cnBjcVZsVHAreHRpckprbGtBQklCZEFWUUgwQ05WNnpQV01oUW1DQkpmUEZhTDN0NyswOEJLQ1VTeVFVQXlzb0tadGl3WVdqY3VIR3g2d2NPSElqaHc0Zmp5cFVyQ0F3TXhFY2ZmYVMxdnF3eitnd1pNa1NybkZLcHhOcTFheEVSRVFGYlcxc2NQbndZN2RxMUUxcCtUSjQ4R1o5KytpbTJiZHVtTjY2aW83R3JxZnVSRGgwNkZIWHExTUc0Y2VOMC9xTm5qRUdwVkFwSnpqbHo1dWc4Q1RoMTZoUWNIUjMxN3VQa3laTlFxVlFHYjdsR0NDR0VFUEl5dW5YckJpc3JLeFFVRkdES2xDbllzMmNQbkoyZE1XellNUEE4aitUa1pPRmVURDJEWkZFOHo2Tjc5KzQ2eXk5ZHVxUjNuOHVYTDljWmY3TG9zczgvL3h5cHFhbkN0YVg2dFVxbDBybEg2dFdyVjVrZmZwZUU1M2w4OTkxM1d0M21TL0xnd1FNRUJnYUM0emlkNjlIKy9mdkR6ODlQcDR4TUpzUGl4WXVSa1pHaE0zdGt3NFlOc1hQbnpsYzZCbU5UcFpNa2VOR1NSTjA5b2loMWMzdE5KWDF3ZHU3Y3FiZXVrc3JrNXVZaU1qSlNaM21QSGowQTZQL3l5ZVh5RWhNZFBNOExVMEs5VERPbzRtTFI5T09QUDJMY3VIR1lNV01HQWdJQ3NHelpNang0OEFBM2J0eEFZbUtpMWhOdEFHalJvZ1UyYk5nQU56YzNSRVZGNGVuVHB3QUt1em8wYjk0Y2pvNk9DQW9LUW9jT0hYVDJwVlFxb1ZBb1lHZG5oMlBIamlFNk9ocm01dWJDM09PYVhRSnljM054NWNxVk1oMnp1c1ZIUmF2QUpJa0NoY21FYkFCbXFQb3R0OVI0RkI2YjdNWFA0bnpPY2R4TWUzdjdkQUFIQUJ6SnljazVmLy8rL1dJVEt5K2pwQVFKei9NNGMrWU14bzRkaTMzNzl1a2Q1UG5HalJ1d3RiVXQxejVWS2hVeU1qS1FuWjJOdlh2MzR1Yk5tMWkzYmgxQ1EwTVJGUlVGdVZ5T3pNeE11THU3dzkzZFhhZThvNk9qenFCYVJhbWZUSnc0Y1FKcGFXbUlqSXhFcjE2OVlHVmxoWWlJQ0t4YXRVcjQyMUwwKy9MZ3dRUDgzLy85bjFaWEtvN2p3SEVjY25OemtaQ1FnTkdqUjVmcm1Ba2hoQkJDaklXVmxSVWlJeU14YXRRb09EazU0ZWpSbzdoNjlTb09IandJUHo4L3pKNDlHNTA3ZHk2eERzYVkxbjJaK3Q1RTdmang0MW9QcW5pZTEwa3FGRjBXSGg2T1hyMTZDZGQ1UFhyMFFIaDRPQ0lqSXhFYkd5c2tSU0lpSWhBWEYvZHFKK0hGL24vNDRRZGN2MzRkVmxaV09qMFQ4dkx5a0pPVGcydlhyZ0VBa3BLUzhPMjMzMkwrL1BubzM3Ky9zTjJlUFh0dy9QaHhuWWVDUU9GNSt2SEhIOUcxYTFldG5nNkppWWtZTldvVSt2VHA4OHJIWVd5cWRKS0VNV2JOY1J6Q3c4TVJIaDZPckt3c0laTjM1TWdSU0tWU25VeVhtcHViR3pJek01R1hsd2NYRnhmVXJsMGI0OGFOSy9IbWZOR2lSYmgxNnhheXM3TjFzb2pGRVlsRTJMeDVNMXExYWdVTEN3czhlL1lNUGo0KytQcnJyM0huemgyZDdYdjA2SUVHRFJwQUxwZERMcGRqOE9EQmtNbGtXcTFWTkFlVnpNbkpLYmFWaTFwSlhZcVdMVnVHUllzV0lTY25CenQzN3NTRUNSTXdmdng0L1A3Nzd4ZzhlREE0anNPMmJkdUVwdmtlSGg0QUNwK1NTNlZTWVc3d2l4Y3ZDak8zREJnd0FIbDVlVkFvRkpnNWN5WmNYVjNSdG0xYkFJVXpoUlROb2taSFJ3dXZpM3Z5clU5bGpiZWdqazhrRXIzU2tOUWN4ekVVSmhJcU5DbFExWEFjVnhmQUpBQ1RiR3hzc3UzdDdYOWpqQjFPU1VtSmV2TGtpYlF5OXZuMDZWTVVGQlJneUpBaHNMVzFSVUJBQUFvS0NqQnk1RWhNbno0ZDl2YjJyelNqajRtSkNRNGRPb1I2OWVyaDdObXpXTHg0TVRadDJvUmF0V3JocmJmZXdvQUJBOHI4TjZJa3QyN2R3cG8xYTdCejUwNGNQbndZYTlhc1FYNSt2cERFakk2T3hyQmh3N0IvLzM2dFFXZjkvUHpnNGVHQjk5NTdUNmhMSkJLaFc3ZHVjSFoyUnZ2MjdmSGhoeCsrY255RUVFSUlJWVlpbFVxUm1aa0pXMXRiTEY2OEdDMWF0RUJNVEF6Kyt1c3YvUFRUVDFyYkJnWUc0c0tGQzhqS3loTHVvMHJyS2pOdzRFQTRPenVqVnExYTREZ09FeWRPRk1hT1U5TzNUSi9HalJzaklpSkNlSC92M2oyMGJObXlySWVxbDFRcXhYZmZmUWVwVklxd3NEQ2RoLzNYcmwzRHdvVUxNV3ZXTEFDRlhjUm56NTZOdExRMEJBWUdJakF3RUVCaEVpUTdPeHRXVmxiNDZxdXZoUEpuenB3Qll3d3JWNjdFbzBlUHNHalJJbUdkK25wejRNQ0JHRGx5NUNzZGh6R3Ewa2tTanVOcUFJQzN0emY2OU9rRER3OFBIRGh3UUJpUHdOTFNVbWZ3UlhXckVQV1hvbGV2WGpoejVnemMzTndRRWhJaWZMaVdMMTh1ZEFkUmZ5QVdMMTZNcEtRa0RCbzBTQ2pmdFd0WHZUZERtbU45UkVkSDQvang0L2p1dSs5dysvWnR0RzNiVnFlbGhsd3VSOWV1WGJVU0dsMjdkc1dKRXlmdzJXZWZhUjJINXFDU3J6bytpbm82MlB2Mzd5TW1KZ1pIang1RlFVRUJsaTVkaWlGRGhrQXVsK08zMzM3RHFsV3JoUFAyNk5FakxGMjZGRStlUEVILy92MHhjdVJJaElXRklUTXpFeEVSRWFoZnZ6NjJidDJLM054Y3VMcTZZdDY4ZWZqNzc3K2hVQ2lnVUNqSy9JZXBOSldkSk9GNXZrcC9QNHlVRGNkeFl6bU9HOXVvVWFPOFJvMGEvYzd6L0cvNStmbW43OTY5cXp1bHowdEtTRWlBcmEwdC9QMzkwYkZqUndDRmlkRjY5ZW9oS1NrSjA2Wk5lK2taZllZTkd3WUF3cUJWWGJwMHdjYU5HNFZ1UE51M2J5ODF2cVpObTVhNFhwMlJiOW15SlpZdVhZcTJiZHNLaVVhZzhPK0ZPb0dqT2RDeXY3OC9ySzJ0TVd2V0xIenl5U2M2OWFvSGxDV0VFRUlJcWVyRVlySFE4dU9ERHo1QWVucTZNTGFpajQ4UGdNTFdEaGN2WHNTY09YTncvLzU5ZUhsNUNmZFJaUm0vNDhpUkk0aUxpNE92cnkvUzA5T1JtSmdvWE1kOTl0bG4rUFBQUHhFVkZZWHo1OC9Eejg4UE5qWTJrRXFsd2tNM21hendXZW43Nzcrdk5ReENYRnljMXBoNjVmWHZ2LzlpK3ZUcDZOU3BFNlpNbVlJeFk4Wmd6Smd4R0RSb0VISnpjN0ZwMHlhY08zY095NVl0ZzcyOVBZRENWc1crdnI0SUNBalFlc2p1Nk9pbzA4dEIvZUQ2OHVYTHVISGpCbTdmdnEwMU5wOTY5c2dUSjA0SVBUZXlzckxLUEN5RXNhdlNONEdNTVF1TzQyQnVibzRMRnk1QUpCTEJ6YzBOSzFhc1FKczJiVjZwN3NqSVNDRkpvam1RNmRtelp3RUE2OWV2aDYrdkx3RDlOL3VhWFZ3bVRacUUwYU5ISXlvcUN1Zk9uVVAzN3QxeCtmSmw3Tnk1RSt2WHI2K1FxWmV1WGJ1R3FWT242bDNYdFd0WHZjdlYvZTMrK09NUGRPL2VIY0hCd2JDeHNjSERody9COHp5ZVBuMkttalZyd3NmSEIyM2F0SUZjTGtkd2NEQmlZMk1SRUJDQVVhTkc0Y01QUDhURWlSUFJzV05IT0RrNUlTRWhBZlhyMTBkQ1FnSzZkZXNHb0REaEJBQ2JObTFDYUdob3VmNHdsYVN5a3lRY3g1azZPRGp3akRIR2NSelBDdnRBTVFDTTR6Z2VBRk92VXk5L3NRMy9vaFVKQTZBdUw2eDdVVjVZVjU3M0d2dFU3NC9Yaktsb2pFWGU2OVJaV3ZteUhLTzZEbzdqR00vendyWWN4NVhjeGhHd0FqQkNKQktOc0xLeUtyQzN0ei9CR0R0WVNwbGlhZjZ4NzlHakI3cDM3NjR6RUsxNjloL05RVTdMT2FPUFRsSzBaczJhYU4yNmRibGlMWnE4TGNyZjN4OUE0V2RSWDFQUjRxWnlVLy9ucFc0WlF3Z2hoQkJTWGNYRnhjSFcxaGFqUjQvRzdkdTNNWG55WkZoWVdDQXJLMHR2NzRCVHAwNEJBUGJ2MzQ4QkF3Ym9IVmV5S0I4ZkgweWRPaFUrUGo3WXZIbXoxb091N094c2lFUWlPRHM3dzh6TURFbEpTYkN4c1lHbHBhWHcwRTE5VDFpclZpMlltcG9pUFQwZGxwYVdTRXhNUklzV0xZUjY4dlB6eTNYc2pSbzF3cXhaczRTdTE2dFhyOGJVcVZNUkhSMk5XN2R1b1cvZnZ0aS9mNy9XL1ZLYk5tM1FwazBiQkFRRWxIay9YYnAwZ1pPVEV6cDM3cXlUV05GOFg3U3JVbFZYcFpNa0hNZVpBWVZQVXYvKysyOVlXMXZqbTIrK2dhK3ZMM2JzMklHOHZEd01HREJBeUhScFVpcVZ1SGZ2SG1ReUdYeDhmSkNjbkl6Um8wZHJOVm5YN0tyei9mZmZ3ODdPRGpFeE1iQ3hzVUZtWm1heG95WVhaV1ptaGlWTGxtREtsQ2xRS3BYNDl0dHZZV1ZsaFEwYk5tRDkrdlU2czlqd1BJK0VoQVFvbFVwTW5EaXhUUHR3Y25MU0dXUklwVkxoMXExYndwTjBmVkpTVXJCa3lSS0VoSVFJaWFYNCtIaVltWmtKVGZuVk41Um1abVpvM2JvMUprK2VqS0NnSUN4Y3VCQzllL2VHazVNVHJLMnRjZURBQVp3L2Z4NmRPblhTU2Rwa1pHUWdMQ3dNUE05andZSUYrTzY3NzBxY3M3c3NLbXVxWVkya2xlbUxCQUVId0ZUZnpDOUZsNVcwemN1VUw2MU1aWmN2N3o3MERYeGNGb3d4MFl0dU9ZMUszYmlNeWpwVHo4dE9kMDBJSVlRUVFneG4yTEJoR0Q5K1BFSkNRdURsNVFVdkx5OTRlM3ZEM2QwZCsvZnZCd0RoZms2aFVPREtsU3V3c2JHQlNxWEM2Tkdqc1czYnRoS0hXcmgzN3g3V3JsMkwyclZybzJuVHBwREpaRml5WkFuT25Uc0hBRUpyWk0wNklpTWo5YllrQVlET25Uc2pPam9hMXRiVzZOS2xpM0FOR2hRVVZPNVpXcTlmdnk0a1NPN2V2U3YwQnFoZnZ6NUNRa0tLYmJXc0h2ZXk2TmdxeFUwb0FMeVoxOHBWT2tuQ0dGTndIUGYvN04xNWVJeFgrd2Z3N3pPVGhLUm8wZHBxcWVMMW8waG1Ja2psSlVpVldvTlFJZGJZb3NTYWxKWWdsZ2hCcFBWR2FhdVdsclNXMkZ0N1NWTXFpU0MxVml4QkxObklPcG1aOC9zajd6eHZKb3NrRWlMeC9WeVhxelBuT2MrWmV5YVpkSjU3enJsUGhUMkpnYnNBQUNBQVNVUkJWQXNYTHNnVmhIdjM3ZzJGUW9HNmRldktoVnVIRHgrT1JZc1dvVzdkdXZqaGh4L3crUEZqakJvMUNrMmJOb1dKaVFrV0xseUlzV1BIWXVmT25mSXZlZllsTFFhSER4OUdzMmJOY1BYcVZYaDZldVphNi9Zc2pSczNoclcxTmFLam8xR2xTaFVBZ0plWEY0WU9IWXFlUFh2S3RRUFMwdExRclZzM1ZLOWVIWklrWWZiczJSZzllclJSbllTQ3R2Yk4zcy9WMVJXQmdZRm8xcXhabnRuUzc3Ly9IcDA3ZHphYWVYUGd3QUc0dXJvaUtDZ0lBd2NPbEM5OEpVbkNtalZyOE5WWFgrSE9uVHNJRFEyVkUwWGZmZmNkT25YcWhNR0RCNk5ldlhxb1U2Y08zbjMzWFhsTVB6OC85T2pSQTF1M2JrV0xGaTB3ZmZyMFlrLzl6N2w5Y1VuUmF1V05XTFFSRVJIWi8zSktBQlQyOXZiUzA2ZFBwZlQwZENrbEpVV2gxV3FsbWpWclN1bnA2UXF0Vml2cGREcnB6VGZmbERRYWpVS3YxMHM2blU3U2FyVUtDd3NMU2EvWFMrYm01cEpXcTFYbzlYcEpDQ0hwZERxRm1abVpKSVNROUhxOXBOZnJGV1ptWnZKdElZUmthbW9xOXpYY05od3pNVEV4dWkrRWtKUktwVUlJSVFHUWhCQ1NJdXVIS1BkVEtwVjVIaE5DS0JRS2haVDkvbi9IazI5bnY2OVFLT1IrMmNhVC9wdjBHQVNnNnpOZTZqUUFKNFFRNXlSSkNnNFBELzhUQU5ScWRZbXVDVWxNVE15M3VITnhjRzk1SWlJaW90SlR0V3BWMk52Ynl6c0xtcHViQThqYVVjYndKZStqUjQ4QUFOdTNiMGViTm0xdzgrWk5EQjA2RkIwNmRJQWtTUVhPVEI4eFlnUmF0R2dCVjFkWDdOeTVFOTdlM2dDeWxydjA3OThmYm01dWNzMUdnN3hta2dCWk84Y3NXYklFYjd6eEJpWk9uQ2kzejU4L0gvUG56eS9TYzc5MjdSb09IanlJNDhlUDQrYk5tNmhXclJvQTRNaVJJemh5NUloUjMrVGtaUG5MOUl5TURDaVZTcU1OQlBMYVVDQ3ZPcEU1eXp3VXQrekRxNnhNSjBra1Njb0FVT0hYWDM5Rm56NTlzR2ZQSGdBdzJnWVl5RXFjN05tekIrM2F0Y1AyN2R0UnZYcDE3TjY5RzBEV3RQUzZkZXRDbzlGQXFWVEt5WWZzaVloMzMzMFhLMWV1UkZCUUVMeTl2UkVjSEF3ek16UE1uVHNYQnc0Y0tMQW1DUUJjdjM0ZFo4NmNRWjA2ZGJCLy8zNTg4c2tuYU5Tb0VZS0RnK1ZDclVEV20zdkhqaDJvWHIwNmJHMXRVYjkrZlFBd3FwUFF1WE5uK1g1aGZqbC8vdmxubkQ1OVdwNFZZa2pTM0wxN0YzdjM3c1hXclZ2bHZtZk9uRUYwZERSV3JWcUZDeGN1WU5PbVRmS2FQaUJyQnlCbloyZnMyTEVERFJvMHdLVkxsK0RsNVlVcVZhcEFvVkRBenM0T3k1WXR3OHFWSytWejl1elpnNGlJQ1B6ODg4L1l1blVyQmc4ZWpQZmZmNy9ZV2NuazVPUmluWjhmdzg5Q0NKRnoyMW9CUUpmWDFzNHhNVEV2SkpheVRLVlNOWmNreVNoSklvUklrU1RwcUY2djM1NlptYms5S2lxcVJINklHelpzUVBQbXplVnBmcUdob1hqbm5YZlF1SEZqZE9uU0pkLzFrYi85OWh1NmRuMVdIaWR2ZS9mdXhhRkRoK0R2NzEvb2N5NWV2SWpaczJmamwxOStLZllzcXZ5RWhZWGgwcVZMNWJLQUZoRVJFVkYyT3AwT0dvMEdlcjNlcVAyZGQ5N0pOWk1rT2pvYWJtNXU4alZVL2ZyMWNlYk1HZmxhSzZjVEowNmdTWk1tcUY2OU9qNzc3RFBZMjl2TDE0K0c0elZxMUVCb2FDajY5ZXYzek5uVTRlSGhTRTFOaFoyZEhjek56YUhUNldCbFpWV3M1NTZabVFsSmtyQjQ4V0k0T3p2bnVkc3FrRlhjdFV1WEx2TDlodzhmeXNta29ucldaaUY2dlI1ejU4NUZhbXBxb1pZeHZlcktkSkpFQ0pFaFNSSjY5KzZOcGsyYjV0dXZWNjllY0haMnhwa3paK0RyNnlzWFdEU0lqWTJWWjZJOGZ2elk2QmNnZStGR0x5OHYxS3haTTlmNEJkVWtTVXBLZ29lSEI5emQzYUZTcWVEbTVvWU9IVHFnVXFWS2VXNUpXcjE2OVFLZWVkSDQrUGpnMnJWckNBd01STy9ldlRGMDZGQU1HVElFSzFldVJJOGVQZVFaSDNmdjNzV2NPWE13YTlZc21KcWFZc2FNR1hCeGNVSGp4bzNsNlZ6SnljbG8wYUlGdkx5ODBMZHZYL3p3d3cvdzh2S0NRcUdBWHErWEV4ZUdSQU1BbkQ5L0hvc1dMVEo2dzdSdDI3YllOVWxTVWxLS2RYNStETEVyRklyaUJVZ0dUd0FjRmtMOC9PalJvK0NZbUppaUxib3NoTWFORzJQV3JGbjQ4Y2NmVWJObVRmejQ0NCtGV3FxMllNRUNkTzNhRlJjdVhNQzRjZU5nWVdGaHRJd3JNek1UY1hGeDhyWnB3TXZiVzk3VzFyYkFHVENKaVlueU53TjZ2UjUrZm42WU5Ha1NZbUppTUdiTUdEeDgrTkRvYjh6ang0K3hmdjM2Wnk3Qkl5SWlJaW9Mbkp5Y1VMVnFWWXdlUFRwWEdRUWhCTFJhcmZ6RnRZZUhSNjRad0ljUEg4NTNaODNmZnZzTmx5OWZ4bSsvL1lhSkV5ZkMzdDRlbXpadEFnREV4OGRqNDhhTkdEbHlKQ3BXcklpTkd6ZGl4SWdSU0U1T3h2NzkrNUdlbmc0M056ZmN1SEVENmVucDJMSmxDMVFxRmVyWHI0K1ltQmk1Tm9saDlzZnpNTlFYS2VyMTFNV0xGNUdSa1ZHazVUYUZvVkFvc0hEaFFyaTV1V0hnd0lHd3Q3Y3YxbmlsclV3blNTUkplZ3JnbmNxVksrZmJSNi9YNCtqUm94ZzFhaFIrL1BISFBKTVNrWkdSYU5Tb1VZR1BsMzM1U0dFbEppYkN6YzBOTmpZMjhneVhTWk1tSVMwdERSVXJWa1JtWmlZcVZxeUlxMWV2dnJBYUd3RFFwRWtUK1BuNUlUSXlFbXZYcm9XRGd3TVNFaExnNGVFQklPczE4UFQweEtCQmcrUmY2bnIxNm1IZXZIbnc4UERBMUtsVE1XREFBTlNwVXdjTEZpeUF2NzgvL1B6OFVMRmlSVnk1Y2dVdFdyU0F0N2MzRWhNVDRlZm5oeSsvL0ZMZUtubldyRm5Qeks0KzcxU3RGejJUUksvWHY5WmI5NWFBVUwxZTc1aVptYmsvS2lwS1UzRDM1MmRuWndkYlcxdHMyYklGN3U3dWlJeU1oSWVIaHp4YktmdnNzc21USitlYVBkS3laVXQ0ZUhqZ3hJa1RXTEZpaFh5ZXQ3ZTMwYXlQbDcyM2ZNNnBqemxsTDhxOGVmTm10R3JWQ3BhV2x0aTVjeWYyN05rRFcxdGJlWXpMbHkvRHc4T2p5RVZtaVlpSWlGNUZoaStxOSs3ZGk4ZVBIK1BRb1VQbzJMRWozbmpqRFJ3OGVCQXJWcXlRditqTm1TQzVjZU1HOXUzYmh4OS8vRkZ1a3lRSmtpUWhPVGtaLy96ekQ1eWNuTkMvZjMrOC9mYmJDQThQUjlXcVZSRVhGd2QzZDNmODMvLzlINXlkblNGSkV0emQzWkdabVluKy9mdmoxcTFiK1BMTEwvR3ZmLzBMNzcvL1BqcDE2Z1EvUHovY3ZIa1Q0OGVQeDJlZmZZYWtwQ1M0dTd2ajY2Ky9sbWY0dnl5N2QrOUczNzU5OGZubm44dHRodVUyZXIwZUNvVUNxYW1wNk5TcGszeGNvVkRBeE1Ta3dHWGppWW1KdUhEaEFtYlBudjFDbjhQTFVLYVRKQUFlQVhnL01URXhWd0xqL3YzN1NFOVBSOSsrZmRHb1VTTjRlWGtoUFQwZFE0Y094ZFNwVTZGU3FaQ1ptUWt6TXpNY1BIaFEzZzBpWjcyUHdtVG5jaTd2QWY2MzNFYWhVTURHeHNibzIyWERSVkZNVEl6OHJiS3BxYWs4WXlVK1BoNkFVUUZSbzIrZkZRcEZybStqQzh2UzBsTE90SDc3N2JjQXN2NncrUGo0WVByMDZYQjBkRFRxYjI5dmo4V0xGMlBldkhsbzJMQWhkdS9lamJDd01IVHMyQkhCd2NGSVNFaEFTRWdJM056Y1lHNXVqb0NBQUhsYllVOVBUeWdVaWp3dkhMUExXU201c0Y1VVRaTE16RXdBZ0NSSkx5WUw4NXFJaUlqWS9qSWZiL2JzMmFoWXNTSkNRa0xRcTFjdnpKdzVFMERXNzFUT1lsaUdiSGw2ZWpxNmQrK09wVXVYb20vZnZqaDc5aXptelpzbjE4eUpqWTJWbDQ2Vnh0N3llZjF0eVV0a1pDUisrZVVYTEZxMENENCtQcWhXclJxRUVCQkNJRGs1R1pVcVZjS0tGU3ZnN3U3K3dwYjZFQkVSRWIxc0Z5OWV4S3BWcTdCaHd3WnMzNzRkcTFhdFFscGFHdno4L0FCQTNvamlwNTkrTXRxZ3c5M2RIUU1HREpEclFnSloxMWdmZnZnaDdPM3QwYkpsUzdScTFRcExseTdGL3YzN1lXWm1CamMzTnd3ZVBCZ2ZmdmdoWnMrZUxYOEp2SHo1Y2l4Y3VCQ2ZmLzQ1dnZubW0xd3g3dDI3Rjh1V0xjUFlzV1BScTFjdkFNRFZxMWZsSFhQeVdxbFFWUG5OQkRFVWFnV0FTNWN1SVNvcUNuUG16REhxWTFoK00yUEdESVNFaEVBSVlmUVpWSklrT0RzN3c5SFIwV2k4bkF3clBQSXJHa3N2aVVxbDJxMVdxOFhKa3llRkVFSjA2dFJKR0p3OGVWSU1IanhZbkR0M1RtUjM0c1FKOGVPUFA0ckJnd2VMamgwN2lqVnIxb2pWcTFlTHhNVEVYR01JSVVSQ1FvSndkSFEwYWp0NDhLQjhlK2ZPblNJditiWG5sSjZlTGxKVFU0Vk9wNVBiZXZYcUplenM3TVN5WmN1RUVFSTRPRGprZTM3T2VIUEczcnAxNndKalNFNU9GcmR1M1hwbW41U1VGQ0ZFMXV1WGxwYVc2M2hZV0pqUTYvVkdiYkd4c1NJakk4T29yVjI3ZHZKdG5VNG5GaXhZWUhSOHdZSUZScTlGWHV6dDdZVmFyWlpmbjVJMmVmSmtvVmFyaFZxdDdsWGF2K092by8rKzlzLzk4MXUwYUpIUisvNVpZN1Z2Mzk3b2ZrSkNnaGd3WUlDd3NiRVIvZnIxRTQ4ZVBaS1BSVVZGaVQxNzl1UWFMNi94RFcyaG9hRml5SkFoUXExV2kwNmRPc24vY3Q0M3RHV1gvYjJTSDBPZjA2ZFBpOFdMRjRzeFk4WUlaMmRub2RGb1JISnlzbENyMVdMUG5qMGlNVEZScU5WcTRlRGdJQndjSEVSU1VsS0JZMmQvTG1xMU92Ly9JeElSRVJFVlVuRS81eG40K1BnSUlZVEl5TWdRZi83NVo2N2pHUmtaSWpVMVZhU21wZ3FOUmlPM0c2N2pqaDgvWHVBMWgwSDJmakV4TWZuMmUvTGtTYTYyUVlNR2ljREFRS1ByUnlHRTBHcTE0c2NmZnl4MERNK0tiZGl3WWZrZVQwOVBGNjZ1cnZMOSsvZnZQM09zakl3TW9kVnFpeFZUY2IwS256M0w5SDQrS3BWcXZTUkpvK2ZObXlkbjViSVRRaFNxT0doaCsxSHhHYVp4RmNlQUFRTVFIUjJOd1lNSFk4YU1HU1VVMmYrTUh6OGVmLzMxRndCMENROFB6NzlDRWIwUWhqK0srUlZiemVuYmI3L0Z4bzBib2RGb3NHdlhMb3dhTmNyby9Yei8vbjNVcmwzYjZCekR6Qkk3T3p1Y09uVUtJU0VoMkxadEc2NWV2UXA3ZTN0MDZ0UUpSNDhleGRHalIvSDIyMjlqMkxCaGNvYmUydHJhS0xhYzkzTzJhYlZhdEczYjlwbm5HUGFXejk3V3ZYdDNaR1ptd3RUVUZFRFczNmxIang0WkxSbk1YcE1rUGo0ZW8wZVB4dXJWcTFHdlhqMDhlUEFBQXdZTVFOT21UYkYrL1hvQVdjdUZYRjFkc1cvZnZrSy9EdzJ6dThMRHcvbEhrb2lJaUlxbHFKL3o2UFh6S256MkxPdkxiVzRCV1IvODgxTFl4QWNUSkM5UGNSTWtBRkMzYmwxRVIwZVhRRFI1UzBwS0FnRG85ZnI0Ri9ZZ1ZHSkdqeDZOMGFOSHc5YldGalZyMXNTK2Zmc0FBRjI2ZE1HZVBYdGdZV0VCR3hzYlErSUxBUERreVJQY3VuVUxXcTBXUzVZc2dVcWx3c2lSSTlHcVZTc29sVW81ZWVMcDZZbnIxNitqVHAwNkFGN3UzdktPam82NGVQR2l2RlcySVpHU3ZVN0pzV1BIQUdUVjBaa3hZNGFjYUltSWlFQ2pSbzNRb0VFRG1KdWJJeUlpQWlxVkNrRkJRZWpWcTFlSnZBK0ppSWlJaU1xanNwNGt1UWxrN1U1RFJaZVVsSVEzMzN5enRNTW9zZ1lOR3NqN29iOEljWEZ4QUFBaHhLTVg5aUQwUXVsME9tUmtaT1FxaHF6WDYvSG5uMzlpL3Z6NWFOV3FsYnpHOHRLbFMzSVJZeUNyVnNsSEgzMGszemRzcS9heTlwYVBpWW5CeG8wYllXcHFhaFFIZ0Z6M016TXpZV2RuQndzTEM1aVltQ0F0TFEzTm1qVkRkSFEwR2pac2lMNTkrMkxac21WWXNtUUo5dTNiWjdTZE9CRVJFUkg5anhBQzkrL2ZsNzhnS3kyWm1aa3dNVEY1N2kvYjB0UFRpN3dweU9uVHA5RzJiZHZuZWp4NmhWaFpXZG1yMVdveGZ2ejRBdGMyVFpreUpjLzJHVE5tRkdwdDFKTW5UNFNUazFPQi9ZNGRPeVppWTJQbCt6bnJDdXpidCsrWmE5bnljK0hDaFFMN0dHcDhGSFp0Vzg1NkRJV3haY3NXOGVEQmcyZjIwZXYxd3NYRlJhNExrWlNVOU15MWNrVzFlZk5tb1ZhcmhaZVhWNG1OYWFEVDZZU05qWTFRcTlXaWNlUEdGVXI3ZC94MTlMeHJWYk8vMS83NDR3OHhhdFFvK2I2aE5rOThmTHpvMXEyYjNKN2ZleUMvOWx1M2Jva09IVG9ZdFQyckpva1FXV3RPQzNvK09wMU9mUEhGRnlJbEpVV2twS1FJSnljbnNYbnpacU0raFJsSGlLeS9WWGZ1M0JHelpzMlNheU41ZUhpSWYvLzczMkxUcGswRm5wL1hjeW50ZGFGRVJFUlVQcFJVVFJJaG5sMmI4WGxsWkdUa2l1OUZYMGNtSlNYbHF2bTRaY3NXTVcvZXZIelBpWTJObGE4cERaOU5yMSsvTGg0OWVpUlNVbEpFMjdadGM5V0cxR2cwWXM2Y09VYlhxdGtWcGg3ZXkvQXFmUFlzMHpOSjlIcjlMWVZDZ1h2MzdoWFk5ODgvLzh5enZiRHI0WFE2SGY3NTU1OUM5UjB6Wmd4OGZIelF2SGx6dVMwMU5SVyt2cjc0KysrLzRlUGpBd0FJQ0FqQXNXUEhjT2ZPSGRTclZ3OEE1TnM3ZHV6QVJ4OTlKSCtEUFhueVpCdzllaFR4OGZHNWRxQUJzaW8zNi9WNjdOcTFDMTk4OFVXQk1XcTFXcm1TY1ZIRXhjWGgrKysvaDZlblo3NTl6cDQ5aTN2MzdzbGJqV1ptWnVMaXhZdEdmZjc1NTU5Q2JidWNGME5HTlNZbTVybk9mNWJrNUdUb2REb0lJWkt2WDcvT0xZRExvSHYzN3NISHg4ZG9OeGxUVTFNOGVmSUUxNjVkazk5cjJlV2MxWkdXbG1iVVptVmxoUlVyVnJ5VXZlVzdkT2tDR3hzYnhNWEY1VG5iSkdmYjBhTkhjZlhxVlJ3OGVCQm56NTVGYW1vcWV2WHFoZERRVUh6KytlZlE2WFNRSkFscGFXbTRkKzllaWRRRklpSWlJbnFWZlBUUlI3Q3dzTWpWbnBTVWhPUEhqeGRyN0JkOUhibHQyelpFUkVSZzFhcFY4aTZFaHc4ZmhyT3pjNzdubkR4NUVvY09IY0xhdFdzQlpNMkFXYlJvRVNaT25BaXRWb3Y2OWV2bjJ0SFF4TVFFNXVibWNIVjFSV0JnWUs3YWpwbVptUmc4ZUxCOFg2MVdZK2JNbVRoNThpUUNBZ0tNK3Q2NGNRUHZ2LzkrcnJqS3k0emxNcDBrT1gvKy9DMjFXcDF5Nzk2OU4vS2JVcVRYNitVNkFqcWRMdGNlMlVWbFoyZVhxMjNod29Xd3Q3Y0hrTFZsN2x0dnZZVy8vLzdiS0VrU0VSR0J5cFVyWS9QbXpmSXY3S1JKa3pCcDBpUjA3dHhaM3VjNysrMjhWS3RXRFNkT25NanptRjZ2aHlSSmVWNEE1YnlJMDJnMFNFeE1oSU9EZzF3WTB1REREei9FMkxGak1XTEVDS1AyaHc4ZnlrVWpnNEtDakFwSUFwQ1hIR3phdEFsRGh3N05kNnZSNDhlUFkvYnMyUWdLQ2lyV0ZsRXZJa255NU1rVEFJQWtTUTlMZkhCNklkTFMwckI1ODJibzlYcUVoSVFnT0RnWUhoNGVSa3RlUm93WWdSRWpSc0RNekF5VEowL09OVWIyYmFpQnJQZDV6amJnNWUwdDM3OS9md0F3aXRWUWt5U3Z1RFFhRFdyWHJnMGZIeC9VcmwwYjA2Wk5nNk9qSXpJek16Rng0a1JvTkJvRUJRWEJ3OE1ENDhlUHg5eTVjN2s5R3hFUkVaVWJ5Y25KOHBmTDJSbXUzZlI2UGRxM2IyOTBUS1BSUERQUjhiS3VJMGVQSG8xcDA2YkJ5OHNMaXhjdnhvMGJOeEFaR1ltWW1CaDVLMk9EOTk5L0gxOS8vVFg2OWV1SDQ4ZVA0Lzc5K3dDQXYvLytHdzBiTm9TMXRUWDgvUHpRcWxXclhJOGxTUkptelpxRkpVdVc0UHo1OC9qcHA1K01qdHZhMnVacUE1QXJRZkk2S05OSkVnQjZJVVNZWHEvdmNQMzZkYlJvMFNKWGh3RURCa0NqMFVDajBhQlBuejdJeU1nd3lqSStmZm9VZmZyMGtXL25kUUdTM2FsVHAvSTlObnIwYUNRa0pNajNmL3p4UjJSbVpxSmZ2MzV5VzBoSUNBQ2dhZE9tV0xKa0NZRGlGNDY5ZlBreVJvNGNDU0FyaTJocmF3c2c2NDIvZi85KzFLeFpNMWZOQkM4dkx5UW1KZ0xJMnRzN1o2SUVnSHpoZCtmT0hUUm8wQUMydHJieU9EWTJOdGkvZnovdTNMbUQrdlhyeStkRVJVVWhKQ1FFOCtiTnl6UFdpeGN2WXM2Y09aZzllL1p6WDZSVnFWSUZBUERvVWNtWERERWtTWVFRRDBwOGNIb2hnb09EY2ZQbVRXemZ2aDNyMXEzRCtmUG44ZGRmZjBHcFZNcnZMWjFPQjUxT0I2MVdpd1VMRm1EejVzMEFrT2Z2Zlg1ZTF0N3lraVE5czE1SlhzZU9IajBxLy8wN2NlSUU3dDY5aThtVEo4UEp5UW1kT25XQ2g0Y0hLbFNvZ0EwYk5tRGh3b1h3OXZaR1lHQWdpMVlURVJGUm1UTjM3bHhjdkhnUlQ1NDhNYnJPZWhhRlFvSEF3RUEwYmRvVUZTdFd4SU1IRHpCOCtIQzR1cnJpOHVYTHVmcmIyZG1oUm8wYUwrMDZjdkhpeFpnN2R5NmVQbjJLRFJzMllOeTRjUmc3ZGl4MjdkcUZQbjM2UUpJa3JGKy9YbDVCTVdEQUFBREF4SWtUa1pxYUtuOCsvZU9QUDdCLy8zNlltWm1oWjgrZVNFbEpRV1ptSnFaUG40NnVYYnZLaVJJQUdEdDJMSjQrZlNySGtITW1pU0ZoOHVEQmcxeGYwdHZhMnVhYU5kS3hZOGRuUG45NmlWUXExWEsxV2kyMmJ0MzZ6TFZOaGpWV0RnNE9SdTNaMTdJOWExMWJRa0pDb2RmUDZYUTZzV25USmpGcjFpelJ0bTFiNGV2cks0NGNPV0swUjdjUVFqZzVPUWxIUjBmUnRtMWI0ZVRrSkp5Y25FVHIxcTJGazVPVCtQYmJiNDFpTGN5YXV5ZFBuZ2c3T3p1amMrTGk0b3o2YURRYTRldnJLMXhjWElST3B4TUJBUUZpNU1pUitkWkpXYng0c1pnNmRhb1F3bmlkV3V2V3JVVnNiS3pvMWF1WE9IWHFsQkFpcXhiSjhPSERoVnF0TnRvbi9QSGp4MEt0Vm9zLy8veFQyTm5aaVo5KytxbkE1L0lzbHk5ZkZpVzVuakc3UC83NFE2alZhcUZTcVhhVjl1LzI2NnFvUDF1TlJpUDBlcjFSbTFhckZhbXBxU0k1T1ZrOGZmcFVwS1NraUxTME5IbnZkeWNuSjlHeFkwZXhhdFdxUE1mczBhTkhudTFsWVc5NUlZUjQrdlNwRUNLcmhrcGVjcTVSZlpaWFlWMG9FUkVSbFE4bDlSaytKaWJHYUp4Mjdkb0pSMGZIWFArc3JhM2xQdjcrL3NMYjIxc0lrVlZIY3RxMGFibkd6YXNteWN1OGpyeDI3WnF3dDdlWDY1UVk2dXBsWkdTSWp6LytXRVJGUmNsOWI5NjhLY2FNR1NQYXRtMHIxcTVkSzFKU1V1VGFqUThmUGhSQ0NQSE5OOStJRlN0V0NDR0VPSFBtalBqa2swL0VEei84SUU2Y09DRSsvZlJUbzMvVzF0YTUyb1FRWXMyYU5TSXNMRXdNR3paTURCczJUTVRFeE1pdnlaUXBVOFN3WWNORVFFQ0FXTE5tVGFHZVkwRmVoYytlWlgwbUNZUVFweVZKd3JsejV6Qm8wS0FTR2ZQczJiT1lOR2xTbnNjTXN6UnlDZzBOQlpDVnZRc01ERVRMbGkzaDdlMk5ZOGVPb1YrL2Z0aXhZd2Y4L2YxaFoyZUh2bjM3b2ttVEpnZ0tDc0xwMDZleFpjc1dlWnZQenAwN3kxbTV2S29xR3pKMEdvMEdRZ2hVcUpCVlczVGJ0bTJRSk1sb3laRldxNFdKaVlsOCsvRGh3L2ptbTI5UXVYSmxtSm1aNGZEaHcvanNzOCt3ZCs5ZWpCdzVFZzRPRHVqZnY3OWNLMlRWcWxXNGV2VXExcXhaaytkenJsbXpKdno5L1RGKy9Iak1uRGtUc2JHeDBHcTErYjZ1TTJiTWdLZW5wOUczN004amV5MlRrcGo2bHQzRGgxbXJiSVFRSmIrV2gxNkl2R2FES0pYS1o5YmNLV2k5NU42OWUvTnNyMVdyVnI3bktCU0tmSmVZdld5VktsVUNBS05aWHRtOUtuRVNFUkVSUFk5ang0NEJ5Rm9LNHVibUJnQjVsaXpJdnNSbHdvUUpHRFpzR0k0ZlA0N2ZmLzhkN2R1M3grblRwN0Zod3dZRUJBVEkxMDNGVVp6cnlQMzc5Nk45Ky9aWXUzWXRxbFNwZ3Vqb2FPajFldHkvZngvbTV1WVlQbnc0bWpkdkRvMUdnN1ZyMStMY3VYUHc4dktDaTRzTG1qUnBndkhqeDhQUzBoS3RXN2ZHUC8vOGczZmVlUWYvL1BNUFB2endRd0JaS3dHV0xGbUNyNzc2Q2tPSERrV0hEaDBLOVp3bVRKaUEzYnQzUTZQUkFBQ3VYTGtDTXpNei9QWFhYL0pNbTl1M2I4UFgxN2VvTHhlOUtOYlcxdlhWYXJYbzNidDNucGtvblU0bnJsNjlLbHEzYmkzR2pSdjMzQmxBclZZcjc5YVNsNlNrSk5HblR4L1J0MjlmZVdhRkVFSjg5OTEzOHUzVTFGUVJGQlFrZXZmdUxWeGRYVVZhV3BvWVBueTRPSHYyYko0eEdIYXBlZmp3WWE2NHg0d1pJMzc3N1RlanRnc1hMb2lCQXdmSzk5dTFheWZTMDlQRmpSczNoSU9EZzNCeGNSR0hEaDBTZXIxZVBIMzZWTXljT1ZPdXBCd2ZIeTlXcjE0dE9uZnVMTDc0NGdzUkZ4Y25QRHc4UkVwS2lqemVsaTFiNU50QlFVSHk3WXNYTDRxRkN4ZUt3WU1IaTJ2WHJobk5KTGw5KzdhWU5HbVNVS3ZWNHVMRmkvbStma1ZseURDVzVKaENDUEdmLy94SHFOVnFZV1ZsNVY3YXY5dXZxeGMxUzRpZXo2dVF6U2NpSXFMeW9TUSs1K24xZWpGdTNEaGhiMjh2Rml4WUlGYXZYcDN2eml3NWR5eThkdTJhK1BqamowV1hMbDFFVWxLUzBHcTF3c1hGUlo1dGtYMG15Y3U2amhSQ2lBY1BIb2gyN2RvWnpSVFpzMmVQYU51MmJhNVorSHE5WGh3NmRFam9kRHJoNitzckRoMDZKSVFROHZYWDFxMWJoYSt2cjlCcXRhSkxseTY1Vmd4a240SGRyMTgvZVVWRDluLzkrdlhMTTg2OWUvY0tSMGRIY2VqUUlURnc0RUFSSEJ6OHpPZjFQRjZGejU1bGZpWkpXRmpZYmJWYWZTc21KcVpCenNLSWFXbHA2TmF0RzZwWHJ3NUprakI3OW15TUhqMGFBd2NPbFBzOGZmclU2SDUrbmo1OUtsY0NidGFzV2E3cXlWV3FWTUdpUll2UXJGa3p1WEJxUWtJQ3RtelpJdGNMTVRjM2g1T1RFL3IzNzQ5TGx5N2hsMTkrUWYvKy9ZMEtURFp1M0JpYk4yL0cwS0ZEc1h6NWNtemZ2aDJtcHFaRzYrMGlJaUx3NE1FRGRPN2NHYjYrdnBnK2ZUcVVTaVd1WExraVZ4a1dRa0NyMWNMVTFCUU5HemJFK3ZYclVhMWFOVlN1WEJuQndjR29WNjhlV3Jac0tjODhxVnExS2h3ZEhURjgrSEFvbFVxODhjWWJXTHAwS2JwMzc0NjB0RFNrcGFXaFdyVnEyTFJwa3h6SDZ0V3I0ZURnQUM4dkwzend3UWRJU0VoQTFhcFZBUUR4OGZIdzkvZkh3WU1INGVEZ0FBRDQ0SU1QQ3ZFVExaeEtsU29oT1RrWm9hR2hKVHJ1blR0M0FBQUtoZUpLaVExS1JFUkVSRVFsNHNpUkkyaldyQm11WHIwS1QwOVBlZWZRd21qY3VER3NyYTBSSFIwdDF6bjA4dkxDMEtGRDBiTm5UelJvMEFEQXk3Mk9CSUR2di84ZW5UdDNOdHI0NDhDQkEzQjFkVVZRVUJBR0Rod29YMk5La29RMWE5YmdxNisrd3AwN2R4QWFHaXJQL1AvdXUrL1FxVk1uREI0OEdQWHExVU9kT25YdzdydnZ5bVBxOVhyczJMRUQvZnIxZzJHWFdNTk1sdXh5RnBtTmpJekVmLzd6SDVpYm04UFQweE83ZCsvR2YvN3pIeXhkdWhRN2R1ekEwS0ZEMGJGanh5TFYrM3VWbGZra0NRQUlJZlpMa2pUaDJMRmpjSEp5a3R2TnpjMnhZOGNPVks5ZUhiYTJ0dkxVOCt4VDdiTXZiM2xXc1VTRG4zLytHYWRQbjhhbm4zNkt3WU1IeTI4dUFMbTJVVXBOVFVWeWNqTHM3ZTF6VGYydldiTW1ObXpZa0d2OGI3NzVCalkyTmhnNmRDZzhQRHpnNGVGaGRGeXYxMlBseXBVWU5Xb1VsRW9sTWpJeUVCSVNnZzRkT3VEMzMzK1hkOWxKUzB1RHFhbXAvR1pLUzB2RG9FR0RzRy9mUGl4Y3VCQ2hvYUhZc0dFRDR1UGo0ZTd1anVqb2FBUUhCK1BxMWF2eTBoOGc2ODBaRnhlSElVT0dZTjY4ZVdqYnRpMkFyQzE4cDArZkRoY1hGN212SVVFQ1pMMzJWYXBVd2JadDIxQ3hZa1hzMmJQSDZIbEVSVVhoOU9uVEdEVnFWRUV2ZVo0NmR1eUlmZnYyeWNWblM4cjE2OWNCQUVLSVN5VTZNQkVSRVJFUkZWdFFVQkM4dmIwUkhCd01Nek16ekowN0Z3Y09ITWl6aUd0NmVyclIvZXZYcitQTW1UT29VNmNPOXUvZmowOCsrUVNOR2pWQ2NIQ3dYS2dWZUxuWGtYZnYzc1hldlh1eGRldFd1ZStaTTJjUUhSMk5WYXRXNGNLRkM5aTBhUk9HRHg4dUg5K3dZUU9jbloyeFk4Y09OR2pRQUpjdVhZS1hseGVxVktrQ2hVSUJPenM3TEZ1MkRDdFhyalNLNGRxMWEvajY2Ni9sblJSekZtczF5TWpJQUFEOC92dnZXTGR1SFhRNkhTWk9uQ2p2RUxSNzkyN2N2bjBiUzVjdXhlblRwN0YrL1hyTW16Y1BIaDRlNk4yN2Q0R3Z4YXV1WENSSkpFbmFEV0RDeVpNbmpaSWtBRkM5ZXZVU2ZTd2ZIeDljdTNZTmdZR0I2TjI3TjRZT0hZb2hRNGJBM053ODF3NHlFeVpNL0hLeFd3QUFJQUJKUkVGVVFQWHExWEgxNmxVRUJnYWlXclZxdWNiTHF6NkhYcS9QMWY3MTExK2pRWU1HOFBiMlJreE1ES3BWcTRaOSsvYkJ4TVFFQnc0Y1FMMTY5UkFSRVFGdmIyOEFXUW1hN0ZuS1BYdjJvRnUzYnZKdUZpWW1KdkR4OGNHalI0K1FtcHFLUVlNRzRkU3BVNWcrZlRvV0xseG90RHROOWVyVjRlZm5oeGt6Wm1EV3JGbkl6TXlFdjc4L3ZMeTg4dHdmRzhqNncyTFl2alF1TGk3WDhaczNieUlrSk9TNWt5VC85My8vaDMzNzlpRWxKZVc1enMrTFZxdkZ6WnMzQWVCSlJFVEVyUklibUlpSWlJaUlTb1NYbHhkcTFxeVpxNzJnbWlSSlNVbnc4UENBdTdzN1ZDb1YzTnpjMEtGREIxU3FWQWsxYXRUSWRlN0x1bzVjdVhJbGV2VG9JYy80dUh2M0x1Yk1tWU5aczJiQjFOUVVNMmJNZ0l1TEN4bzNiaXduS1pLVGs5R2lSUXQ0ZVhtaGI5KysrT0dISCtEbDVRV0ZRZ0c5WG8vazVHUUFrSk0rQnBHUmtWQ3BWSVhlNGJCV3JWcjQ3TFBQMExadFd3d2NPQkQrL3Y3eXNjV0xGME92MStQbXpadm8yYk1udnZ6eXl4Si96VXBMdVVpU3hNYkcvbDZyVnEzVWlJZ0lDNDFHODhLTEVqWnAwZ1IrZm42SWpJekUyclZyMGJOblQ2T1pJaGtaR2ZEMTlZVWtTVml3WUFHMmJ0MEtGeGNYVEo4K0haMDZkVEw2cGN5clFLU05qVTIraFNQLzlhOS9RYXZWSWlJaUF0V3FWWU9WbFJVZVBIZ0FiMjl2T0RzN28wS0ZDc2pNek1TbFM1ZmtwRXhTVXBKUmR0TEV4QVJwYVdtd3NMQkFnd1lOY1ByMGFUUm8wQUJtWm1aWXRHZ1JmdmpoQjZPaXJ3RFF2SGx6akJvMUNsT25Ub1VrU1ZpOGVMSFJNcUZuTVJTWGpZMk5SYTFhdFNDRXdKa3paNHdLc0JhVllablFYMy85OWR4ajVIVC8vbjFvdFZvSUlhNlcyS0JFUkVSRVJGUmlzaThmS2F6RXhFUzR1Ym5CeHNaRy9qSjYwcVJKU0V0TFE4V0tGWkdabVltS0ZTdmk2dFdyUmh0aGxMU2MxNUVPRGc1SVNFaVFWdzlFUmtiQzA5TVRnd1lOa2xjSTFLdFhUNTZsTVhYcVZBd1lNQUIxNnRUQmdnVUw0Ty92RHo4L1AxU3NXQkZYcmx4Qml4WXQ0TzN0amNURVJQajUrZUhMTDc4MDJpbzVMQ3dNS3BWS2pzZlUxRlRlNmpjN1EzTHBYLy82bDl5MmFkTW1CQWNIdzhIQkFkV3FWVU5ZV0JqOC9mM1JyMTgvakI4L1BzOEpBV1ZWdVVpUzNMdDNMN1ZtelpwN1VsTlRCeDArZkJpZmZQS0pmQ3crUGg0QWpDNzREZnRaQTFrN1VtUy9YeFNXbHBieStxK01qQXljUDM4ZWYvNzVKL2J0MjRjUFAvd1FLMWFzZ0VLaGdMT3pNNW8xYTRhVksxZGkxYXBWNk5DaEE1bzNiNDZ2dnZwS1hnNlRYVjR6U1FCZy9QanhlVTZIQ2dnSWdGNnZ4K2pSb3hFU0VvTHAwNmZEeE1SRVh2NVR1WEpsZlBmZGQ2aGR1emFBck5rcm4zenlpZEhPTjlPblR3ZVFWVnRsMHFSSjBPdjF1SFhyRmk1ZHVvU3dzRENFaElTZ2R1M2FXTHg0TVpLU2t2RDExMS9MUzRPYU5tMktPblhxd01yS0tzOEVWYVZLbGRDM2IxODRPanJLejY5Mjdkcnc4L043bnBjZEFPUmxQL2Z2MzMvdU1YS0tqbzRHQUVpU3hIb2tSRVJFUkVSbFNGN1hUNGJsTmdxRkFqWTJObkIzLzkvZURJYTZpVEV4TWZMMW9LbXBxVHpUL1dWZFIzNzc3YmNBc3I0ODkvSHh3ZlRwMCtYckpnTjdlM3NzWHJ3WTgrYk5ROE9HRGJGNzkyNkVoWVdoWThlT0NBNE9Sa0pDQWtKQ1F1RG01Z1p6YzNNRUJBVEF3c0lDeTVjdmg2ZW5KeFFLQlhyMzdvMHpaODVnNk5DaGVjYWswV2dnU1JJU0V4T2gwK2x5SGRkcXRVaFBUOGVVS1ZPUW1abUoyTmhZTEYrK3ZOQmZuRk1wVUt2VjNkUnF0UmcvZnJ4UmRkeGV2WG9KT3pzN3NXelpNaUZFN3YydHN5dG9mMnZEUHRWNVNVbEpFUk1tVEJCZmZmV1ZpSTZPenJmZnBVdVhSR0Jnb0ZpOGVMRzhlMDF4eGNYRmlhU2tKUGwrWm1abXNjZU9qWTBWZmZyMEVUTm16QkJCUVVIaS92Mzd1ZnFjUDM5ZWZQUE5OMkx5NU1saTFxeFpjcVhrbjMvK1dXZzBtbUk5Zm1FWUtoL2Z1WE9uUk1aYnQyNmRVS3ZWd3RyYW1qdmJsQ0x1YnZOcWVSVXFqQk1SRVZINVVKS2Y4dzRlUENqZjNybHpaNTU5OG12UEtUMDlYYVNtcGhwZFE3MnM2MGlENU9Sa2NldldyV2YyTWV3OGV1TEVDWG1YMHV6Q3dzS01kcThSSXV1NkxpTWpROFRHeG9wQmd3YUp6TXhNK1ZqMlhZRisvLzEzMGExYk45RzllM2ZoNit2N3pEaWlvNk5GUUVDQTZOR2poN2h4NDBhQno2MG9Yb1hQbm9WYmpGUTJtS2pWNnRzS2hhTDJ2bjM3OGx4WFJ1WExzR0hERUJVVkJWZFhWMHlZTUtIWTQwMmVQQmtoSVNIUTZYVHF5TWpJaUJJSWtaNkQ0WTlpV0ZoWWFZZENnUHp0UUhoNGVIbjYvd1VSRVJHVkFuN09LMStFRUlXdWIxSllyOEpuejl4clBjb3VyUkRpUDNxOVBzOWRZNmo4NmRxMUs0RC9UWVVyRGtPZEZ5RkVjbVJrWkdTeEJ5UWlJaUlpSWlySFNqcEI4cW9vVDBrU2FEU2FkUURTOSs3ZGk2ZFBuNVoyT1BTQ0dhcGFIenQyck5oalhiOStIYW1wcVFEd0p3QjlzUWNrSWlJaUlpS2lNcWRjSlVtaW9xSmlBUVNtcEtSZzQ4YU5wUjBPdldDRy9jZ1RFaEtRbHBaV3JMR3lUUjQ1VWJ5b2lJaUlpSWlJcUt3cVYwa1NBQkJDckJKQ1pQejAwMDk0OU9oUmFZZERMNUJTcVVTVEprMEFBRnUyYkNuV1dJYlpLSklrN1M1MllFUkVSRVJFUkZRbWxic2tTVVJFeEMwQVM5UFMwckJpeFlyU0RvZGVzRjY5ZWdFQUxsKysvTnhqUEhueUJHZlBuZ1dBZjhMRHc4K1hUR1JFUkVSRVJFUlUxcFM3SkFrQWFEU2FaUUR1L2ZiYmJ6aDU4bVJwaDBNdjBFY2ZmUVFnYXlhSVZxdDlyakZPblRvRklRU0VFUHRLTWpZaUlpSWlJaUlxVzhwbGtpUXFLaW9ad0RnQVdMQmdBUklTRWtvNUlucFJhdFNvZ1lZTkd3SjQvaVUzdTNidEFnQWhoUGkrNUNJaklpSWlJaUtpc3FaY0pra0FJRHc4Zks4UUlpQStQaDZlbnA3UWFEU2xIUks5SUM0dUxnQ0FYMy85dGNqbjNyeDVFMkZoWVJCQ25EMTM3dHk1a282TmlJaUlpSWlJeW81eW15UUJnSVNFQkE4aHhMbXdzRERNbVRNSGVqMTNkaTJQZXZUb0FRQzRjdVVLenB3NVU2UnpOMi9lREFBUVFxd3I4Y0NJaUlpSWlJaW9UQ25YU1pLYk4yK21wNmVuZnlLRXVIbjQ4R0Y0ZVhraE16T3p0TU9pRW1aaVlvSUpFeVlBQU5hc1dWUG84Mjdmdm8zZHUzZERDQkY5N3R5NTcxNVVmRVJFUkVSRVJGUTJTS1Vkd010Z1pXWFZSSktrazVJazFWU3IxVmkyYkJuZWV1dXQwZzZMU2xCYVdocnM3T3dBQUQ0K1BuSkIxL3pvOVhwTW5qd1pvYUdoME92MVk4NmRPN2YrWmNSSkJWT3IxYUswWTZEY3dzUERYNHYvWHhBUkVkR0x3ODk1VkZpbCtkbXpYTThrTVRoMzd0dzFBRzJGRUgrSGg0ZGp3SUFCT0hMa0NJVGdlN1M4TURjM2g3ZTNOd0RneXkrL3hOMjdkNS9aZjh1V0xRZ05EUVdBVTB5UXZGcUVFRVZiTTBVdnc4WFNEb0NJaUlqS1BuN09vMElxMWMrZXI5VTNnNDBiTjY1U3BVcVZ6UUI2QVVDYk5tM2c0dUtDZHUzYVFhRjRMZkpGNWQ3SWtTTngvdng1MUt0WEQ2dFdyY0o3NzcxbmRGd0lnVjI3ZG1IaHdvVVFRaVJLa21RVEhoNSt2WFNpcGZMTThFMEpaMkFRRVJFUlVYNVVLcFdmSkVuVGhCRFRJeUlpVnBSMlBBUW9TenVBbHlrK1BqN2ovdjM3UDlXb1VlT1NRcUZvZi9mdTNjb0hEaHpBdm4zN2NQLytmV2cwR2lpVlNwaWFta0twVkVLU2VHMVQxblR0MmhVblRwekFyVnUzRUJRVUJLVlNDWE56YzFoWVdPRHExYXRZdFdvVnZ2Lytld0JJRjBMMGk0aUlPRnZhTVZQNVZMdDI3WGtBY1AvKy9mbWxIQW9SRVJFUnZhSnExNjc5c1NSSnRnQitpNDJORFMzdGVPZzFtMG1TbmJXMXRZVVFZaHlBY1FDYWxuWTg5RkxGQ2lHR1JrUkVIQ250UUtqODRrd1NJaUlpSWlvSVo1Szhla3hLTzREU0VoWVdsZ3BnSllDVlZsWlc3UlVLUlI4QTFrS0k5eVZKZWtjSVlTNUpFdGZnbEMvLzZQWDZyWm1abVN1aW9xTGlTenNZSWlJaUlpSWllclc4dGttUzdNNmRPeGNDSUtTMDR5QWlJaUlpSWlLaTBzT1pFa1JFUkVSRVJFUkVZSktFaUlpSWlJaUlpQWdBa3lSRVJFUkVSRVJFUkFDWUpDRWlJaUlpSWlJaUFzQWtDUkVSRVJFUkVSRVJBQ1pKaUlpSWlJaUlpSWdBTUVsQ1JFUkVSRVJFUkFTQVNSSWlJaUlpSWlJaUlnQk1raEFSRVJFUkVSRVJBV0NTaElpSWlJaUlpSWdJQUpNa1JFUkVSRVJFUkVRQW1DUWhJaUlpSWlJaUlnTEFKQWtSRVJFUkVSRVJFUUFtU1lpSWlJaUlpSWlJQURCSlFrUkVSRVJFUkVRRWdFa1NJaUlpSWlJaUlpSUFUSklRRVJFUkVSRVJFUUZna29TSWlJaUlpSWlJQ0FDVEpFUkVSRVJFUkVSRUFKZ2tJU0lpSWlJaUlpSUN3Q1FKRVJFUkVSRVJFUkVBSmttSWlJaUlpSWlJaUFBd1NVSkVSRVJFUkVSRUJJQkpFaUlpSWlJaUlpSWlBSUJKYVFkQVJGUWVxRlNxTGdDNjU5RytQTnZkMElpSWlPMHZMeW9pSWlJaUlpb0tKa21JaUVxR1ZwS2s2VGticzdmcGRMcCtMemNrSWlJaUlpSXFDaTYzSVNJcUFSRVJFU0ZDaVBobmRIbWkxV3IzdmJTQWlJaUlpSWlveUpna0lTSXFHVm9BMjU1eC9IQlVWSlRtWlFWRFJFUkVSRVJGeHlRSkVWSEoyWkhmQVNIRXp5OHpFQ0lpSWlJaUtqb21TWWlJU3NqVHAwOVBBbmlTczEwSWtaS1FrTENyRkVJaUlpSWlJcUlpWUpLRWlLaUVYTDkrUFVNSThVdk9ka21TanQ2OGVUTzlOR0lpSWlJaUlxTENZNUtFaUtnRUNTRnliZkdyMSt1NTdTOFJFUkVSVVJuQUpBa1JVUWw2K1BEaGNRQXAyWnJTTWpNem1TUWhJaUlpSWlvRG1DUWhJaXBCOSs3ZFN3V1F2ZjdJaWFpb3FPVFNpb2VJaUlpSWlBclBwTFFESUNJcWIvUjYvUzhLaFdMSWYrK3lZT3NyU0FnaEFUQURVQUdBS1Y3Zkx3MzBBRElCWkFEUVNKSWtTamtlSWlJaW9sTEZKQWtSVVFsTFMwczc4c1liYjZRTElSUmFyVGFvdE9PaFBKa0NlQWRBM2YvKzE2eDB3eWsxR2dDUEFNUUFlUGpmKzBSRVJFU3ZMU1pKaUloSzJKVXJWNTZxVktxOWtpUlZ1M0RoUWtKcHgwTjVxb0NzQkVsb2FRZnlpckFGa0FRbVNZaUlpT2cxeHlRSkVkRUxJSVFJQWxDcnRPT2dmSmtoYXdZSlpYbWRaOU1RRVJFUnlWN1hOZGhFUkMrTVNxWHFBc0JMa3FTRlZsWldQVW83SHNxVEFrd0taRmNCL0V4QVJFUkV4QTlFUkVRbFJhMVd0MUtyMVFjbFNUcXNVQ2crQUZCRm9WRHNWYWxVSnl3dExkdVVkbnowOG9TRmhXSHo1czFGT2tlcjFjcTNNekl5Y09EQWdaSU9pNGlJaUlnS3dPVTJSRVRGMUtKRmkzcG1abWJ6QVl3QUlGV3BVZ1ZEaGd5Qm1aa1pObTNhaFBqNCtBNUtwZkpQbFVxMVRaS2tPZUhoNGRkTE9XUXFBbHRiVzd6MTFsdlA3Sk9ZbUlqUTBLenlKbnE5SG41K2ZwZzBhUkppWW1Jd1pzd1lQSHo0RURWcTFKRDdQMzc4R092WHI0ZWxwU1VBUUtQUndOblpHZE9tVGNPSEgzNkloSVFFekpzM0Q5MjdkOC96OFM1Y3VJQVJJMGFnVmF0VytQNzc3L1BzNCt6c2pDdFhyaUEwTkJSbVpwdzBRMFJFUkZRWVRKSVFFVDJubGkxYlZqVTFOWjBoaEpnQndLeENoUXB3ZEhURStQSGpVYmx5WlFEQWdBRURzSDc5ZW16YnRrMUtUMC8vRkVCL0t5dXJyeVJKV2hJUkVmR29WSjhBRlZwQnN6cHNiVzNsMjVzM2IwYXJWcTFnYVdtSm5UdDNZcytlUGJDMXRaWEh1SHo1TWp3OFBOQ3NXVFA1SERNek15eFlzQUNUSjAvR2tpVkxVS05HRFZTb1VLSEF1SzVkdTRaTGx5NFpqUVZreldTNWMrZE9VWjRpRVJFUkVZRkpFaUtpSW52dnZmY3FWcXRXelZVSXNRQkFWYVZTQ1FjSEIweWVQQm0xYTljMjZtdGhZWUhKa3lmRDJka1pBUUVCMkw5L3Z5bUFxUUJjMVdxMWQyeHM3TmYzN3QxTExZM25RWVhYczJmUFF2V0xqSXpFTDcvOGdrV0xGc0hIeHdmVnFsV0RFQUpDQ0NRbko2TlNwVXBZc1dJRjNOM2RjODN1YU42OE9RSURBMUcvZm4xRVJVVVZPSHNGQUt5dHJiRjE2MWJNbnovZnFQMm5uMzZDU3FWQ1NFaEk0WjhrRVJFUkVURkpRa1JVQkFwTFM4c0JDb1ZpS1lEM0pFbEM2OWF0TVdYS2xGemY1T2YwOXR0dlkvNzgrUmcrZkRoV3JseUpQLzc0b3pJQTMxcTFhazJ0V2JQbTV4RVJFVnNBNkY3R2s2Q2kyN3QzN3pPUEcyYVNaR1Jrd05iV0ZnRUJBVWhKU2NHY09YT2cwV2dnaE1EeDQ4Zng3My8vRzJGaFlZaU9qb2FQancrMmI5OE9yVmFManovK09OZVlRZ2pZMk5nWXRlbjFlbXpmdmwyKzcrVGtoSmt6WjJMS2xDbW9XclVxQU9EZXZYc0lDUW1CdDdjM2t5UkVSRVJFUmNRa0NSRlJJVmhaV2RsTGtyUk1rcVRXQU5DNGNXTk1talFKZG5aMlJScm4vZmZmUjBCQUFNNmVQUXQvZjMvOC9mZmZ0U1ZKK2tHbFVubm85ZnJwa1pHUnY3NlFKMERQN2EyMzNvS0Rnd05NVFUwQlpDVXZIajE2WkZSanhLQk5telpvM0xneFJvOGVqZFdyVjhQVTFCVHg4Zkd3c0xEQXJsMjcwTE5uVDRTRmhlSHUzYnR3ZFhWRnBVcVZvRkFvOE5kZmZ4bU40K3ZyQzRWQ2dSa3paaGkxdDIvZjNtZ0dpbHF0eG52dnZZZWRPM2RpMUtoUkFJQnQyN2FoWThlT3FGbXpaa20vRkVSRVJFVGxIcE1rUkVUUFlHbHArWUZTcVZ3S29BY0ExS2hSQTJQSGprWGZ2bjBoU2RKemo5dTZkV3RzM0xnUkJ3OGVSR0JnSUdKaVlqNVFLcFVIMVdyMVVVbVNab2FGaFlXWDFIT2c0bkYwZE1URml4ZXhldlZxQUlCT3AwT2JObTJNNnBRY08zWU1RRllCMWhrelpxQk5tellJQ3d0RFJFUUVHalZxaEFZTkdzRGMzQndSRVJGUXFWUUlDZ3BDcjE2OW9GRGszbVJPQ0lHVEowL0MwOU1UeDQ4Zmg2MnRyVnlmUktQUjVGcW1NM2p3WUFRR0JtTDQ4T0hRYURRSURnNkd2Ny8vaTNvNWlJaUlpTW8xSmttSWlQSmdhV241cmxLcG5DdUVHQU5BcWx5NU1vWU1HWUxodzRlWDJFNGhraVNoZS9mdWNIQnd3TmF0VzdGaHd3WWtKaVoyMXV2MVo5VnE5UmF0Vmp2My9QbnowU1h5WVBSY1ltSmlzSEhqUnBpYW11S2pqejR5T3BiemZtWm1KdXpzN0dCaFlRRVRFeE9rcGFXaFdiTm1pSTZPUnNPR0RkRzNiMThzVzdZTVM1WXN3YjU5K3hBVUZKVG5ZNTQ2ZFFvWkdSbG8xNjRkdnYzMlczejMzWGNJQ0FpQWhZVUY5SG85S2xhc2FOUy9XN2R1Q0FnSXdMRmp4NUNRa0lCNjllckIwdElTRnk1Y0tOa1hnNGlJaU9nMXdDUUpFVkUyMXRiV2IrcjErbW1TSkhrQXFHaG1ab2ErZmZ0aXdvUUplUFBOTjEvSVk1cWFtc0xGeFFXT2pvNVl0MjRkZnY3NVp5a2pJMk9vVXFrY2FHVmw1WitlbnI3MDh1WExjUy9rd1NsZnFhbXBtRFp0R2laTW1JQWhRNGJJN1lhWkpJY09IY3J6dksrKytnb0E4UFRwVXlRbEpTRW9LQWh0MnJTQnRiVTE2dFdyQnhjWEY0d2RPeGJWcWxYTGRhNUdvOEdxVmFzd2ZQaHdtSmlZWU55NGNUQXpNOFA2OWVzeGN1UklBSUM1dWJuUk9XWm1adWpYcng5Mjd0eUp1TGc0REJzMnJLUmVBaUlpSXFMWERwTWtSRVFBR2pkdVhLRnk1Y3FqaEJEZWtpUlZseVFKblR0M2hydTdPOTU5OTkyWEVrT2xTcFV3ZGVwVURCa3lCS3RYcjhhdnYvNXFwdGZyWjFwWVdJeFZxOVh6SHo1OEdCZ1RFNVAyVW9JaHhNZkh3OGJHQm5GeGNlamN1WE91NHpuYmpoNDlpcXRYcitMZ3dZTTRlL1lzVWxOVDBhdFhMNFNHaHVMenp6K0hUcWVESkVsSVMwdkR2WHYzb05mcmpaYmJDQ0hnN2UwTmMzTnpmUHJwcDNMN3lKRWpJWVRBN2R1M1ViRmlSU2lWeWx5eE9EazVZZVBHamFoY3VYS3VHUzVFUkVSRVZIaE1raERSNjA2aFZxdjdBdkFGMEFnQVZDb1ZwazZkaWc4KytLQlVBcXBSb3dZV0xseUlFU05HWU1XS0ZUaDkrdlNiQUZhODg4NDcwOTUrKzIzUGMrZk9iUVdnTDVYZ1hpTjE2OWJGekprekFRQ1RKMCtXMncwelNZNGVQWnJySEkxR2c5cTFhOFBIeHdlMWE5Zkd0R25UNE9qb2lNek1URXljT0JFYWpRWkJRVUh3OFBEQStQSGpNWGZ1WE5TdFd4ZHBhV2xZc0dBQnpwOC9qMisvL1JaS3BSSkNDQ1FrSktCS2xTclE2WFFJRGc3T04ySDM5dHR2bzB1WExxaGZ2NzVjWUphSWlJaUlpdTc1cXc0U3ZXYUVFQklBTXdBVkFKZ0N5RjF4c1d6U0E4Z0VrQUZBSTBtU0tPVjRYaHBMUzBzN3BWSzVERUE3QUdqWXNDRW1UWnFFamgwN2xuSmt4azZmUGcxL2YzOWN1WExGMEJRcGhKZ2VFUkZ4cERUaktzdUVFTzhBNkFEZ2wvejYzTDE3Rnk0dUxua2VTMHBLeW5QNVZmYkV5WWtUSi9EMTExOWo2ZEtsR0QxNk5EcDE2Z1FQRHc5VXFGQUJLU2twV0xod0llTGo0ekYvL255TUhUc1dsU3BWd29vVksxQ3JWaTFEak9qUW9RTlNVMU1CQU5XcVZjUDgrZlB4NFljZkZ1T1o1OHNKd0FsSmtoNjlpTUdKaUlnb2J5cVZ5aytTcEduLy9XeTNvclRqSVNaSmlBcE5DR0VHb0FhQXVnRGVRVmJDcER6UUFIZ0VJQWJBUTBtU05LVWN6d3RuYlczOWYwS0lKUUQ2QWxuZndvOFpNd2I5K3ZYTGM3ZVJWNEVRQXZ2MjdVTmdZQ0R1Mzc5dmFQNU5yOWQ3bmp0MzdseHB4bFlXRlNaSlVoS1NrNU5ScVZJbDNMNTlHL1hyMTg5MTNMQmJ6ZUhEaDlHeFk4ZGNzMEEwR2cweU1qSWdoRURseXBXTHRhTlNBWmdrSVNJaUtnVk1rcng2dU55R3FQQXFJQ3RCRWxyYWdid2d0Z0NTa0pVMEtaZXNyYTFyQ3lHKzFPdjE0eVZKVXJ6eHhodHdkbmJHeUpFajVTMVdYMVdTSktGbno1N28yclVydG16WmdrMmJOaUVwS2FtckpFa09hclY2b3hCaVhrUkV4SzNTanBPTVZhcFVDUUR5VEpBQWtIZEtjbkJ3eVBkNFNlMm1SRVJFUkVRRmV6Vy9NaVY2TlpraGF3WkplVldlWnNjWWFkeTRjUldWU2pWSENQRVBBRGN6TXpORi8vNzlFUndjalBIang3L3lDWkxzek16TU1ITGtTQVFIQjJQdzRNR29VS0dDQXNBSUFGZFVLdFhpbGkxYlZpM2xFSW1JaUlpSXlpd21TWWdLVDRFQ2tnaUcyZ0V2aWs2bksvSTVqeDgvTG16WENpaG5meE0rK09BRE15c3JxekdWSzFlK0prblNBa21Tek8zdDdSRVVGSVRaczJlamF0V3ltMCtvWExreVpzeVlnWjA3ZDZKcjE2NVFLQlFWSkVtYVpXSmk4bzlLcFpyVXVISGpzcFA1SVNJaUlpSjZSWlNyQ3lLaTB2VFhYMzloeUpBaHlNakllQ0hqNzkyN0Y5T21UU3ZTT1JjdlhzU29VYU9nMFpUYkZUVDVrVlFxVlc4ek03TUxDb1hpRzBtU2FyUnExUXJmZnZzdC9Qejg4bDM2VUJiVnFsVUxTNVlzd1pZdFc5QzZkV3RJa2xSVmtxVFZWYXBVdVdKcGFUa1FyRDFGUkVSRVJGUm9yRWxDVkVKc2JHeFF0V3BWckZ1M0RwOTk5bG0rL1d4dGJmSFdXMjg5YzZ6RXhFU0VodjZ2OU1tTkd6Zmc2K3NMU1pMUXZYdDNvNzdkdW5XRHU3dDdyakV5TWpLd1lNRUNKQ1Frb0UrZlBrYkhhdGFzaVEwYk5oVGlXWlU5YXJXNm5SQml1U1JKN1FHZ1FZTUdtRGh4SXJwMDZWTGFvYjFRVFpzMnhkcTFheEVTRW9LQWdBQmN1M2F0Z1ZLcDNLWldxejMxZXYzMGMrZk9IUy90R0Y5VkZ5NWN3SWdSSTlDcVZTdDgvLzMzZWZaeGRuYkdsU3RYRUJvYVdxd2FJU3RYcnNTdVhidXdkZXRXMUs1ZEd5dFdyTUQrL2Z2eDVNa1ROR25TQko5Ly9qbGF0bXo1ekRIR2poMkxzTEF3bkR4NUVoWVdGdmsrbit6NjkrK1AyYk5uNC9qeDQxaThlREhHalJ1SC92MzdQL2Z6SUNJaUlpcXZtQ1FoS2tFelpzeEFYRnhjZ2YwT0hEand6T08ydHJieTdidDM3MkxLbENtWVBYczJ1blhySnJkdjNyd1plL2JzUWQrK2ZYT2RMNFRBd29VTFlXdHJpNmxUcDhydE1URXhjSEZ4eWJkSVpGbG1aV1hWUkpLa3hRQUdTSktFNnRXclkvVG8wWEJ5Y25wbGQ2eDVFZHEzYnc5YlcxdnMzcjBiMzN6ekRSNDhlS0JXS0JUSFZDclZmcDFPNTNuKy9QbUxwUjNqcStyYXRXdTRkT2tTbWpWclp0UWVGaGFHTzNmdUZIdjhXN2R1WWZQbXpmanFxNjlRdTNadEFFQ3JWcTNnNnVvS1NaS3dhdFVxekpneEF3Y1BIc3gzRjV0ZmYvMFZOMi9lTE5UajVaVkU2ZENoQTJKaVlyQjgrWEk0T2pxK1Z1OE5JaUlpb3NKZ2tvVG9PUncrZkJpZW5wNUZPaWNzTEV5KzNiTm56MEtkRXhVVmhaa3paK0x4NDhmdzlmV0ZyNjh2Z0t3a3lKTW5UL0RHRzI5ZzVNaVJjditqUjQ5Q0NJSGx5NWZqMXExYm1EdDNybnpzNmRPbmNIZDNSNjlldlRCMDZOQWl4ZjRxYTlHaVJVMVRVOVBaa2lSTkJLQzBzTERBcDU5K2l0R2pSNk5peFlxbEhWNnBVQ2dVNk51M0w3cDM3NDVObXpaaDgrYk5lUHIwNlNkS3BiS2JTcVg2VHFmVHpUOS8vbnhNYWNmNXFyRzJ0c2JXclZzeGYvNThvL2FmZnZvSktwVUtJU0VodWM0NWVQQWdmdjc1Wnp4NjlBaENDQWdoakk3LzhNTVBxRjY5T2dEZ3laTW5BQUJMUzB2NWVQYUVaZmZ1M2JGMzcxNElJZkpNa3FTbHBjSGYzeDhqUm95QW41L2ZjejFIaFVJQlMwdExhRFFhcEtlbjV6a1RoWWlJaU9oMXhpUUowWFBvMHFVTHpwdzU4OXpuNzkyNzk1bkhEVE5KSkVtQ201c2J2THk4Y1BUb1VmbTR0YlcxVWRMRjBBWUFwMCtmUm1Sa0pDNWR1b1NQUC81WVBwNlVsSVEzMzN3VGUvZnVsUjgvS1NrcDF6aGx4UWNmZkZESjFOUjBra0toK0FMQUd5WW1KdWpSb3djbVRwd29YNVMrN2lwVXFBQlhWMWM0T1RraE1EQVFPM2Z1VkdSbVpycWFtSmdNVWFsVXl4UUt4WXF3c0xDazBvN3pWZUhrNUlTWk0yZGl5cFFwY2xIZmUvZnVJU1FrQk43ZTNybVNKT3ZYcjVjVG1JWDVuVE1rVUhJbVFJUVFlUERnQVg3NjZhZG56bnhhdjM0OWJHeHNDbHlPVTVEOFpxa1FFUkVSRVpNa1JNOUZraVFvbFVyNS90bXpaOUc4ZVhQNVc5a2JOMjZnWWNPR2VWNk12UFhXVzNCd2NJQ3BxU21BckF1a1I0OGVvVWFOR3JuNk5tL2VITTJiTjRlWGwxZWhZMnZYcmgxYXQyNk50bTNiNWtxc1pMK3YwK25RcGsyYlFvLzdDakZWcTlWREFTd0dVQXNBL3YzdmY4UGQzUjBOR3pZczNjaGVVVysrK1NZOFBUM2g0dUtDVmF0VzRjaVJJK2FTSk0wVlFreFVxVlJ6TkJyTnQxRlJVYTlkZGQrYzFHbzEzbnZ2UGV6Y3VST2pSbzBDQUd6YnRnMGRPM1pFelpvMWpmcW1wS1RnMUtsVGhhN3RJNFRBdVhQblVLMWFOWmlibTh2dHAwK2ZocHViRzRDczMrUEpreWZuZWY3dDI3ZXhhOWN1QkFVRjRkNjllNFY2ekgvLys5K29WS2tTMnJkdkR3OFBEN2tXVXExYXRhQlVLaEVlSGc0N083dENqVVZFUkVUMHVtQ1NoS2lZSGo5K0RIZDNkM2g3ZTZOejU4NFFRbUQyN05ubzBxVUx4b3daazZ1L282TWpMbDY4aU5XclZ3UDRYN0lpZTUyU1k4ZU95YmNOM3o3bkxOaWE4MzUyNWZTYllzbkt5dW9UU1pKOEFUUUhnQTgrK0FCVHBreUJXcTB1NWRES2hqcDE2c0RYMXhkLy8vMDNWcXhZZ1lpSWlPcVNKSzJwVUtIQ0RMVmFQVE04UEh3bkFGSGdRT1hZNE1HREVSZ1lpT0hEaDBPajBTQTRPQmorL3Y2NStsMi9maDNYcjE4dmNPbWNZYmxOYUdnb0FnSUNzR3paTXFQamJkdTJ4VjkvL1lXYk4yOWkzcng1bUQ5L1BoWXRXcFJybk9YTGwyUGt5SkdvWHIxNmdVbVM1czJiSXlRa0JLYW1wcmgrL1RybXo1OFBMeTh2K1htOC9mYmJtRGh4SXR6ZDNiRm56eDdVcVZPbm9KZUZpSWlJNkxYQkpBbFJNYTFldlJvdFc3WkU1ODZkQVdRbEtCWXRXb1RodzRlalZhdFdhTnUycmR3M0ppWUdHemR1aEttcEtUNzY2Q09qY1hMZXo4ek1STmV1WFpHUmtRR2xVbW1VUkxHMnRzNVYvTld3M0NZN1EwejUzUzhyckt5c2JDUkpXaVpKVWtjQXFGZXZIaVpPbkFnSEI0ZnltaEI2b1pvM2I0NTE2OWJoNU1tVENBZ0l3STBiTjk0SHNGMmxVcDNSNi9YVEl5TWpUNVYyaktXbFc3ZHVDQWdJd0xGang1Q1FrSUI2OWVyQjB0SVNGeTVjTU9vblNSSlVLaFVDQWdJS05XNjdkdTB3WnN3WXJGajU5MnF3QUFBZ0FFbEVRVlN4QXZiMjlrYkhGQW9GM24vL2ZZd2JOdzdUcGsyRHQ3ZTMwWktiRXlkTzRONjllL2owMDA4TDlWaEtwVktlNmRhMGFWTk1uRGdSVTZkT2hWNnZoMEtod0pNblR4QVlHSWlsUzVjeVFVSkVSRVNVQTVNa1JNVVFHaHFLSTBlT1lOdTJiVWJ0alJvMXd1VEprL0hGRjE5ZzY5YXRlUHZ0dDVHYW1vcHAwNlpod29RSkdESmtpTnpYTUpQazBLRkRlVDdHdzRjUGphYm5GMFgyNVRVNTZmVjZ6SjA3RjZtcHFhOXM4Y1lXTFZvME1qVTE5WllrYVRBQVZLMWFGU05IanNTbm4zNXF0TnlKaWs2U0pIVG8wQUh0MjdmSHJsMjdzRzdkT2p4NjlLaU5VcWs4cVZLcGdpVkptaFVlSG42cHRPTjgyY3pNek5Ddlh6L3MzTGtUY1hGeEdEWnNXSjc5R2pkdWpLaW9LTG5XVDBFVUNnWGF0bTJMdFd2WElpTWpBeFVxVk1pem40bUpTYTZhSkx0MzcwWnNiS3k4amJWZXJ3ZVFOWnZNeDhmSGFEZXN2R2cwR2xTb1VFRWU5ODZkTzlCb05HalhybDJCY1JNUkVSRzlicGdrSVhwTzhmSHg4UEx5d3FSSmsxQzNidDFjeDUyY25IRHMyREhNblRzWFgzLzlOZUxqNDJGalk0TzR1TGc4WjNUa2JETWtPQzVldklpTWpJd2lMYmNwRElWQ2dZVUxGOExOelExcjFxd3AxbGdsVGFWU3ZRUGdjMG1TSmdNd01UYzN4OENCQStIcTZ2cktKblRLS3FWU2lmNzkrNk5Iang3NDRZY2ZzR1hMRnFTa3BQUUIwRk9sVW4wRFlHRkVSRVRoaW1DVUUwNU9UdGk0Y1NNcVY2NmNhNGFYZ1lXRkJRWU5Hb1FwVTZiZ3l5Ky9SS05HalFvYzE1Q2swT2wwQUxKcUYxMjllaFdkT25WQ1FrTEMvN04zNS9FeDNQOGZ3Rit6a2NSOWwyOXA5YUJWUjhuaFNtbVIwdEtTaUNQcXZxOFVjVk1xcWJPcHVqVktIWTNqcXhVdFFrcS9SVVRSRnMxdVRrR2RKUlFoOTdYSGZINS9wRHUvM1dSekVkbUUxL1B4OE1qT1p6NHo4NTZWWS9ZOW4vZG5zSG56Wm92SHkva2ttNmlvS0F3ZlBoeUhEeCsyK1BNUUVoS0N4bzBiNHovLytROWlZMk94ZHUxYXVMdTdLK3VOU1JZKy9wZUlpSWdvTnlaSmlCNkJWcXZGakJrejBLUkprenlId0V1U0JCOGZIM2g2ZW1MSGpoMFlPblFvWnM2Y0NRQm1rek1hUjVMa05lcmp3SUVENk5XckYrYk1tYU8wR2N0dGpNUG4wOVBUMGJseloyVzlTcVZDdVhMbEVCOGZqOXExYStkNUhvbUppYm5LQ0t6SjJkbTVvc0ZnK0ZpU3BQa0FxdGpZMktCNzkrNllPSEVpbm52dU9XdUg5MVFyWDc0OHhvMGJCMDlQVDZ4ZnZ4NEhEaHl3MGV2MUV3QU1jM1IwOUV0SlNWbHorZkxsWkd2SFdSSnExNjZOZDk5OUZ3MGFORkFtV0xaazNMaHhxRisvUGhZdlhvejc5KzlEa3FSOEh3R2NzelNzUW9VSzJMNTlPM3g5ZlZHeFlrVjA2ZElGMDZaTkE1Q2RoTzNldlRzT0h6Nk1talZyNWh0dnpyNVJVVkZZc0dBQjB0UFRVYWRPSGZUczJkTnNmaVJqa29TbGFrUkVSRVM1TVVsQzlBaFNVbEpRbzBhTkFwODY4L3p6ejJQMjdObW9VNmNPNHVMaU1HVElrRHo3V2hwZDR1L3ZqNWlZR015ZlA5K3MzVmgrTTJQR0RKdytmUnBDQ0xNSkpDVkp3c0NCQStIaDRaSHJRNXNwU1pMZzV1YVc3em1Va0hLT2pvNERaRm4rWEtWUzFRZUF0OTU2QzFPbVRDblVIWG9xUGpWcTFNQzhlZk13ZE9oUXJGNjlHcUdob1JVbFNWcFl0V3JWU1E0T0R2UEN3OE1EQU9pc0hXZHhldlBOTjNNOUNudng0c1VGOWdHQUhqMTZGRGg1cTFHZE9uVWdTUkkwR2czYXQyK1A1NTkvSHJ0MjdiTFk5OXk1YzJqYnRxM0ZCRW5PV0hMMjlmYjJocmUzdDhYOXlyS01QLy84RTlXcVZYdmtNajRpSWlJaUlpSUlJWjRUUXZRUkplek9uVHQ1cmpNWURDSXJLMHZvOWZyaU9GUmZJVVNKRDlkd2NuSjYzOG5KS2RMSnlVazRPVG1KUVlNR2liTm56eGJIK1R4UmovS2UzNzkvL3dsRThtUkZSa2FLRVNOR0NPUC9qNk9qNHlVSEJ3ZjNndjluU3pkaHBaL25yVnUzaWs2ZE9vbmJ0Mi9uMjIvaHdvWGk4T0hEaGRwblVmb2VQMzVjZE92V1RSdzVjaVRuS3F2OC9CTVJFVDNySEIwZFYveDdqVFhOMnJFUUVSV0pFS0tXRUtKbm9UNkpsRTA5aFJDMVN1cjliTkdpaFpPam8rTlI0NGZ2SGoxNmlKOSsra25Jc3Z6SUozRHExQ21SbVptWjUvcURCdzhxcjIvZXZLbTh2bkxsU3A3YnlMSXM0dVBqYysxbjh1VEpSWW90S2lwSzlPelpVMlJsWlJWcHU2TDQ4ODgveFk0ZE80cDl2N0lzaTJQSGpvbmV2WHViSmt0T096bzY1ajlqYUNrbW52NmY1NklxMFo5L0lpSWl5c1lrU2VuRGdtU2lRaEpDVkFIUURNRHYxbzdsQ1hFQkVDTkpVc3FUUElpRGc4UExraVF0bENScENBQlVxMVlOdzRjUHg4Q0JBMUd1WE5FckFDTWpJMUd2WGozVXJsMGIzYnAxdzg2ZE8xRzdkbTJFaG9iaTdiZmZObnNLVHV2V3JYSHUzRGtBMlJQZmpobzFDbjM3OWxYbWN3Z09Ec1liYjd5QmxTdFhJaVVsQmNuSnljakt5a0xObWpXeGV2VnExS2xUQjFldlhzWHc0Y01oU1ZLdVNUTzdkZXRtc2N3aEt5c0xRNFlNd1owN2QxQzVjbVd6ZFhYcjFrVkFRRUN1YlZ4Y1hGQzlldlY4enoweE1SRy8vNTc5N1NqTE1nWVBIb3hKa3liaHhSZGZ4Smd4WTNEdjNqM1VxVk5INlI4Zkg0L05temVqWmN1VytiK3BlVEFZRFBqaGh4K3dkZXRXeE1mSEF3Q0VFRDhhRElaNWtaR1JGeDlwcDFieURQdzhGMVdKL1B3VEVSR1JPVWRIeHhXU0pFMFRRa3pYYURRcnJSMFBjVTRTb3FMSUFuQUwyUjhtbmdOZytSbWVaVThXZ1B2SVByZXNKM1dRTjk1NG8xYkZpaFZuQVpnS3dMWjgrZkxvMjdjdnhvd1preXR4VUJReE1USFl2SGt6MXE1ZHEweGtHeG9hQ245L2Y3ejExbHZvMEtHRGtrakk2ZHk1YzJqY3VERUFJRGs1R1N0WHJrUkFRQURPbnorUC8vNzN2M2p1dWVkZ1oyZW45SStMaThPVUtWTXdkKzVjZE92V1RXbmZ1WE1uRGg0OGlGNjlldVU2aGhBQ2l4Y3Zob3VMQzZaT25hcTAzN3AxQzBPR0RFR1hMbDN5UExmRGh3L25lKzZtajM3ZHVYTW5XclJvZ1pZdFcyTGZ2bjA0ZVBBZ1hGeGNsSDFjdUhBQnMyYk5RcE1tVGZMZFozNXNiR3pRdjM5L3VMbTU0ZHR2djhWMzMzMkg5UFQwUHVYS2xYTjNkbmIrT2pNemMybE1UTXcvajN5QWt2VzAvandYVlluOC9CTVJFUkdWRlV5U0VCV2VEdGtmSnBJQjJBSjRXcDZmS1NQNzNMTHdCQ2JrZk9HRkZ5clVxVk5uUEFCZkFOVlVLaFhlZi85OVRKbzBDWFhyMW4zcy9mZnYzeCtIRGgzQzc3Ly9EbG1Xa1ppWWlDVkxsbURkdW5WbUNRNUwzTjNkRVJRVUJBQUlDQWhBOSs3ZDBhQkJBNmhVS3RTdlg5K3NiMHhNREdiT25JbjQrSGdzVzdZTXk1WXRBNUNkQkVsT1RrYWxTcFV3WXNRSXBYOUlTQWlFRUZpK2ZEbHUzTGdCSHg4ZlpWMUtTZ3E4dmIzUnMyZFBEQjQ4T00vNENqc2hhRVJFQkg3NDRRY3NXYklFZm41K3FGbXpKb1FRRUVJZ05UVVZsU3RYeHNxVksrSHQ3VjNnZTFJWUZTcFVnSmVYRno3NjZDTjg5ZFZYQ0E0T0xtY3dHQ2JaMmRtTmNIQndXS3JUNmRiRnhNU2tQdmFCbnF5bjllZTVxSjdveno4UkVSRlJXY01rQ1ZFaFNaSWtrUDFCZ25kYkM4ZkcwZEhSVTVLa0x3QzhDQUJ0MjdiRmxDbFQ4UHJycnhmYlFWUXFGZGFzV1lPYU5XdENwOU9oYnQyNjJMSmxDeG8wYUZEZ3R1M2F0WU96c3pOT256Nk5zV1BIS285R3RVU1NKSGg1ZWNIWDE5ZnNjYzNPenM2NW5ucmk3T3dNQURoejVnd2lJaUlRR3h1TDk5OS9YMW1mbEpTRWF0V3FJVGc0R01IQndVcGJ6djBZMStYRk9KSWtLeXNMTGk0dVdMZHVIZExTMGpCLy9ueG90Vm9JSVpTeW83Q3dNRnk3ZGcxK2ZuNzQ4Y2NmVWJWcTFRTGZuNExVckZrVFBqNCtHRFpzR0ZhdFdvV1RKMDlXbGlScHFaMmRuYmVUazlNbmFyVjZCd0Q5WXgvb0NlRFBNeEVSRVJGWndpUUpsVW9PRGc3REpFbHFJVW1TQkVBU1Fxanc3eHc2LzdhcGhCRFN2MjMvTnBtM0NTRWtsVW9sR2R1TSt6S3VNOWsyVjN0aDIvRHYzV2RKa2t6N0tiSCsyNll5MlJiR2N6RTVOMlcvT2R0TmovbUk4Wm51ejNpblhQbzNYdE00ek40LzA3Wjg5bGRRek1jQmRBYUExMTkvSGQ3ZTNtalhybDBSdnhNS3RtclZLaHc3ZGd3QWtKcWFpdjc5K3l2ckNrb3k5TzNiRitucDZiaC8vNzZ5WFZCUUVGSlNVcFJSSEhmdjNrWGR1bld4WU1FQzlPalJvOERIUHB0cTE2NGRXclZxaGJadDIrWktySmd1R3d3R3RHblR4bXpiNnRXcm8wdVhMckMxdFFXUVBXTGwvdjM3Wm5PTUdMVnAwd2FOR2pYQ3FGR2pzSGJ0V3RqYTJ1TGh3NGVvV0xFaTl1L2ZqeDQ5ZWlBc0xBeHhjWEVZUFhyMFk1VTNXZkxTU3k5aDllclZDQThQeDZwVnF4QWRIVjBYd0ZaSFIwY3ZTWkphQVJEL25vUDROemtoL2wyRThiVkp1N0dyYWJ2U3I2amJHWmROL2hrVEpDTEhPaFExdHB6Ym1QUXhadHRNajJOeGY2WXhtSjZyNlRGeWJHTzJQNVB6bEF0ekRBdm5hZkVZK2NWbTZUMlFaVG5YKzFUQSs1bnpQQzNHSm9UNE96dzhmQTJJaUlpSVNnaVRKRlFxcVZTcUxRQ1VHVGYvL3pQNy95dW96Zmk2c05zKzZuRWV0ODFhc1R6cDkwVUlVZG00WExGaXhXTC9ZRzQwZGVwVVRKMDZGZW5wNlhCMWRTMHdNV0pxNzk2OVdMZHVIWGJzMklGWnMyYWhmZnYyQUlBcVZhb28rekhkcC9IelpQZnUzYzMyazNQWlZGN3ZhVUU4UER3UUhSMk50V3ZYQXZqL1JJcnBQQ1hIang4SEFHaTFXc3lZTVFOdDJyUkJXRmdZTkJvTkdqWnNpSmRlZWdrVktsU0FScU9CbzZNakFnTUQwYk5uVDZoVVQ2YXl4TUwvYzRWL3Y1b21PQlg1dlRmRnRhNGtqbEdRUjlsWFViY3A2ZlBNdWE2Zzc2bEhQVTlKa3VEZzRCQVVIaDUrUGQ4REVCRVJFUlVUSmttb3RESW1TS2JKc215OCt5Z0RabmN0WlpqY2xmeTNuMnk4RTJuOGFucUgwL1NyeVg2RndXQVFraVNaclRlMkdaZE45MmZhWm96THRMLzhiOTJHYVIrVDlaQWtTWllrU2VqMWVxVk5wVkxKeHY3R2R0Ti9PcDFPU0pJa1ZDcVYyYkx4bjBxbEVscXQxbXpaK0RVcks4dHNXYVZTaWN6TVRHRmpZeVBiMk5pSWxKUVVxRlFxWVd0cks2dFVLbUZqWXlNQUlEazVXZGphMnNybHlwVVROalkyd3RiV1Z0aloyWWs3ZCs2SWN1WEtDWHQ3ZTFHK2ZIbFJwVW9WRVJvYW12T09lamtIQjRlUEpVbjZKRHc4dk82d1ljUFF0V3RYZUhsNUZhb1VwckNNSXo0TUJnTU1Cb1BaUEI3YnRtM0xkOXVVbEJSY3VuUUp0V3JWd3NhTkcvSGd3UU4wNjlZdHo2ZnNaR1Zsd2NiR3hpeFI0ZXpzbkd1Q1ZXTzVqU2xYVjlkOGwwM2R1blVMMjdkdmg2MnRMYnAyN1dxMkx1ZXlUcWREaHc0ZFVMRmlSWlFyVnc0WkdSbG8wcVFKcmwyN2hsZGVlUVc5ZXZYQ2wxOStpYzgvL3h3Ly9mUVRBZ01EOHp6dW83cHo1dzQyYnR5SWd3Y1BBZ0NFRUE4QmZLblJhRllnZTU0TDR5ZGhaZlNSczdPekJBQ1ptWmxTVmxhV3BOZnJKYjFlTHdGQTNicDFKWjFPSnhrTUJxWE5ZREJJc2l4TFZhdFdsUXdHZ3dRQXNpeEx4blpabHFVcVZhb28vWVFRVXNXS0ZXRmNaMnd6Ym1kdmI1K3JUUWdoQ1NFa096dTdYRzNHZnJhMnRwSVF3bXhiWTV0cFArUHJjdVhLbVMyYjlpbFhycHpwc3RMUHhzWW1WNXZ4bjQyTlRhSDZHcGRWS3BYcHlDL2o2RGJUZlJsSHQ1bHVDOVA5R2tmbEdmOFBUZHN0SE1Qc09BQ1ViWE9zVi8yYldNbTFQNU50ZkFCVVY2bFV2RlloSWlLaUVzTUxEeXJWMUdyMUttdkhRSTlNSHg0ZXZxWlpzMlpiN096c1BnWHc4WkVqUnlxSGhJU2dmLy8rR0RGaUJHcldyUG5ZQnpHTzh0aXdZUU5TVWxJd2MrYk1RbSs3ZlBseWZQVFJSMWk4ZURIV3JsMkx1WFBud3NuSktjOUg3OTY3ZHc4VktsU3d1SzRncHVVMU9jbXlEQjhmSDZTbnB3TUFwazJiaGdrVEptRFFvRUZLSCtOSWtpTkhqbGpjeDFkZmZRVWdPL0dUbEpTRXdNQkF0R25UQnM3T3puanh4UmN4Wk1nUWpCMDd0bGplYzZPa3BDVHMyTEVETzNic2dGNnZCNEFNQU4rb1ZDcmZzTEN3SkpPdUlzZlhYUE92bUxwMTYxYXh4VWhsbDVPVGt4ZUEvSitEVFVSRVJGVE1tQ1Fob2lmcTM2ZWN6R25Xck5scWUzdjd6dzBHdytCZHUzYVYyNzkvUDBhUEhnMVBUODlIVGp5WUNna0pnYmUzZDY3MmxpMWJXdXl2MSt1aDFXcVZFcHZxMWF0ai9mcjFPSHIwS0Y1NzdUV0wyMFJIUnlNcks2dEk1VGFGb1ZLcHNIanhZbmg1ZWVIZGQ5OUY2OWF0OGVEQkE0dWpUWEsyaFlTRTROS2xTL2o1NTUveDU1OS9JajA5SFQxNzlzVHZ2LytPT1hQbXdHQXdRSklrWkdSazRQYnQyOHBqa2g5SFZsWVc5dTNicHlTbUFCaUVFSHRVS3RYc3NMQ3d2eDlyNTBSRVJFUkVSR1RPeWNsSk9EazVpWUo3VWxuajVPVFV4TkhSOFpEeC8vaTk5OTRUQnc4ZUZIcTlYanlxVTZkT2llN2R1d3VEd1pCdnYxYXRXaW12dTNYckpyS3lzcFRYUmxPbVRCSC8rOS8vbE9YT25Uc3JyOGVOR3ljKy8veHpzMzA2T1RrSklZUnk3TFMwTk5HbVRSdGx2U3pMb2syYk51TCsvZnY1eHBhUWtDQTZkT2dnYnQ2OGFYRzlYcTlYanBWVFZGU1VDQXdNRkhGeGNVS1daVEZseWhTeFpzMGFFUjhmTDhhTkd5ZEdqQmdocmw2OUt2cjI3U3ZHakJtVDV6RUtvdGZyeGYvKzl6L3g0WWNmQ3VQL241T1QwN0VXTFZvNFdmdjdpcDQrVGs1T2YvMzdQZGJJMnJFUUVSRTlLWTZPaml1Y25KeUVvNlBqTkd2SFF0azRrb1NJU3BSYXJZNEY4SUdEZzBNblNaS1d4Y2ZIdC9iMTljVzJiZHN3ZGVwVXVMaTRGR2xpekxTME5IejU1WmNZUDM2OHhSRVNLU2twcUZTcEVpNWR1b1R5NWNzcjdYWjJkdWpYcjUveTJ0M2RIWjA2ZGNLTkd6Y3NqdUNJalkxRlRFd001cytmYjladUhBVXpZOFlNbkQ1OUdrSUlzM2xSSkVuQ3dJRUQ0ZUhob1V6OGFva2tTWEJ6YzRNa1Nmbk9WMkpwWFVoSUNKbzNidzRBT0hIaUJPTGk0akI1OG1UMDY5Y1BuVHQzeHF4WnMyQnZiNCtBZ0FBc1hyd1lpeFl0d29ZTkd3cjlQZ3NoRUJZV2h0V3JWeU0yTnRiWUhDbUVtS1BSYUE3bnR5MFJFUkVSRVJFOUpvNGtlWFk0T0RnTWRISnl1bXo4UHg4N2RxdzRmLzU4b1VjMzdOcTFTMHlmUGwzSXNteHgvWWdSSTRTenM3TndjWEVSL3Y3KytlNHJJQ0JBUkVWRm1iWE5uVHRYZVgzbnpwMDh0elVZRENJcksrdXhSc1FVbDVTVUZDR0VFRGR1M0xDNDNqaUNwakF1WDc0c0prK2ViRHB5NUc5SFI4ZFIxdjYrb2FjZlI1SVFFZEd6Z0NOSlNwOUhlellsMFJObVRKQ28xV3Arano0YmJCMGRIU2RMa2pRYndITUE4TUVISDJEY3VIRjQ0WVVYOHQxUWxtWG9kRHJZMjl1WFJKelBqTHQzNzJMVHBrM1l0MjhmQUVBSWtRQmdwVmFyWFJZVEU2TzFiblQwTEhCeWN2b0xRQ01BcjZuVjZzdldqb2VJaU9oSmNIUjBYQ0ZKMGpRaHhIU05SclBTMnZFUThIaXo5eEVSRlErZFJxTlprWnljM0VnSXNRSkErcUZEaDlDblR4K3NYcjBhaVltSmVXNm9VcW1ZSUNsR0tTa3AyTEJoQTl6ZDNZMEpra3habHYzMWVuMURqVWF6bUFrU0lpSWlJbnFhTVVsQ1JLWEc1Y3VYa3pVYXpRd2h4R3V5TE8vVTYvV0dIVHQyd00zTkRUdDM3a1JtWnFhMVEzeHFhYlZhN05tekIyNXVidGkwYVJOME9wMUJDUEdEWHE5dkdoNGVQakVxS2lyQjJqRVNFUkVSRVQxcFRKSVFVYW1qMFdodWg0ZUhEOUhyOVE0QWZrbExTOE9xVmF2ZzRlR0J3NGNQdzJBd1dEdkVwNFlzeXpoMjdCajY5dTBMUHo4L0pDY25Rd2p4cXl6TExocU5wbDlrWk9RMWE4ZElSRVJFUkZSU21DUWhvbElyTWpJeVdxMVd2eStFNkFwQWZlL2VQWHo2NmFjWU5HZ1F6cHc1aysvVFlpaC9RZ2hvTkJxTUdERUNzMmJOUWx4Y0hJUVE1d0c0YVRTYWp1SGg0ZWVzSFNNUkVSRVJVVW5qSTRDSnFOVFRhRFJIQWJSeWRIUWNBdUN6di83NjZ4VXZMeSswYTljT2t5ZFBSdVBHamEwZFlwbHk3ZG8xckZ1M0RpZE9uQUFBQ0NGdVM1SzBVS1BSZkFPQW1TY2lJaUlpZW1aeEpBa1JsUlZDbzlGczEycTFid2doNWdCNDhNY2ZmMkRnd0lIdzlmWEZuVHQzckIxZnFYZi8vbjE4L3ZubjZOZXZuekZCa2dSZ1FVSkNRa08xV3IwUlRKQVFFUkVSMFRPT1NSSWlLbE5pWW1LMEdvM21DMG1TR2dKWUF5QWpPRGdZSGg0ZStPcXJyNUNVbEdUdEVFdWQxTlJVYk5xMENlN3U3dmpoaHg4Z3kzS1dFR0tESkVtTjFHcjFaOWV2WCtlTXVFUkVSRVJFWUpLRWlNcW9zTEN3SkxWYVBVV3IxVFlXUW55djFXcmxiNy85RnU3dTd2anV1KytRbFpWbDdSQ3RUcWZUWWUvZXZlalZxeGMyYk5pQXpNeE1HY0IrU1pLYWF6U2FDV0ZoWWZIV2pwR0lpSWlJcURSaGtvU0l5clRvNk9pYkdvMW1nQkRDR1VCSVNrb0tsaTlmanQ2OWUrT1hYMzZCTE12V0RySEV5YktNME5CUWVIcDZZc21TSlVoSVNJQVE0amNBSGRScXRZZGFyYjVzN1JpSmlJaUlpRW9qSmttSTZLa1FIaDRlcmxhcjM5WHI5ZDJGRUJILy9QTVBQdm5rRXd3ZVBCam56ajA3RDJxSmpJekU2TkdqTVgzNmRQejk5OThBY01GZ01QVFJhRFR0TlJyTjc5YU9qNGlJaUlpb05PUFRiWWpvcVJJWkdma3pnUDg1T2pxT2tDVEo5K0xGaXczR2p4K1A5dTNiWTlLa1NYanR0ZGVzSGVJVGNlUEdEZmo3KytQWXNXUEdwanNBbHFqVjZxOEJQSHZEYVlpSWlJaUlIZ0ZIa2hEUjAwaG9OSnF0eWNuSnJ3UDRWQWlSY1ByMGFRd1lNQUNMRmkzQ1AvLzhZKzM0aXMyREJ3K3diTmt5OU9uVHg1Z2dTUUd3NU42OWV3M1ZhclUvbUNBaElpSWlJaW8wSmttSTZLbDErZkxsTExWYXZVU3YxemNFNEMvTGN0YisvZnZoNGVHQnI3LytHaWtwS2RZTzhaR2xwNmRqNjlhdGNITnp3KzdkdXlHRTBBb2h0dWoxK2tacXRmclRXN2R1WlZnN1JpSWlJaUtpc29aSkVpSjY2a1ZGUlNXbzFlcUpRb2czaEJBL1pHVmx5WnMzYjRhYm14djI3TmtEclZacjdSQUxUYWZUSVNnb0NPN3U3dkQzOTBkR1JvWUFFS3pYNjF0b05KclJrWkdSOTZ3ZEl4RVJFUkZSV2NVa0NSRTlNOExEdzY5ck5KcCtraVMxRVVMOG1weWNERDgvUDZWVXBUUS9DVWNJZ1pNblQyTEFnQUZZdUhBaEhqNThDQUJuSkVucXFGYXJlMFpHUmw2MGRveEVSRVJFUkdVZEoyNGxvbWVPV3EwT0E5RFJ5Y21wQjREUGI5KyszWHpXckZsbzJyUXBwazJiQmtkSFIydUhhQ1k2T2hwcjFxeUJXcTBHQUFnaC9wSWs2Vk8xV2gxbzVkQ0lpSWlJaUo0cVRKSVEwVE5MclZZSEF6ams0T0F3V3BLaytlZlBuMzloOU9qUjZOaXhJeVpPbkloWFgzM1ZxdkhkdkhrVDY5ZXZ4eSsvL0FJQUVFTGNFMEo4SGg0ZXZnNkF3YXJCRVJFUkVSRTloVmh1UTBUUE9qazhQUHliKy9mdnZ3N2dNd0JKSjA2Y1FQLysvYkYwNlZMY3UxZnlVM3c4ZlBnUUsxZXVSTy9ldmZITEw3OUFDSkVxaFBqQ1lEQzhHaDRldmhwTWtCQVJFUkVSUFJGTWtoQVJBYmgxNjFhR1dxMWVrSjZlM2xBSXNjRmdNR2gvL1BGSDlPclZDOTk4OHcxU1UxT2ZlQXdaR1JuWXRtMGIzTnpjOE4vLy9oZXlMT3NBQkdSbVpyNnUwV2ptUkVaR3BqM3hJSWlJaUlpSW5tRk1raEFSbWJodzRjSURqVVl6UWFmVE5RV3dMek16VTJ6Y3VCSHU3dTdZdTNjdmREcGRzUjlUcjljak9EZ1lIaDRlV0x0MkxkTFQwNFVRNHJEQllIQlVxOVVqWW1Oajd4VDdRWW1JaUlpSUtCY21TWWlJTElpT2pyNmlWcXQ3R3d3R0Z5SEU2Y1RFUkN4WnNnVDkrdlZEYUdnb2hCQ1BmUXdoQkg3NzdUY01IRGdRdnI2K3VILy9QZ0Q4S2N2eXV4cU41b09JaUlpWXh6NElFUkVSRVJFVkdpZHVKU0xLUjJSazVCa0FIVnEyYk9saFkyT3o1T2JObTAybVQ1K09GaTFhWU1xVUtXalpzdVVqN1RjMk5oWnIxcXpCdVhQbmpFMVhaVm1lSHg0ZXZxdTRZaWNpSWlJaW9xSmhrb1NJcUJBaUlpTDJBVGpnNE9Bd1hxVlN6WXVNakh4KzVNaVJjSFYxeGNjZmY0eVhYMzY1VVB1Smk0dkRoZzBiY09qUUlXTlR2Q3pMWC93N0lhdit5VVJQUkVSRVJFU0Z3WEliSXFMQ000U0hoL3YvODg4L2pZUVFpd0draElTRW9GKy9mbGkyYkJuaTQrUHozREF4TVJGcjE2NkZoNGVITVVHU0pvUllrWmFXOW1wNGVQaHlNRUZDUkVSRVJHUjFUSklRRVJYUjdkdTMwelVhelh5OVh0OUlDTEZabG1YZDd0Mjc0ZTd1anExYnR5STlQVjNwbTVtWmlmLys5Nzl3YzNQRHRtM2JZREFZOUFCMkdneUd4aHFOWnNiRml4ZFRySGNtUkVSRVJFUmtpdVUyUkVTUEtESXk4aDZBTVMxYnR2eFNwVkl0ejh6TTdPSHY3eS90MnJVTFhsNWVzTE96dy9yMTYzSDM3bDBBRUVLSW96cWRia1owZEhTa2xVTW5JaUlpSWlJTG1DUWhJbnBNRVJFUmx3QzRPVGc0dEpja2FYbENRa0s3SlV1V0tPdUZFT0ZDaUZuaDRlRkhyQmNsRVJFUkVSRVZoRWtTSXFKaUVoNGVmaHFBaTRPRFF6K1ZTclZJQ0dFdmhQZ3NQRHg4bTdWakl5SWlJaUtpZ2pGSlFrUlV6TUxEdy9jQTJHUHRPSWlJaUlpSXFHZzRjU3NSRVJFUkVSRVJFWmdrSVNJaUlpSWlJaUlDd0NRSkVSRVJFUkVSRVJFQUprbUlpSWlJaUlpSWlBQXdTVUpFUkVSRVJFUkVCSUJKRWlJaUlpSWlJaUlpQUV5U0VCRVJFUkVSRVJFQllKS0VpSWlJaUlpSWlBZ0FreVJFUkVSRVJFUkVSQUNZSkNFaUlpSWlJaUlpQXNBa0NSRVJFUkVSRVJFUkFLQ2N0UU1nQWdBSEI0Y1BKVW5xbkxQZDBkRnh1Y25pWVkxR2M2d0V3eUlpb2hMU29rVUxKeHNibTRIR1pTRkViVW1TSUlTWTQram9tUGh2ODNtTlJyUFZTaUVTRVJIUk00QkpFaW9WVkNxVkFjRDBuTzJTSkNsdFFvaURKUm9VRVJHVkdGdGIyeVFoaEtXL0E2T01yMlZabmxteVVSRVJFZEd6aHVVMlZDcElrblJNQ0pHWTEzb2h4RU9OUm5PNkpHTWlJcUtTRXhZV2RrVUlFWjVQRjRNa1NidEtMQ0FpSWlKNkpqRkpRcVZDV0ZpWVRwS2svRWFLN0FhZ0w2bDRpSWlvNUFraC9wdlB1akNOUm5PN0pPTWhJaUtpWncrVEpGUnFDQ0YreUdmMTNoSUxoSWlJck1KZ01BVG50VTZTcEFNbEdRc1JFUkU5bTVna29WSWpJU0hoRnlGRXFvVlZ5VnF0OXRjU0Q0aUlpRXBVVkZUVUJRQ3hPZHVGRUVLVzVUeEhtUkFSRVJFVkZ5WkpxTlM0ZnYxNnBpUkpQK1ZzRjBMc2lZbUowVm9qSmlJaUtuRzVraUdTSklXSGg0ZGZ0MElzUkVSRTlJeGhrb1JLRlZtV2Y4elpKb1JncVEwUjBiTWoxL3hVUW9nOHkzQ0lpSWlJaWhPVEpGU3F5TEo4Q0VDbVNWTmFmSHo4Y1d2RlEwUkVKVXV0VmtjQ3VHclNKR1JaM21tdGVJaUlpT2pad2lRSmxTcVJrWkZwQUU2WU5PMjdkZXRXaHJYaUlTS2lraWVFTUUyS3hFUkVSRnl5V2pCRVJFVDBUR0dTaEVxamZjWVhsc3B2aUlqb3FhZVUzQWdoL21mTlFJaUlpT2pad2lRSmxUbzZuUzVRQ0tFRmtKbVJrWEhNMnZFUUVWSEowbWcwWVVLSXV3QmdNQmoyV0RzZUlpSWllbll3U1VLbFRsUlVWSUlrU2FjQUhMeDQ4V0tLdGVNaElxSVNKd0FFQ0NFdVJVWkduckYyTUVSRVJQVHNLR2Z0QUlnc0VVTHNGMEw4WSswNGlJaklhb0tFRUhiV0RvS0lpSWllTFV5U1dJbVRrOU14QUs3V2pxTTBreVFKVGs1TzFnNmpWQkpDbk5Wb05HMnRIUWNSRlExLzl4Zk52MzhIcGxvN2pySkFDSEVQZ0tOR283bHQ3VmlJaUlqS01wYmJXQTh2a3VtUlNaTFV4dG94RU5FajRlOStlaUlrU2FvamhPaHE3VGlJaUlqS09vNGtzYkt3c0RCcmgwQmxqTE96czdWRElLTEh4Ti85Vkp6R2poMXIvSjY2WWUxWWlJaUl5anFPSkNFaUlpSWlJaUlpQXBNa1JFUkVSRVJFUkVRQW1DU2hBaGdNQm92dHNpeVhjQ1NsbHhBQ3QyOXpuandpSWlJaUlxS3lqa21TTWtvSWdkMjdkME1JOFVqYmF6UWEvUG5ubi9uMk9YTGtDR2JQbmlueFRCRUFBQ0FBU1VSQlZHMXhYWmN1WFN5Mkd3d0dEQnc0RU1uSnlSYlhqeG8xS2xkYlJrWUdvcUtpbE9WRml4WWhJaUlDUUhiZC9wa3paL0tOc3loY1hZdC96a1NkVG9lZVBYdWF0VTJkYXZsaERETm56aXoyNHhNUkVSRVJFVkh4NE1TdFpkVDU4K2R4K1BCaDlPL2ZINjFhdFVLREJnMXk5Zm43NzcvelRJUWtKU1hoODg4L3g3NTkrMUN4WWtXTGZkNTY2eTBzWGJvVWNYRnhxRisvZnFIaU9uVG9FSzVmdnc0dkx5OEFnSStQRDE1Ly9YVmx2YVVSRjBlUEhrVndjREEyYnR3SUFBZ05EY1hBZ1FNQkFKVXFWY0tjT1hQUXRtMWJUSnMyRGZiMjlvV0tvekM2ZHUxcThkeVRrcElRR2hyNldQdis0NDgvTExaenNrWWlJaUlpSXFMU2kwbVNNdXJZc1dOd2MzTURBTmphMm1MdjNyMjUrcmk0dUNpdm5aMmQ4Znp6ejV1dHQ3VzFoYWVucDFtYnM3TXpGaXhZQUNBN1FlSHY3NDk2OWVvQkFIcjI3QWxiVzFzQVFFcEtDbnIzN2cwQVNFMU5oWitmSDk1NDR3M3MyYk1IUC8zMEUyN2V2SWxWcTFiaHBaZGVLdkJjZnZ6eFJ3d2RPaFFBOE04Ly8wQ3IxZUtWVjE0QkFMenh4aHZZc1dNSE5tM2E5TWlqWnZLU21wcUtJMGVPNUdydjBLRURnT3lTb3ZidDI1dXQwMnExK1NZNlpGbFc0alFZRExDeHNTbkdpSW1JaUlpSWlPaEpZcEtrRERJWUREaDY5Q2dDQXdPTHRGMVFVQkJzYkd3Z3l6TDBlajB5TXpPUmtaR0IxTlJVSkNVbDRlSERoK2pZc1NNQUtGOEJJRDA5SGQ5Ly96MzBlajBPSGp3SUlMdHNaZS9ldmREcGRQand3dy94OHNzdnc5L2ZIM2Z2M3NXa1NaTnc2OVl0VksxYUZYUG16TUdxVmF2UXJsMDdOR2pRQUE4ZVBJQ25weWR1M0xpaGxORkVSVVhoczg4K3c0SUZDeURMTWpJek05RzVjMmVMOGRldlh4KzdkdTBxOG52bTQrT0Q2T2hvSkNjbks4bWRncWhVS216WXNBR05HemRHK2ZMbGNmZnVYUXdiTmd5alI0L0doUXNYY3ZYdjBLRUQ2dFNwQTYxV0M2MVdDM2QzZDJSbFpabU5Wa2xKU1lHN3U3dnlPaVFrcE1qblFrUlVrb1FRQ0F3TWhLZW5KeVJKS3ZMMkdvMEdCb01CclZxMUt0YTREQVlEaGd3WmdnMGJOcUJxMWFxNTFvOGFOUXBidG13eGE4dkl5TURseTVmeDVwdHZBc2d1NzNSemMwUExsaTBSRmhZR3ZWNlB0bTNiRm11Y1JFUkVWTFl3U1ZJR0hUcDBDS21wcVNoZnZqeUE3RGt4TEgzdzErbDB1ZHBhdFdxRjh1WEx3ODdPRHZiMjlyaDM3eDZhTm0yS3FsV3JvbWJObW1qV3JCbWVmLzU1bkRoeEFnRHcxMTkvWWRteVpjcklqcHdTRXhNeGZ2eDQxS3haRXhNblRzU3BVNmV3YytkT2VIcDZLaGZWQUZDM2JsMEVCZ2FpZS9mdUNBd01SSThlUFpSOW1JN01XTEJnQWVyVnE0Y3hZOFk4K2h0a3djS0ZDeEVYRndjM056ZGwxSTJMaTR2Rjl5MHpNMU41ZmVMRUNSdzhlQkNmZnZvcFltTmowYXhaTTZ4WXNjS3N2MWFyaFl1TEMwNmRPcVcwdWJpNElEZzRHRjI3ZGtWUVVKRFM3dXJxcWl3L2lmbFJpSWlLMjVNdTc3eDM3eDQrL1BERElzVjA3dHk1TWxYZVNVUkVSR1VIa3lSbGpGYXJ4YmZmZm12VzFxQkJBK1dEdjZ1cnF6STZ3VktpUVFoaDltRytkZXZXQ0FnSXNGZ1djdWZPSGN5Wk13Y0xGeTdFc1dQSGtKYVdwaVFWVE10dCt2WHJCd0NvVUtIQ1k1MmJ3V0RBeVpNbnNXelpzc2ZhVDE2T0h6OE9BRmkzYnAxeVVXMnBUTWxZYmdNQUV5Wk13TkNoUXhFYUdvcGZmLzBWN2R1M3g1a3paeEFRRUlCMTY5YWhYRG4rQ0JIUjArMUpsM2ZXcVZNSDU4NmR5N1hQbVRObjRzR0RCOWk2ZFd1dWRlbnA2V1dxdkpPSWlJaktEbjdDSzJOKyt1a251TGk0NFBEaHcwcWJwUXRXQU5pMGFaUFpzcVZoMHRXcVZVTktTZ3FxVjY5dTFoNFRFNE9aTTJmaS92MzcrT0tMTHpCKy9IaFVybHdaZ3dZTmdrcWxnb2VIQndCZzdOaXhlTzY1NTVUdDd0MjdoOEdEQitQbXpac1lQSGl3MmFpTWdwdytmUnFKaVltWU9IRWlhdGFzYWJidXdZTUhtREZqQnZyMDZWUG8vWmt5Sm9lcVZxMkt4TVJFckYrL3ZsRGIyZHJhWXRHaVJaZzRjU0wwZWoybVRKbWl6Tld5YnQyNlhFK3hrV1VaVjY1Y2dWNnZ4L2p4NHg4cFZpS2kwcUlreWpzdCtlMjMzeEFTRW1JeFFRS2dWSmQzRWhFUlVkbkdKRWtaMDdwMWE3ei8vdnM0ZlBnd1ltTmpNV2ZPSEdYZG5UdDNZREFZMEw1OWU5U3VYVnRwMzdKbEMrenM3S0JTWlQveDJiVE1JeTB0RFc1dWJzcUlpQTgvL0JCVHAwN0ZsQ2xUTUdQR0RQajUrVUdyMWFKeDQ4WW9WNjRjV3Jac2lRMGJOc0REd3dPM2J0M0NYMy85WlRhNWFaMDZkWlJ5RytOWEFMaDc5eTQ4UFQyVmkxWkxRNjYvKys0N0RCczJEQ0VoSWZqKysrK1ZvYzRKQ1FubzNiczMzbnJyclVkKzM0NGRPNFltVFpyZzBxVkxtRDE3TnZ6OC9BcTliYU5HamVEczdJeHIxNjRwZGUrK3ZyNFlQSGd3ZXZUb29keTl6TWpJUUxkdTNWQ3JWaTFJa29TNWMrZGkxS2hSWm5kUFUxSlNjdDFOSlNJcXJVcWl2RE9ucEtRa0xGbXlCTysvL3o1YXRteHBNYTdTWE41SlJFUkVaUnVUSkdYTUN5KzhvTHh1MHFTSk1yL0Z6ei8vRExWYWphTkhqOExaMlJtalI0OUc0OGFOQVdTUHdxaGN1Ykt5bmVsa29aOS8vam1hTkdtQ1hyMTZtUjBuSUNBQTlldlh4K3JWcXpGKy9IaEVSRVNnVXFWS2FOU29FYTVmdjQ2NHVEaHMyTEFCZmZ2MlZjcHNoQkI1amlRWlBIZ3dKazZjcUZ5MHlySnNkankxV28zbzZHajQrZm1oY3VYSzhQZjN4N1JwMHlDRXdKSWxTOUNuVHgrTEY5T0ZGUmdZaUVXTEZpRW9LQWgyZG5idzhmSEI0Y09IQzV5VEJBQXVYNzZNczJmUG9sNjllamgwNkJBKytPQUROR3pZRUVGQlFjcEVyVUIydWRIZXZYdFJxMVl0dUxpNEtIWDdwbmRnWFYxZGxXWE9TVUpFcFZsSmxuY2F5YktNZWZQbXdkN2VIdi83My84d2ZmcDBuRHg1RXUrKyt5NnFWS21pOUN2dDVaMUVSRVJVZHFtc0hRQTl2bDkvL1JXN2R1M0NsQ2xUQUVDWlI4UjR4K3pHalJ1NUpsNlZaUm0vL2ZZYjJyZHZyOHpWQVFEYnQyOEhBTlN2WDE5cDY5U3BFNnBVcWFKTWlEZGd3QUJNbmp3WlVWRlJHREZpaE5Jdkl5TURyN3p5Q25idTNJa1hYM3dSTzNmdVZPNCtUcHc0VWVsMzlPaFIvUGpqajhxeVRxZkRGMTk4Z2JGang2SmF0V29ZT25Rb1ltTmpzV25USnZqNStTRXRMUTBUSmt6STl6MHdHQXpZdjM5L251VTl2cjYrcUZ1M2JxNzJ2WHYzNXZwbmpCbkl2cU01YTlZc2VIdDdZK25TcGRpNGNTTlNVMU1CWkkrYXlhbFdyVnI1eGtsRVZGWVl5enRORlVkNVoxNk1TZkdZbUJpc1dyVUtRUGJmbFY5Ly9SVzllL2RHVUZDUTJWd2h4VlhlMmFOSEQ3Ti9MaTR1Wm4ramlJaUk2Tm5Da1NSbG1GYXJ4ZWJObTNIaXhBbDg5ZFZYU2dsTHJWcTFzR3paTW5oN2U2TkZpeGFvV2JNbTNuenpUZVhpY3YvKy9kaStmVHYrODUvL1lPM2F0Vmk5ZWpYQ3c4UFJvRUVEN04rL1g1blV6dFRSbzBmUnBrMGJaZi9YcjE5SHUzYnRvTmZybFQ1Mzd0d3htNS9FNk9IRGg3aC8vejRTRXhPUm1abUp5NWN2NCtqUm84cUVyNnRXclVMRmloVXhZTUFBQUlDTmpRMG1USmlBOGVQSHc4YkdCbHUzYnMzM3ppTUFYTGh3QWQ5ODgwMnVFVEZHcGttZndrcE1USVNYbHhkYXQyNnRETmVlTkdrU01qSXlVTDU4ZWVoME9wUXZYeDZYTGwweVM2d1FFVDBOU3FLOGMvcjA2UUN5RS9kK2ZuNDRjdVFJdnY3NmE2V01zVUtGQ2xpNWNpVkNRMFB4eFJkZklDZ29DSjkrK2lsZWZmWFZVbHZlU1VSRVJHVWJreVJsMklVTEYzRC8vbjFzMmJMRnJKd0d5RTRLN05peEE4SEJ3ZGk4ZVRQV3JWdUhHemR1QUFDQ2c0TXhiOTQ4Yk5xMENlZk9uWU92cnk5bXpacUZWcTFhb1VtVEpybU9jL3YyYlp3NmRRcWpSNC9HbDE5K2llUEhqMlBidG0zWXZYczNQRHc4TUdqUUlQVHExUXRuejU1RjA2Wk5BV1FuRTVLVGt3RUFxMWV2eGs4Ly9ZVGF0V3VqWGJ0MnFGV3JGdXJYcjQrb3FDaGN2bndaeDQ4ZlIwQkFBSktUay9IcnI3L2kwS0ZEK09lZmY3Qnc0VUprWm1aaXlwUXBhTnk0TWQ1Nzd6MjBidDNhNG9pUWlJZ0lpNVB2RmNTMFZ0M0llRGRTcFZLaGRldlc4UGIyVnRaMTZkSUZBSERyMWkyNHU3c0R5SjdjZGVUSWtRQ3lFMElBeko1NlkreG4zS2ZwTWhGUmFWVlM1WjNKeWNtWU0yY09ybDY5aXMyYk41czl4dGVvVTZkT2NIWjJ4dkxseXpGczJEQWNQSGl3MUpaM0VoRVJFZEVqY0hKeUVrNU9UdUpSYmQyNjFXTDcyclZyelpiVDB0TEVoZzBiaEJCQ0dBd0dFUklTb3F5N2Z2MjZtRGR2bmpBWURDSTZPbHI0K3ZxS3ExZXZtbTN2NGVFaFRwOCtMWDc2NlNleGFkTW1NWGZ1WFBIZ3dRTmwvYWxUcDhUZ3dZTkZiR3lzV0xKa2liaCsvYm9RUW9odnYvMVdEQmd3UUFRR0Jvcno1OCtMYTlldW1lMzMwS0ZESWpnNFdQejk5OS9pMnJWcjR1TEZpK0t0dDk0U2t5Wk5Fa2VQSGhWNnZWN3BtNUdSSWI3NzdqdlJwMDhmNVZ4eW1qVnJsdmp6eno4TGVOZUUrUG5ubjVYWCsvYnRzOWduci9hY01qTXpSWHA2dWpBWURFcGJ6NTQ5UlljT0hjU1hYMzRwaEJDaVM1Y3VlVzdmdVhQblFoMG5KK1AzanJXL2g0bW82QjczZDc4MW1QNnVPbkhpaEJneVpJaElTMHNUblR0M0Z2SHg4V0xnd0lISzc5K3dzREF4WnN3WUlZUlF6dE5nTUlqVHAwK0xFeWRPaU1tVEp5djcyclp0bXhCQ2lNdVhMNHZKa3llTCtQaDRzK002T1RubGFoTkNpRnUzYm9tMHREUXhZTUFBSVlRUS9mcjFNL3RxMUsxYk4zSGt5QkVSR0Jpb3RHbTFXdUhwNlNtMmI5OHVoQkJDcjllTDBhTkhpMisrK1VZc1hicFVqQjgvM3V6dlQxa3hac3dZNGVUa0pCd2NIRHBaKzN1Y2lJaUt4dEhSY1lXVGs1TndkSFNjWnUxWWlLeXFMRjRvUDJtWm1abldEcUZNWUpLRXFPd3FpNy83TzNmdUxMS3lzb1MvdjcvdzlQUVU5KzdkVTlxRnlFNWE5T25UUnl4WXNFQ3NXN2RPckYyN1ZzaXlMSnljbk1TK2ZmdUVoNGVIbURCaGd0RHBkTUxEdzBOb05Ccng0TUVENGVIaGtlOXg4MHFTQ1BIL2lSVWh6Sk1rRHg0OEVCY3VYQkIvL1BHSDZOU3BrL2o2NjY5Rm56NTlsTzIrK09JTE1YejRjS0hUNlpTMnNMQXcwYnAxYTlHdVhUdHgvdno1UjMranJJaEpFaUtpc290Smt0S0g1VFpVYWhocndvbUlxSFFwcWZMT3dySm1lU2NSRVJFOTNaZ2tvU2RLcDlPaFhMbHlGcDkwVUJpWm1abWNGSldJeUlxR0RCbUNGaTFhb0VXTEZtYnRIaDRleXVzS0ZTcmd3dzgveE1PSEQvSDY2NjlEbG1Vc1g3NWNtU3VxZHUzYTJMUnBFeFl1WElpVksxZGl6NTQ5R0Rac1dMN0h0Yk96eS9Odng3VnIxekJvMENBQXdKVXJWL0QxMTEralg3OSthTjY4T1VhT0hJbVhYMzVaNlZ1NWNtWDgvZmZmYU5XcUZSd2RIWkdVbElRUkkwYkEyZGtaL2Z2M1I2ZE9uWlRKd2J0MTY0YjkrL2NqSUNBQWNYRnhHRGR1WEpIZkx5SWlJaXJiSHUyVEt6MDJZN21FOFRHOVpVRktTZ3BHalJxRndNQkFpK3VUazVOaFoyZG5sdFRZdFdzWC92cnJML2o2K2xyYzV1N2R1OURyOWFoZnZ6NDZkdXlJRXlkTzRNcVZLNmhXclJvcVZxd0lWMWRYL1BycnI3Q3pzeXRTckptWm1VaFBUMGRHUnNZalBkbW1OSE4yZGdZQXFOVnEvdndTbFRGbDhYZi8weWdySyt1cEdyMDRkdXhZaElXRlFaYmx6dUhoNGFIV2pvZUlpQXJQMGRGeGhTUkowNFFRMHpVYXpVcHJ4ME1jU1VKRllEQVljT1hLbFR6WDc5NjlHeHFOQnF0WHIxYVNHa2VQSHNYQWdRUHozT2JreVpNNGN1UUlObTdjQ0FESzB3VSsvdmhqNlBWNk5HalF3R0tDWk9QR2pmamxsMThBQUpJa1FhVlM0ZUhEaDZoUm93WWtTWUs5dlQwcVZLaUFhdFdxNGNzdnZ3UUFmUERCQjhyVEdtSmlZdENzV1RNQVFIUjBOSm8zYjY3cysrN2R1OHBUSElpSTZPbnpOQ1ZJaUlpSXFIZ3hTVUpGMXFGRGgxeHRpeGN2eHFoUm96QnQyalQ0K3ZwaTZkS2x1SHIxS2lJaUluRHIxaTJzV0xIQ3JQK3JyNzRLZjM5LzlPN2RHNkdob2JoejV3NEE0UHo1ODNqbGxWZmc3T3lNRlN0VzVCcmViVFJtekJpTUdUTUdLcFZLYWV2YXRTdjI3Tm1UYit4NnZiN0ExMFJFbEQ4aEJPN2N1WU42OWVwWk5RNldkQklSRVZGeFk1S0VpdXpVcVZONXJsdTZkQ2w4Zkh5UWtwS0NnSUFBakJzM0RtUEhqc1grL2Z2aDd1NE9TWkt3ZWZObTNMNTlHd0RRdDI5ZkFNREhIMytNOVBSMHpKOC9Id0R3MjIrLzRkQ2hRN0N6czBPUEhqMlFscFlHblU2SDZkT25vM3IxNnZqbW0yOXlIVHNwS1FrREJneXdHTmQzMzMySFdyVnFZZXZXcldidEZ5NWN3QnR2dkdIV05uejQ4RUsvRjBSRXBaMnJxeXRDUWtLS2RaODZuUTQ5ZS9ZMEt4dWFPblVxVnExYWxhdnZ6Smt6bFJGOStYbVVrczQ5ZS9aWXBhU1RpSWlJbmw1TWtsQ3hxbGl4SXBZdlg0N0xseS9qMUtsVENBb0tRbVptSnBZc1dZSmV2WHBCcTlYaWh4OSt3TXFWMmVWMmUvZnV4WTBiTjdCa3lSTGN2bjBiM2JwMXcrREJnN0Z2M3o0a0ppYmk1NTkveG5QUFBZZE5telloTlRWVm1TaXdjK2ZPR0RseUpBd0dnM0pzU1pKeVhlaldyRmtUcTFhdHdyQmh3NkJTcVhKTkZHZ3BTVUpFOUxUcTJyVXJLbGFzbUtzOUtTa0pvYUdoajdYdlAvNzR3Mko3WWVkZktVMGxuWVVseXpJaUl5Tng3Tmd4ZUh0N28xdzVYbFlSRVJHVmRmeHJUaGI5K2VlZm1EUnBrc1YxTGk0dUZ0dC8vLzEzQU1DaFE0ZlF2bjE3Yk55NEVWV3JWc1cxYTljZ3l6THUzTG1EQ2hVcVlOaXdZV2phdENtMFdpMDJidHlJOFBCdytQcjZZc2lRSVhqdHRkY3dmdng0dEd6WkVxMWF0Y0tWSzFmdzNIUFA0Y3FWSzNqcnJiZk1qbmZ2M2owRUJ3Y3J5MTI3ZHNXMmJkdk0rblR2M2gwQWNyWG50dzBSMGRNcU5UVVZSNDRjeWRWdUxLT1VaUm50MjdjM1c2ZlZhdk5OZE1peURDRUVnT3hFaC9GSk1ZK3FOSlIwRmxhM2J0MGdTUkxpNCtQei9KdEpSRVJFWlF1VEpHUlJxMWF0bEtTSGtjRmdRSFIwTkZxMmJKbm5kdmZ1M2NPaVJZdXdaY3NXTkczYUZFRDJKS20ydHJZNGNlSUVQdnJvSTZVa3h0YldGazJhTk1ISEgzK01GU3RXWVA3OCtlamN1VE5hdFdxRktsV3FZUGZ1M1RoNThpUmF0MjV0TVdtVGtKQ0FzV1BIS3N2SnljbG15NWEwYTlkT2lRc0FYbnp4Ull3Y09WSlp2blBuRGc0ZlBsekF1ME5FVlByNStQZ2dPam9heWNuSjZOMjdkNkcyVWFsVTJMQmhBeG8zYm96eTVjdmo3dDI3R0Rac0dFYVBIbzBMRnk3azZ0K2hRd2ZVcVZNSFdxMFdXcTBXN3U3dXlNcktNaHV0a3BLU0FuZDNkK1YxUWFVLzFpN3BOSDIwY1VIV3JsMExuVTdITWswaUlxS25DSk1rVkdncEtTa1lQWG8wTm16WWdDWk5tbGdjc3YzdHQ5L0MxZFhWTEJGeCtQQmhqQjQ5R29HQmdmRDA5RlFtVzVVa0NldlhyOGRYWDMyRm16ZHY0dmZmZjhmNjllc0JBRnUzYmtYbnpwMHhZTUFBdlBqaWk2aFhyMTZ1Ui9uV3FGSERiRzZTcmwyNzVwcXJ4RGlTeEJTSFF4UFJzMkRod29XSWk0dURtNXNiOXU3ZEN5QjdKS0NsaEVsbVpxYnkrc1NKRXpoNDhDQSsvZlJUeE1iR29sbXpacmxHYW1pMVdyaTR1SmdsTkZ4Y1hCQWNISXl1WGJ1YVBTSE0xZFZWV1haMWRYMnNjeXFwa2s1VFVWRlJHRDU4T0U2ZVBKbnI3OTRiYjd5QnFLaW94em9uSWlJaUtsMzRhWkdLYk0rZVBUaHo1b3d5S3FScTFhb0FnTGk0T0FRSEIrUDc3NzlYK3A0OWV4YlhybDNENnRXckVSVVZoUjA3ZHBqTkN4SVFFSUNCQXdkaTc5NjllT21sbHhBYkd3dGZYMTlVclZvVktwVUtIVHAwd0pkZmZtbHhNc0NFaEFTemZTVW5KK2VhYzRTSTZGbDIvUGh4QU1DNmRldmc1ZVVGQUVyQ3hKUnBpY3VFQ1JNd2RPaFFoSWFHNHRkZmYwWDc5dTF4NXN3WkJBUUVZTjI2ZGNXU2FDNExKWjFFUkVUMGJHS1NoSXJNejg4UGYvMzFGelpzMkFBM056Y01IandZZ3dZTndxcFZxL0RoaHg4cUl6N2k0dUl3Zi81OGZQTEpKN0MxdGNXTUdUTXdaTWdRTkdyVVNLbDVUMDFOUmZQbXplSHI2NHRldlhwaDI3WnQ4UFgxaFVxbGdpekxTRTFOQlpCOTF6S240OGVQbTAyNFoybCtrWnpiNVJ4OWtwT2xrU2RFUkdXUkVBS25UcDFDMWFwVmtaaVlxSXpVSzRpdHJTMFdMVnFFaVJNblFxL1hZOHFVS2FoVXFSTDgvZjJ4YnQwNlRKMDYxYXkvTE11NGN1VUs5SG85eG84Zlg2aGpsSVdTVGhjWEY3Ty9JVysvL1RZQW9FbVRKdGk1YzJlaHpwT0lpSWpLSGlaSjZKRzg5dHByV0xGaUJTSWlJckJ4NDBaMDZkSUZDUWtKbURWckZnQWdJaUlDczJmUFJ2LysvZEdwVXljQTJmTi9mUGJaWjVnMWF4YW1UcDJLdm4zN29sNjllbGk0Y0NIV3JGbURGU3RXb0h6NThyaDQ4U0thTjIrT1JZc1dJVEV4RVN0V3JNQ25uMzVxVmxlL2ZmdDIvUExMTDJZeEpTVWxZZkRnd2JsaU5iMll6VG1QQ1JIUjArcllzV05vMHFRSkxsMjZoTm16WjhQUHo2L1EyelpxMUFqT3pzNjRkdTJhTWxyUTE5Y1hnd2NQUm84ZVBmRFNTeThCQURJeU10Q3RXemZVcWxVTGtpUmg3dHk1R0RWcUZEdzlQWlY5cGFTa21DM25wYlNWZEJxVE9QbVYyeEFSRWRIVGgwa1NlaXd0VzdaVUxqcTNiTmtDQUFnT0RvYWZuNS9GQ2ZBNmRlcUVwVXVYNHJQUFBzTXJyN3lDQXdjT0lDd3NEQjA3ZGtSUVVCQVNFaEp3K3ZScGVIbDVvVUtGQ2xpM2JwMVNnejU3OW16bDRqZXZ5VlZOSHdsc05HREFBTE1SSjFsWldYbWVqN0dFeDlYVmxhVTdSRlNtQlFZR1l0R2lSUWdLQ29LZG5SMThmSHh3K1BEaEF1Y2tBWURMbHkvajdObXpxRmV2SGc0ZE9vUVBQdmdBRFJzMlJGQlFrREpSS3dCVXFGQUJlL2Z1UmExYXRlRGk0b0lHRFJvb3h6WnlkWFZWbGdzekowbHBLZWtrSWlLaVp4T1RKRlRzT25mdWpCWXRXaWdYeXpsMTdOZ1JQLzMwRXlwV3JJaTB0RFI4OHNrbktGKytQQUNnWnMyYWFOaXdJWm8zYnc1SFIwZElrZ1FnKzZrMGdZR0JxRkdqQnV6czdOQ3JWNjhTT3g4aW9yTEkxOWNYZGV2V3pkVmUwSndrU1VsSm1EVnJGcnk5dmVIbzZBZ3ZMeSs4ODg0N3FGeTVNdXJVcVpOcjIxcTFhaFZyM0tXbHBKT0lpSWllVFNwckIwQmxSL1hxMVhIdTNMa0MrMVdxVkNuUEJJbVJjY2p5TysrOG95UklURGs1T1NrSkVxTzZkZXVhalFnaElxSzg1U3dmS1l6RXhFUk1tREFCclZ1M1JvOGVQVkMvZm4xTW1qUUpHUmtaME92MXlNaklnQkFDbHk1ZHN2aTd1N2dZU3pyWHJGa0R0VnFOdTNmdklpRWhRWGxrZTBSRUJFYU5HcFZuU2VjUFAvd0FBRXBKcC9FSlBhbXBxYmg0OFNMMGVqMFdMRmlnbEhSKzl0bG5GcE5IQVBEbW0yOGlMQ3pNWXFtTnM3T3o4dmhmRnhjWE9Eczd3OW5adWZqZkVDSWlJaW94SEVsQ1JFVDBET25SbzBldU5tTzVqVXFsUXV2V3JlSHQ3YTJzNjlLbEN3RGcxcTFiY0hkM0I1QTlLYW94WWZIdzRVTUE1bzlYTi9Zejd0TjB1U2lzVWRKWmxKR0tZV0ZoajNSZVJFUkVWSG94U2ZJTVMwOVBmNktUMEJrTUJ0alkyQlJwbS9qNGVOU3VYZnNKUlZROFVsSlNVTGx5NVZ3alhZaUlTcVBaczJlYnZiYVVCTmkvZno4QW9HclZxcm1lWG1QMHdnc3Y0TGZmZm9Nc3k3QzN0MWZtaUJvK2ZEZ1NFaExNRWlGQlFVRVc5MUdZT1VrSzhxUkxPb21JaU9qWnhuS2JNdTdHalJ2S3NPS2lPSGZ1SEFZTkdwVHZKS2FQSXpnNEdOT21UU3ZTTnRIUjBSZzVjdVFqMVlZL2VQQ2dVRU9jWTJKaXpKYUZFQWdMQzRNc3l4YjdUNWd3SVZjOG5UcDFVdXJZOHhJWEZ3ZU5ScE52bitEZzRBTGpKU0o2WE8rLy83N3lPcTlSRW9VZFBXRnZiNDhLRlNvb0NSSUFPSERnQUU2ZVBJa1pNMllBQUk0Y09aTG45aUVoSVhtdVkwa25FUkVSbFFZY1NWTEc3ZHUzRDNGeGNlamJ0MitSdG12ZHVqVnExS2lCVFpzMlllTEVpWG4yYzNGeFFmWHExZlBkVjJKaW92S29SQUM0ZXZVcWxpMWJCa21TMEwxN2Q3TyszYnAxTXh2R2JaU1ZsWVdGQ3hmbXVoc0paRis0QmdRRUZPS3NDalo2OUdpeldJVVEyTHg1TTk1NTV4ME1HREFnVi8relo4OUNyOWZuZStHY21abUp1TGc0Tkd6WVVHazdjT0FBcWxTcGdybHo1eUk1T1JuMjl2YXd0N2RIalJvMXNHdlhMZ0RBeXBVckxRNTdKeUlpSWlJaUl1dGdrcVNNaVlxS01rdHFwS2Ftb25MbHl1allzV09lMjV3NGNjSmkrNHdaTS9EZ3dZTUNqNW5YNDNhTlhGeGNsTmR4Y1hHWU1tVUs1czZkaTI3ZHVpbnRPM2Z1eE1HREJ5M2VyUlJDWVBIaXhYQnhjVEViNW4zcjFpME1HVEpFcVljdlRxWkR2blU2SFM1Y3VJQk5tellwYlVlUEhqVzdVNW9YblU2bjFMR2JQa0l5TkRRVXExYXR3dURCZ3pGeTVFak1uajBialJzM0JnQjA3ZG8xM3p1dFJFUmxDVXNyaVlpSTZHbkNKRWtaOCthYmJ5cEpqOU9uVDJQZnZuMVl2bnc1QUVDV1padzdkdzV0MjdZMTIrYm8wYU5tTmVtRllUb1pYV0ZITzhURXhHRG16Sm1JajQvSHNtWExzR3paTWdEWlNaRGs1R1JVcWxRSkkwYU1VUHFIaElSQUNJSGx5NWZqeG8wYjhQSHhVZGFscEtUQTI5c2JQWHYyeE9EQmczTWR5OW5aR1pVclYxYVdoUkFBWUpZc2ttVVpOV3ZXUkZCUUVQcjE2NGNIRHg1QXE5WEMxZFVWU1VsSk9IdjJMTkxUMDJGblp3ZDdlM3V6ZlJ2M2w1K01qQXpNbmowYkJvTUJLMWV1Vk5walkyT1JrWkdCZXZYcVFhdlY0dHExYTJhalRJaUlIc1dOR3pkdzd0eTVJbzhjZkpLQ2c0Tng1TWdSckZtenB0RGJSRWRIWSs3Y3VmamhoeCtLWE43eTRNRUR2UGZlZXdWT21Cb1RFNE5telpvcHkwSUlxTlZxT0RvNldreUFUNWd3QVd2V3JER0xwMU9uVGdnTkRVV1ZLbFh5UEU1Y1hCenUzYnNIUjBmSFBQc0VCd2RiL0R0NjQ4WU5YTGx5eFN4cHYzNzllbmg1ZWVWN2JrUkVSUFJrTVVsU1J1bjFlbno3N2JkWXVuU3AwcGFabVFrdkw2OWNGNC92dnZzdXpwNDkrOGpIS21qdURPTklFa21TNE9YbEJWOWZYN082YzJkbjUxd3hHZWNQT1hQbURDSWlJaEFiRzJ0V041K1VsSVJxMWFvaE9EaFlPWDVTVXBMWmZnNGZQcXpVblJzdm5FMUh6Vnk4ZUJHelpzMENBT3paczBlSk5TUWtCT0hoNGJDeHNjRlhYMzBGQVBqa2swK1U3YlpzMldKMlYvUzk5OTVUWG4vd3dRY0FnTnUzYjJQQmdnVm8yTEFoZkgxOXpaN3FzSFBuVHVYTzQ1a3paNkRYNjlHclZ5OGtKU1ZoL3Z6NStiNlhSRVI1S1V4NVpWUlVGSVlQSDQ0V0xWcmcyMisvdGRobjRNQ0J1SGp4SW43Ly9YY2xLY0RTeXBJcHJYenJyYmRRcVZJbFpHWm1ZdUxFaWRpNWN5YzZkZXFFano3NkNMSXM0NTkvL2tGb2FDZ0FvSHo1OHRpK2ZYdHh2QjFFUkVSVUJFeVNsRkdiTm0zQ3NHSERVS2RPblFMN1NwSms5cUgvenovL1JOT21UWlVFdzlXclYvSEtLNjlZSEZKY3ZYcDFkT25TQmJhMnRnQ3lMelR2Mzc5djhiaE5telpGMDZaTjRldnJXK2p6YU5ldUhWcTFhb1cyYmR2bVNxeVlMaHNNQnJScDA2YlEreTJJZzRNRDB0TFM4UFBQUCtlNkNIVndjREJiL3VXWFg4eWVBdlRqano5aS9QanhHRGx5SklZTUdXTFc5L3IxNjRpSWlGRGU3ME9IRG1INjlPbm8xYXNYSms2Y2lGcTFhaFhiT1JEUjArMVJ5aXVOaWQrLy92b0xzYkd4YU5La2lkbjZzTEF3M0x4NTArSzJMSzNNVzNHVlZsYXFWQWxIamh6QmtDRkQwS3BWS3dRRkJlSGN1WE1JREF5RXQ3YzNaczZjbVdzMEtCRVJFWlVzSmtuS29ETm56bURyMXEwNGQrNGNmSHg4Y09yVUtiUDFwaGVGT1o4a0VCOGZEMjl2Ynl4YXRBaXVycTRRUW1EdTNMbDQ5OTEzTVdiTW1Gekg4dkR3UUhSME5OYXVYUXZnLzVNVnBoZlR4NDhmVjE0YnkxUnkzbFhNdVd5cXBPcTk0K0xpb05mcmxidW9BZ2NPT2dBQUlBQkpSRUZVZG5aMktGZXVIRWFQSGcwZyt5Nmh3V0JBcFVxVnNHelpzbnlIVHk5ZnZ0emkwM1FPSERnQUx5OHZiTnk0RVhGeGNRZ0xDOE9nUVlPZzAra1FFeE9EUm8wYVBiSHpJNktueTZPVVYwWkZSUUhJVGpSLy8vMzNXTEJnZ2RuNjc3NzdEbzZPampoOStuU3U0N0cwMHJMaUxxMU1UMDlIWW1JaUdqWnNpSVVMRitMVlYxL0ZxVk9uOE1jZmY4RFB6Ni9BN1ltSWlPakpZcEtrakxsMDZSSysvdnByNVpHMUN4Y3VWTmFscDZmajdiZmZ6dmNSaTJ2WHJzV2JiNzZwSkZJa1NjS1NKVXN3Yk5nd3RHalJ3dXlDKzlhdFc5aStmVHRzYlczUnRXdFhzLzNrWE5icGRIanZ2ZmVRbFpVRkd4c2JzeVNLczdOenJqdVVsaElNcHNrZFM4czVtU1plOHJ0d3pzcktRdi8rL2ZIdzRVTklrb1I1OCtiaHRkZGVnN3U3TzFhdlhxM2M5WnMzYng2YU5HbGk4VUk5cDlkZmY5MWllLy8rL1ZHM2JsMXMzTGdSdTNmdnhyaHg0N0J2M3o3RXhNVGdQLy81RDZwVnExYmd2b21JVEJXbHZOS29YNzkrbURsekpxWk1tWUlhTldvQXlDNFRQSDM2TkJZdFdtUXhTY0xTeXBJcHJWU3IxY3JJeUVhTkd1SGh3NGZLMy9KaHc0WUJ5UDc3Kzl0dnYrVzVEeUlpSW5weW1DUXBZMjdmdm8yUFAvNFk0OGVQTC9LMnYvLytPNDRkTzRiZHUzZWJ0VGRzMkJDVEowL0d2SG56OFAzMzM2TjI3ZHBJVDAvSHRHblRNR0hDQkF3YU5FanBheHhKa3RmVFdlN2R1NGNLRlNvVU9UWWc5NmdYVTdJc3c4ZkhCK25wNmFoWXNTS2FOMitPYjc3NVJya3JhT25DK2UrLy80YS92ei9zN2UweFk4WU10RzNiRnUrODh3NmFOV3VHNzcvL0hsV3FWTUVycjd3Q0lQdDlQWG55SktaTm01WnZqRHFkem1LN241OGZSbzRjaWJwMTZ5cHQ0OGFOUTZWS2xkQ25UeC8wNzkvZmJFZzZFVkZoRmFXODBzakp5UWt2di93eTl1M2JoNUVqUndJQWR1L2VqWTRkTzVyOW5qSmlhV1hKbFZaR1JVV2hZY09HR0RwMEtHSmpZL0h4eHgramZQbnlTRXBLS3ZKVGdvaUlpS2o0TVVsU3huVHExT21SdG52NDhDRjhmWDB4YWRJa3ZQRENDN25XOSt2WEQ4ZVBINGVQancvOC9mM3g4T0ZEdEc3ZEdnOGVQTEE0b2lObm0vRWlOem82R2xsWldVVXF0eWtNbFVxRnhZc1h3OHZMQzU2ZW50aTJiVnVCMnpSbzBBQmZmUEVGQUtCRGh3NW02OTUrKzIxY3VuUUp2WHIxd3NDQkF4RVNFb0lCQXdia2VXRWJGUldGYmR1MjVUbVUrc0NCQTdsR29GU3FWQWxBZG5McTl1M2I4UER3QUpDZFBDRWlLb3pIS2E4Y01HQUFObXpZZ0dIRGhrR3IxU0lvS0NqUHA5Q3d0Tkt5SjFGYStkRkhIMkhzMkxIWXNtVUwrdmZ2ai83OSsyUEFnQUhvMDZjUHZ2dnVPd0RJTmFrdEVSRVJsUndtU1o0QldxMFdNMmJNUUpNbVRmRFJSeDlaN0NOSkVueDhmT0RwNllrZE8zWmc2TkNobURsekpnQmc4dVRKU2ovamhYTmVvejRPSERpQVhyMTZZYzZjT1VxYnNkeEdsbVdvVkNxa3A2ZWpjK2ZPeW5xVlNvVnk1Y29oUGo0ZXRXdlh6dk04RWhNVEVSVVZoYmx6NXhicC9DMnBYNzgrZkh4OEVCNGVqbkhqeGtHdjE2Tjc5KzVLakFDUWtKQUFJRHVwa1pLU2dnRURCcUJuejU0SUNBaEFVbEtTOGxqSUsxZXVRSklrMUt0WEw5ZHhVbE5UOGZubm4yUGN1SEZLcVUxcGVud25FWlZlajF0ZTJhMWJONnhidHc3SGp4OUhRa0lDWG56eFJiUnMyVktadDhTSXBaVjVleEtsbFRWcTFFQ25UcDF3OHVSSkFGQkdYOTYvZjE5NThzNzkrL2NMakkySWlJaWVEQ1pKeXJDRWhBUU1IRGpRcksxT25UcTU3dVR0M0xrVE5mNnZ2WHVQYnFwSzNENytuRmdSUlJrUlJIMVJtQitJU3gwRkVsQ28rbXFCUVhFR1dpaDM1QTc2SXNKMCtBbGVLdW9DRVJuR0NySVcyQkVZRkJ3UmtHcUZDb3JGb2pJZ1drcWx5REFnd2dpaVhNcWxVSnEyeVg3LzZDUTJUUzlKa1NaTnY1KzFYS3ZuMG5OMnNKYjRaRDluTjJwVTVkVG82NjY3VGs4KythU2FObTJxUTRjTytVMHZMcTI4TjdYejVzM1R6cDA3L2JyWW5qZUFreVpOMHFaTm0yU004WGxBb0dWWkdqeDRzSHIzN2wzcFEvUXN5MUpzYkd5NU0yR3E0blE2VlZCUTRKM0tmT3pZTWIzLy92dGF0bXlaaGd3Wm9waVlHTTJlUFZzclY2N1VFMDg4b1E0ZE9pZ3ZMMDh0V3JUUTRNR0Q5Y0FERDNqRGs1NDllMnJRb0VIZWFlbkZ4Y1VhTTJhTTN3b0p4Y1hGU2t4TTFBMDMzT0R6NzJuMzd0Mktpb3BTWVdGaDBLOERRTjF4UHZWS1NhcFhyNTdpNCtQMTNudnY2Zmp4NHhvMmJKamZPVlFyeTNjaHE1VXVsMHVGaFlYZThNdmo2cXV2WmlZSkFBQmhnSkNrbHJyKyt1dlZxRkdqS3BkczlFaEtTZ3Jvdk5MaFJXVnZaQ3V5Y3VWS1hYdnR0VDc3UE5QRFgzNzVaUlVYRit1aWl5N3k2MTBuSkNRb0lTRWg2UHQ1MUs5ZlgzMzY5S253ZUs5ZXZaU2JtNnRldlhycDU1OS9Wdi8rL2RXMWExY3RYTGpRKytaNTBhSkYrdUNERHpSMTZsUXRYNzVjelpzMzE3dnZ2dXNYZmt5Wk1rVlRwa3lwY2t3SER4NVVjWEd4L3ZyWHYvcGNZOWFzV1RweDRvVDN3WUFBVUo3cTFpdEw2OWV2bjVZc1dhSXJycmpDYjFhSUpLcVZaZFJFdGJKZnYzNXExS2lSUm84ZXJmbno1L3NjTThhb3VMaFlCUVVGVmJ4cUFBQndvUkNTMUZLcHFhbWhIa0s1eWdZa3BkbHNOdFdyVisrQzNMZEJnd2FWMW5ES2hrbnIxNi8zRzR0bFdZcUxpOU1mLy9oSDd3b0daUU9TUUhuKy9aUjlBeXlWaERFQVVCT2FOR21pcmwyN3Fubno1dDdaYjZWZGYvMzFWQ3RydUZxWmtwSWlxV1Exb1dQSGptbjkrdlc2Nzc3NzFLQkJBNjFidDA2dnZQS0s3cjc3N3ZOKzdRQUFvSG9JU1ZBblZSYldsRjdpRVFEQ1FhRDF5clZyMS9vdHd6dDkrblNmN2R0dnY5MTdEdFhLMEZRcmMzSnlOR2ZPSEwzeHhodGF0V3FWNXN5Wm8zUG56bmxuZlc3Y3VGRURCdzdVc21YTGF1eUJ0d0FBQUNIbGNEaU13K0V3Q0MvRnhjVkJmOC9SbzBjdndFZ3E1dm5aQ2ZYUE1JRGdWZWQzZjJ4czdBWDZiVko5aHc4ZnJ2Q1l5K1V5VHFleldyOVBxM0xtekJuejRvc3ZWbmk4ZS9mdTVzNDc3elF6WnN3d1AvMzBrN24zM252TjFLbFR6YjU5Kzd6bnVOMXU4Lzc3NzVzZVBYcVlzMmZQZXNkY0hiR3hzZWI3Nzc4M2p6NzZxRGx6NW96UHNWR2pScG5ldlh2N2pIZm16Sm5HR0dPY1RxZlpzbVdMMy9XY1RxZkp6ODgzK2ZuNXByQ3dNT0J4UFB6d3c4YmhjSmgyN2RyRmhQcG5IQUFRSEx2ZG51UndPSXpkYnEvOGdWbEFwTHZRSWNuKy9mdE5lbnE2ejc1NTgrYVZlMjduenAycmZaOVZxMVlGdE0rWWtqZWhhV2xwMWI1WHNNNmRPMmMrK2VTVGdOK29yMTY5MnZ6cFQzOEs2aDQ3ZHV3d1BYdjJORTZuc3pwRHJCWkNFcUQySWlDdldaWDliaTRxS3FyQmtWeFloQ1FBVUhzUmtvUWZlZ1VSNUs2NzdsS0RCZzFVVUZDZzhlUEg2NjIzM2xKTVRJd0dEaHdvdDl1dG4zNzZTUmtaR1pKS0huUzZaTWtTdjJ1NDNlNXl1OUNiTjI4dTk1NHZ2ZlNTNHVQanE5d25TWXNYTC9aT08rN1NwWXZQNmdBZW5uNzIrWEs3M1pveVpZcUtpNHVyWEY1U2t2YnQyNmRaczJiSnNpeS82ZXZkdTNjdjk2R3lUcWRUMDZaTjA0a1RKL3hXSXJqbW1tdjB4aHR2bk5kckFBQ2NINnFWQUFBZ1dMeERpQ0FOR2pUUSt2WHJOWFRvVUhYbzBFR3BxYW42NnF1dnRHTEZDaVVrSkdqeTVNbnEyTEZqcGRjd3hxaXdzTkRiVi9jOHZNOWo5ZXJWUGc4amRidmRmcUZDMlgxcjE2NVZSa2FHZnZ6eFI1OVZZVHhMSFpaVzN1b0x3WEs3M1pvNmRhb3lNelBWb0VFRDllelowK2Y0MmJObmxaZVhwNisvL2xwU1NTZi96My8rc3hJVEUzMldibnpycmJlMGV2VnE5ZXJWeSs4ZXhoaE5uejVkMGRIUm1qaHhvbmYvd1lNSE5YVG9VUDMrOTc4Lzc5Y0JBTGh3WEM2WDMwcHJWYW5xb2JNQUFLRDJJeVNKTVBuNStUcDU4cVJhdFdxbGFkT21xV1hMbHZyaWl5KzBaY3NXelp3NTArZmNXYk5tYWRPbVRUcDE2cFIzSm9UbnFmc1Y2ZG16cDJKaVluVDU1WmZMc2l5TkhUdFd5Y25KUHVlVTNaZWVucTRkTzNab3lwUXBPblhxbEs2ODhrcEowcUJCZzM2Tmwrd2pQejlmVTZaTVVYNSt2dDU3N3ozdnZUeSsvdnByUGZ2c3M1bzBhWklrYWVmT25abzhlYktPSFR1bVdiTm1hZGFzV1pKS1FwRFRwMCtyUVlNR0dqbHlwUGY3TjJ6WUlHT01Ybjc1WlIwNGNFRFBQZmVjOTFoZVhwNFNFaExVczJkUHZ5VWlBU0FjZE9uU3BWckx1MHNsZnorVW5TVlkzajZwSkt4ZXQyNWRqUzExWGxCUW9FMmJOaWttSmlhZzRHUE5talZhdjM2OVhuMzExWUR2a1pPVG84VEVSTDM3N3JzWGJLVTJBQUFRZW9Ra0VXYmJ0bTNlbVI4MzNuaWpjbk56TlczYU5FblM4T0hESlpYTWR2am5QLytwSjU1NFFudjM3dFdBQVFPOFM5YTZYSzRxNzVHU2txSWRPM1pvM0xoeHlzM04xY0dEQjcyckVIVHIxazBmZmZTUk1qSXk5UG5ubnlzaElVRjMzbm1udW5idHFwMDdkMnJldkhubExvdjdhOWkvZjc4bVRweW9PKzY0UStQSGo5ZUlFU00wWXNRSXhjYkc2c3laTTNydHRkZjAyV2VmYWNhTUdiTGI3WkpLVmxFWU4yNmNubi8rZVovL2NXamZ2cjNmQ2hIdDI3ZVhKSDM1NVpmS3pzN1dybDI3OU1BREQzaVBuenAxU3IvNXpXKzBaczBhclZtenhydXY3SFVBSUJ4UXI2UmVDUUFBL0JHU1JKZ2RPM2FvVmF0V0dqWnNtSGJ0MnFYSEhudE05ZXZYMTZsVHA4cjlkTzJUVHo2UlZGSjk2ZEdqaHk2NzdMSXE3ekY4K0hCTm1EQkJ3NGNQVjNKeXNzOHlqYWRQbjViTlpsTk1USXd1dnZoaUhUcDBTTGZjY290T256NnRwNTkrMm1jcHlzcnFOcWRQbjlhNWMrZUNldTNYWG51dEprMmE1SDNUUDN2MmJFMllNRUViTjI1VVRrNk83ci8vZmkxYnRreVhYMzY1OTN0dXZmVlczWHJyclhyKytlY0R2aytuVHAzVW9VTUhkZXpZMFM5WUtiMWR0cW9FQU9HRWVpWDFTZ0FBNEkrUUpNSU1IRGhRanp6eWlCWXRXcVFCQXdab3dJQUJHalJva1ByMDZlTjlrK3I1Rkt5b3FFaGJ0MjVWdzRZTjVYSzVOR3pZTUMxY3VMRFNxY3A3OXV6UnE2KytxaXV2dkZMWFgzKzluRTZuWG5qaEJYMzIyV2VTNVAwa3IvUTFVbE5UTlhIaVJQMzg4ODlxMDZhTjR1UGpkZkhGRjVmNzZhUE5abE5lWHA2U2twSzhzekVDbFptWjZRMUlkdS9lcmRUVVZCVVVGT2pxcTYvV29rV0xmTUtjMG93cFdTaW03SnYvc3R1bFdaWVYxTmdBSUpTb1YxS3ZCQUFBZ1NFa2lUQ05HalZTVEV5TVB2LzhjMG5TcFpkZUtrazZldlNvOTAzcTBhTkhKVW1yVnEzU25YZmVxZjM3OTJ2SWtDRzY5OTU3WlZtV3oweUw4b3dZTVVLMzNYYWJ4b3daby9mZWUwOHZ2UENDcEpLNlM1OCtmVFJ1M0RqMTdkdlhlLzR6enp5alRwMDZhZmZ1M1pJcWZtTWVIUjN0bmVZOWRlcFVUWjA2TmFqWHZtZlBIcTFidDA0WkdSbmF2MysvcnJycUtra2xiOXJUMDlOOXpqMXo1b3ozWGs2blV4ZGRkSkhXcmwzclBkNitmWHVmYmMrK3NzcE83UTVrcWpjQTFEVHFsZFFyQVFCQVlBaEpJb3pMNVZKaFlhSGNicmZQL3F1dnZ0cHZKc24zMzMrdmNlUEdhY1dLRlpLazVzMmJhK3ZXcldyZXZIbTUxOTY0Y2FOYXQyNnR4bzBiYS96NDhZcUppZEVISDN6Z2M3eHAwNmJhdkhtejR1UGpaYlBaSkpXRUtqZmVlS1BlZlBOTlNTcDNCb2xVTXJNbFBqNWVEUnMyckZhL3U2aW9TSlpsYWNhTUdSbzhlSENGWGZmOC9IeDE3ZHJWdTMza3lCRnZtQlNzeWg2QTZIYTc5ZHh6enlrL1B6K2dHaE1BWEVqVUs2bFhBZ0NBcWhHU1JKaCsvZnFwVWFOR0dqMTZ0TjhuZU1ZWUZSY1hxNkNnUUZMSko0dGxxeldmZlBKSnVUTW1KT25qanovV3YvNzFMMzM4OGNkNjdMSEhGQk1UbzZWTGwwcVNjbk56dFdUSkVvMGNPVkwxNjlmWGtpVkxOR0xFQ0VsUzY5YXRmYTZUa3BLaWwxNTZTZjM3OTFlclZxMjgrNk9qbzZ1Yy9sMFp6eHZnUUQ0ZExTMG5KMGRPcHpPb3VrMGdiRGFicGsrZnJuSGp4cWwvLy82S2lZazVyK3NCUUhWUnJ5eEJ2UklBQUZTRmtDVENlRUtHTld2V2VGY091TysrKzlTZ1FRT3RXN2RPcjd6eWl2ZU5aZGszeC92MjdWTmFXcHJlZnZ0dDd6N0xzbVJabHM2Y09hUHZ2dnRPL2ZyMVU1OCtmZFNrU1JOdDI3Wk5qUm8xMHZIang1V1FrS0NiYjc1Wmd3Y1BsbVZaU2toSVVGRlJrVWFOR2xYdW0vQ2JiNzVaaVltSldycDBhY2lYVXZ6Z2d3L1VxMWN2UGZYVVU5NTlucnFOMisyV3pXWlRmbjYrT25mdTdEMXVzOWtVRlJXbFk4ZU9xVW1USmhWZSsrVEprOXF4WTRjU0V4TXY2R3NBZ01wUXI2UmVDUUFBQWtOSUVvRnljbkkwWjg0Y3ZmSEdHMXExYXBYbXpKbWpjK2ZPS1NrcFNWSkpMV2Jnd0lGYXRteVo5eE15ejBQbyt2YnRxeFl0V25pdlpiUFpkTmRkZHlrbUprYTMzMzY3MnJScG83Lzg1Uy82OE1NUFZhOWVQWTBiTjA2REJnM1NYWGZkcGNURVJHL0Y1dVdYWDliMDZkUDE2S09QNnZYWFgvY2JZKy9ldmVWME9sVlFVQ0NiemFaRGh3NnBmdjM2ditxZlEwV2ZESG8rU1pTa1hidDJhZWZPblhyMjJXZDl6dkhVYnlaTm1xUk5temJKR0tNZVBYcDRqMXVXcGNHREI2dDM3OTQrMXl2THNpekZ4c1pXK0trbUFOUUU2cFVscUZjQ0FBQ0VLWWZEWVJ3T2gvazF6Wnc1MHhoampOUHBORnUyYlBFNzduUTZUWDUrdnNuUHp6ZUZoWVhlL2V2V3JUUEdHSk9Sa1dGY0xsZEE5eXA5M3NHREJ5czg3L1RwMDk2djc3Nzdici9qYytmT05mZmNjNCtKaVlreEN4Y3VET2plZ1l4dDJMQmhGUjR2S0Nnd1k4YU04VzRmUG55NDBtczVuVTVUWEZ6OHE0enQxK0Q1MlFuMXp6Q0E0RjJJMy8yQjhQd082OXk1czNmZml5KythT2JPbmV0emptZHNpWW1KSmprNTJjVEh4NXYwOUhUamNybk12ZmZlYTR3eDV2ang0NlpMbHk1bTZkS2xadVhLbFdieDRzVis5eXY5KzM3R2pCbG03OTY5UHNjN2RlcjBxNzJ1eXY0OHo1NDk2M092dExRMDA3RmpSOU85ZTNmdlB3Nkh3MmZic3kvUWU1VDI2S09QbWs4Ly9iVGFyNmU2SG43NFllTndPRXk3ZHUxaVF2MHpEZ0FJanQxdVQzSTRITVp1dC85dnFNZUNFc3draVNCUFB2bWtKS2xldlhycTJMR2ozL0dLYWkyZUovYmZkOTk5QWQvTDg2bWhKRFZyMXF6Qzg2NjQ0Z3J2MTh1WEwvYzdQbUhDQkUyWU1DSGcrd1k2TnMrbm1PVzU1SkpMdEdEQkF1LzJ0ZGRlVyttMVFsMEhBb0R6UmIyeUJQVktBQUJRRlVJUzFKakt3aFFBUU0yZ1hrbTlFZ0FBSU95RWFzbzFhai9xTmtEdEZlcmYvZFFyYTFlOU1sRFViUUNnOXFKdUUzNVkxeTVFK0o5Y25LOXQyN2J4M3k5UXkzaCs5MmRtWm9aNktCZlVvVU9IbUQxWWd4NTU1QkZsWm1iSzdYWjMzcjU5ZTBhb3h3TUFDSnpkYmsreUxPdC9qVEdQWjJWbHZSTHE4VUN5VlgwS0xnUmp6TlpRandHMVdrNm9Cd0FBRlNFZ0FRQUF0UlhQSkFtUnJLd3MveWVyd3N2emFTdXpKUUFBQUFBQU5ZV1pKQUFBQUFBQUFDSWtBUUFBQUFBQWtFVGRCZ0NBR3RlK2ZmdFFEd0VBQUFEbFlDWUpBQUExaElkMjQwSXh4dVJhbHZWOXFNY0JBRUJ0eDB3U0FBQnFDQS90RGh3UDhBWUFBS0hBVEJJQUFBQUFBQUFSa2dBQUFBQUFBRWdpSkFFQUFBQUFBSkJFU0FJQUFBQUFBQ0NKa0FRQUFBQUFBRUFTSVFrQUFBQUFBSUFrUWhJQUFBQUFBQUJKaENRQUFBQUFBQUNTQ0VrQUFBQUFBQUFrRVpJQUFBQUFBQUJJSWlRQkFBQUFBQUNRUkVnQ0FBQUFBQUFnaVpBRUFBQUFBQUJBRWlFSkFBQUFBQUNBSkVJU0FBQUFBQUFBU1lRa0FBQUFBQUFBa2doSkFBQUFBQUFBSkJHU0FBQUFBQUFBU0NJa0FRQUFBQUFBa0VSSUFnQUFBQUFBSUltUUJBQUFBQUFBUUJJaENRQUFBQUFBZ0NSQ0VnQUFBQUFBQUVtRUpBQUFBQUFBQUpJSVNRQUFBQUFBQUNRUmtnQUFBQUFBQUVnaUpBRUFBQUFBQUpCRVNBSUFBQUFBQUNDSmtBUUFBQUFBQUVBU0lRa0FBQUFBQUlBa1FoSUFBQUFBQUFCSmhDUUFBQUFBQUFDU0NFa0FBQUFBQUFBa0VaSUFBQUFBQUFCSUlpUUJBQUFBQUFDUVJFZ0NBQUFBQUFBZ2laQUVBQUFBQUFCQUVpRUpBQUFBQUFDQUpFSVNBQUFBQUFBQVNZUWtBQUFBQUFBQWtnaEpBQUFBQUFBQUpCR1NBQUFBQUFBQVNDSWtBUUFBQUFBQWtFUklBZ0FBQUFBQUlJbVFCQUFBQUFBQVFCSWhDUUFBQUFBQWdDUkNFZ0FBQUFBQUFFbUVKQUFBQUFBQUFKSUlTUUFBQUFBQUFDUVJrZ0FBQUFBQUFFZ2lKQUVBQUFBQUFKQkVTQUlBQUFBQUFDQ0prQVFBQUFBQUFFQVNJUWtBQUFBQUFJQWtRaElBQUFBQUFBQkpoQ1FBQUFBQUFBQ1NDRWtBQUFBQUFBQWtFWklBQUFBQUFBQklJaVFCQUFBQUFBQ1FSRWdDQUFBQUFBQWdpWkFFQUFBQUFBQkFFaUVKQUFBQUFBQ0FKRUlTQUFBQUFBQUFTWVFrQUFBQUFBQUFrZ2hKQUFBQUFBQUFKQkdTQUFBQUFBQUFTQ0lrQVFBQUFBQUFrRVJJQWdBQUFBQUFJSW1RQkFBQUFBQUFRQkloQ1FBQUFBQUFnQ1JDRWdBQUFBQUFBRW1FSkFBQUFBQUFBSklJU1FBQUFBQUFBQ1FSa2dBQUFBQUFBRWdpSkFFQUFBQUFBSkJFU0FJQUFBQUFBQ0NKa0FRQUFBQUFBRUFTSVFrQUFBQUFBSUFrS1NyVUF3QUFBTERiN1YwbFBWak8vcGRMYlc3T3lzcGFWWE9qQWdBQWRRMGhDUUFBQ0FmRmxtVTlYblpuNlgwdWx5dStab2NFQUFEcUd1bzJBQUFnNUxLeXNqWVpZM0lyT2VWMGNYRnhXbzBOQ0FBQTFFbUVKQUFBSUJ3VVMxcGV5ZkZQZHU3Y1dWaFRnd0VBQUhVVElRa0FBQWdYS1JVZE1NYXNyTW1CQUFDQXVvbVFCQUFBaElXOHZMelBKWjB1dTk4WWMvYkVpUlB2aDJCSUFBQ2dqaUVrQVFBQVlXSHYzcjFPWTh5N1pmZGJsclZoLy83OUJhRVlFd0FBcUZzSVNRQUFRTmd3eHZndDhldDJ1MW4yRndBQTFBaENFZ0FBRURhT0hEbVNJZWxzcVYzbmlvcUtDRWtBQUVDTklDUUJBQUJoNDhjZmY4eVhWUHI1SXh0Mzd0eDVKbFRqQVFBQWRRc2hDUUFBQ0N0dXQ3djBjMGw0WUNzQUFLZ3hoQ1FBQUNDc25EdDNMbDFTZ1RHbXNLaW9hRVdveHdNQUFPb09RaElBQUJCV2R1L2VuV2VNV1dOWjFoYzdkdXc0RWVyeEFBQ0F1aU1xMUFNQUFBQW95eGl6UXRLMW9SNEhBQUNvV3doSkFBQkFRQndPeC84enhzeTNMS3ZHWnFJNkhJNjVOWFd2QzhVWXN6VXJLNnRqcU1jQkFBQ3FSdDBHQUFBRWFsSk5CaVNSd3JJc1I2akhBQUFBQXNOTUVnQUFVQ1c3M2Q1VzBvMk5HemZXUng5OUpNdXlRajJrc0xkZ3dRSWxKeWZMR1BObXFNY0NBQUFDdzZkQkFBQWdFSEdTZE04OTl4Q1FCTUFZbzdTME5FbVMyKzMrUjRpSEF3QUFBa1JJQWdBQXFtUloxbEJKZXZEQkIwTTlsRnBoejU0OSt1R0hIeVRwY0haMmRrYUlod01BQUFKRVNBSUFBQ3BWdW1yVG9VT0hVQStuVnRpNGNhTWt5Ump6b1NRVDJ0RUFBSUJBRVpJQUFJQ3FVTFVKQWxVYkFBQnFMMElTQUFCUUthbzJ3YUZxQXdCQTdVVklBZ0FBS2tUVkpuaFViUUFBcUwwSVNRQUFRR1dvMmdTQnFnMEFBTFViSVFrQUFLZ1FWWnZnVUxVQkFLQjJJeVFCQUFEbG9tb1RQS28yQUFEVWJvUWtBQUNnSWxSdGdrRFZCZ0NBMm8rUUJBQUFsSXVxVFhDbzJnQUFVUHNSa2dBQUFEOVViWUpIMVFZQWdOcVBrQVFBQUpTSHFrMFFxTm9BQUJBWkNFa0FBSUFmcWpiQm9Xb0RBRUJrSUNRQkFBQStxTm9FajZvTkFBQ1JnWkFFQUFDVVJkVW1DRlJ0QUFDSUhJUWtBQURBQjFXYjRGQzFBUUFnY2hDU0FBQUFMNm8yd2FOcUF3QkE1Q0FrQVFBQXBWRzFDUUpWR3dBQUlnc2hDUUFBOENwYnRWbTRjS0ZTVTFOOXpqSEdhTktrU2ZyeXl5K3J2RjVlWHA2ZWVPS0pLcytiT0hGaXVmc25UNTVjNWZkNjd0Ty9mLzhxejB0UFQ5ZThlZlA4OXNmSHg4dnRkZ2QwcjlLbzJnQUFFRmtJU1FBQWdLVHlxemJmZlBPTmZ2dmIzL3FjTjN2MmJEVnUzRmp2dnZ1dWpoNDk2bk9zc0xEUWJ6czlQYjNTY3lScHk1WXQ1WTRwTXpNem9MRzdYQzU5OTkxM2xaNWpqTkhDaFFzVkhSM3RkK3pBZ1FNeUp2aW1ERlViQUFBaVMxU29Cd0FBQU1LR3QycXpmUGx5cGFTazZJY2ZmdERCZ3djVkZSV2xaY3VXYWRhc1dTb3VMdFl6enp5anc0Y1A2K21ubjFaaVlxSmF0bXdwU1lxT2psWjZlcnF1dlBMS0NtOVMraHkzMiswTkoxd3VseTY2NktMemVnSDMzSE9QMzc3cDA2Y3JKaVpHYVdscGF0bXlwZHExYTZmOSsvZHIxS2hSUHVkMTY5Yk5aM3ZEaGcyVjNvdXFEUUFBa1llUUJBQUFTUEt0MnR4eHh4MjYvZmJiOWZycnIrdlZWMS9Wd1lNSE5YTGtTQlVVRkVpU0JnNGNLRW5LemMzVmxDbFQxTGR2WDhYSHh3ZDl6NzU5KzZxd3NGQ0ZoWVdLaTR1VDArblVaWmRkNWoyZWw1ZW51TGc0NzlkVkJSZGZmUEZGdWZ0UG5qeXB4WXNYNi9YWFg5ZlNwVXYxN2JmZitseXJmZnYyV3I5K2ZWQWhEVlViQUFBaUR5RUpBQUFvdDJxemNlTkdkZTdjV2ZIeDhabzllN2E2ZCsrdXdZTUgrMzN2Z1FNSFZGUlVWSzM3cHFTa1NDcVpYYkptelJwMTY5Yk41eGtvWGJwMDhXNTM2ZEtsV3ZlUXBEVnIxdWpJa1NNYVBYcTBUcDA2cFhmZWVhZmExL0tnYWdNQVFPUWhKQUVBQUpJVUsvbXVhdlBwcDU5cTRjS0ZXckpraVZxMGFLR2twQ1N0WHIxYWtuVEREVGVvWmN1V0dqdDJySktTa2pSMzdsenZoVHdQZlMydHZPZUFWTmZYWDMrdENSTW1sSHVzb3Z0czJMQkJjWEZ4ZXVxcHB6UjA2RkJkYzgwMWZxRkw2YnJOdkhuemRNc3R0MVE0QnFvMkFBQkVKa0lTQUFBZ3k3S0dTYjhFSExtNXVmclBmLzZqa1NOSDZzY2ZmMVI4Zkx5aW9xSzBZc1VLU1ZMLy92MjFmLzkralIwN1ZnY09IUEJlcCt5RFZvOGZQNjc3Nzc5Zm16ZHY5dTVyMzc2OTkydTMyNjN2dnZ0T3hjWEZHanQyYkVCajdkQ2hnOC8xcEpMbm1lVGs1S2h0MjdZVmZ0L0tsU3QxOGNVWHEwK2ZQcEtxZnVaSVphamFBQUFRbVFoSkFBQ280OHFyMmx4MTFWWGVKWDdqNCtPVmtwS2kyTmhZRFI4K3ZOSnJGUllXcWw2OWVwV2VrNW1acWNMQ1FwMDdkMDdkdTNkWDQ4YU5aVm1XRWhNVE5YcjBhSitsZkFOZDJqY3ZMMDlqeG94UmNuS3licm5sRnAvbm1ralN2bjM3bEpTVUpMdmRybUhEaHVteXl5NVRjbkp5dWJOZUpHbnQycldWM28rcURRQUFrWW1RQkFBQStGVnR5anA3OXF6cTE2K3ZOOTk4VTVJcURDNENXZDNtNU1tVDZ0cTFxekl6TTVXU2txTEdqUnNyT2pwYXpaczNseVR2YkJXcDVEa2tudTFBbmtteWN1VktmZm5sbHhvNGNLQUdEUnFraGcwYlNwSXV2L3h5RFJreVJDMWJ0bFRMbGkzVm9rVUxTZEtSSTBmOFpyL2NjY2NkbGQ2RHFnMEFBSkdMa0FRQWdBalFybDI3d1pabDdjekt5c29POW52TFZtMGthZXZXclVwSlNkR3hZOGQwNk5BaGpSZ3hRcWRPbmZKYk52ZDhOVzdjK0ZlOTNzeVpNN1Zueng0bEp5Y3JOalpXUTRZTTBVTVBQYVNtVFp0cS9Qanhra3BtdSt6YXRhdlNhazVscWxPMWFkdTJiVFBMc2g3Y3ZuMzd3bXJkRkFBQTFBaENFZ0FBSW9ETlpwc2dxWlBkYnY5ZTBqK01NUjlzMzc3OWExVlJCU212YWlOSmJkdTIxVTAzM2FTR0RSdXFiOSsrV3JseXBmcjM3NisvLy8zdmtrcG1rcFNlOFJGT1dyZHVyYVNrSkdWblordHZmL3ViZXZUb29jT0hEK3ZUVHo5VlptYW12dm5tRzdWdTNWcUxGeSt1MXZVRHJkcTBhZFBtZjZLaW92NWdqQmxzV2RaZC85MU5TQUlBUUJnakpBRUFJSUpZbHZVL2txWllsalhGYnJjZnNpenJiYmZibmJwOSsvWXRrbHpsZkV1NVZadExMcmxFbDF4eWlkL0pMcGRMQlFVRnFsKy92ZzRjT0NDYnphYUNnZ0tmYzRKbjBTZEZBQUFITEVsRVFWUlozU1kzTjFlU0ZCWDF5MXVTdUxnNDc5YzJtODFuT3hodDI3YlYvUG56SlpXczFKT2JtNnNCQXdabzVzeVozaHBPZWVOMXU5MFZYck9xcWszYnRtMXZzdGxzUFN6TGVraVNRMUtGRlNZQUFCQitDRWtBQUloUWxtVTFrelRaWnJOTnR0dnRSeVM5NDNhNzM4L096djVDVXRGL3ovR3IycFQxaHovOFFaSVVHeHVydlh2M0tpc3JTODg5OTV6ZWZ2dHRmZnZ0dCtyZHU3ZjMzTExQOXlpUDU1a2tralJpeEFpZE9ISENKd2hKVFUwdDkvc0NlU1pKUlRwMzdxek9uVHY3N1o4L2Y3NDZkdXpvcysrcnI3NnE4RHJsVlcwY0RrY2JTVDBsUFNTcDRuV0RBUUJBMk9PakRZUWxoOE5oSk1rWWt4VHFzUUJBYldCWjFtQkoxd1Z5cmpIbXBLVGxrclpibHZWYTQ4YU45ZEZISHpIaklRQUxGaXhRY25LeWpER3BrckwvTzJPa1ZhRGZ6OTlyQUlEU0xNdnFMTWxoakhrOEt5dnJsVkNQQjh3a1FmZzZKK2xTeTdJZUQvVkFBQ0RTV0paMWthU21rcm9ZWXlwZDFRYS9LRk8xK2N4bXM5MWlqS2tmeko4ZGY2OEJBQ3B3THRRRFFBbENFb1FsdDl2OUI4dXlIS0VlQndEVUZwWmwvVWxTaTRxT0cyTk9XSmExM2hqejc2aW9xTmUvK3VxckgreDIrNzh0eTZxMGFvTmZsS3JhL0pTZG5UMWJKUTl0dGV4Mis3T1daVjF2ak9sbVdkWnZLN3VHTVlhUUJBRGd3eGhUY096WXNUZENQUTZVSUNSQldOcStmWHVHcEl3UUR3TUFhZzJIdzlGUFpVSVNZOHhSU2V1TU1jdTNiOS8ra2FUaVV1ZTNrZFM2N0tvMnFGaEdSb1lreVJpVHBsOVd0VEZaV1ZuVFBPZTBiZHZXYnJQWkhySXM2NCtTYmk1N0RhWlNBd0FRM2doSkFBQ0lMRDhhWTlaS2VpY3JLMnVEcEhLWGFqSEd4Rm1XRlRaVm0ram9hRFZ0MnRTN2ZlalFJVFZyMXN6bm5DTkhqbWp6NXMwMVBUUkpKVldiRHovOFVKTGtjcm5lcnVpODdPenNMRWxaa2liWjdmWmIvL3ZNa2g2UzJ0VElRQUVBQUFBQXFPdmF0MitmMEtaTm0vOGI2UGwydS8zZkRvZkRiTjI2MVlTRFRwMDZWYnBkMGI2YXNudjNidU53T0l6RDRUaXNhano0L3JiYmJtdGx0OXVmQy9iN0FBQkF6V0ltQ1FBQUVTQXpNL1BWUU04TjE2cE4vLzc5dlY4WEZSWDViSWRhQlZXYmdPWGs1SHduYVZxVkp3SUFnSkFpSkFFQW9JNHhZVmExOFZpeFlvWDM2K2pvYUo5dHo3NVFNQUZXYlFBQVFPMUhTQUlBUU4welZGTFlyV29URnhmbi9icW9xTWhuTzVSS3Iycnp6VGZmZkJycThRQUFnQXVIa0FRQWdEb2tYS3MyTFZxMDBEdnZ2T1Bkam82T1ZtcHFxczg1QXdjT3JPbGhTVHIvcWcwQUFLZzlDRWtBQUtoRHdxMXE4OE1QUDJqVXFGR1NwRzdkdW5uM0Z4WVcrbXg3ZE92V1RldlhyNit4OFZHMUFRQ2diaUVrQVFDZ2JnbXJxczBOTjl6Z0UzcDgvUEhIV3JWcWxmTHk4blRycmJmcXBwdHUwbU9QUFJheThWRzFBUUNnYnJHRmVnQUFBS0JtT0J5T05wWmxoVjNWeG1QRmloVmF0R2lSWnM2Y0tjdXlOSFBtVEdWblordkpKNS9VcVZPblFqSW1xallBQU5RdGhDUUFBTlFSeHBnNFNXRlR0Zkg0K2VlZjlmampqeXN0TFUydnZmYWFHalZxSkVtNjlOSkxOWC8rZkRWcDBrUnhjWEdhTzNldTl1elpVMlBqb21vREFFRGRRMGdDQUVEZEVWWlZHMG5hdDIrZjR1UGpkZDExMTJuQmdnVzY2cXFyZkk1SFJVVnA4dVRKbWpkdm52YnQyNmNKRXlibzlPblROVEkycWpZQUFOUTlQSk1FQUlBNklGeFh0V25ac3FWV3JGaWhaczJhK2V4djJyU3B6L2J2ZnZjN3paa3pSNFdGaGFwWHIxNk5qSTJxRFFBQWRROHpTUUFBcUFQQ3RXb2p5Uzhna2VTMy9LOUhUUVVrVkcwQUFLaWJDRWtBQUtnYndxNXFFODZvMmdBQVVEZFJ0d0VBSU1LRmE5VW1uSldxMm53b3FqWUFBTlFaekNRQkFDRENoWFBWSmh3Wlk1U1dsaVpKY3JsYy93anhjQUFBUUEwaUpBRUFJUEpSdFFuQ25qMTdkUERnUVltcURRQUFkUTUxR3dBQUloaFZtK0JSdFFFQW9PNWlKZ2tBQUJHTXFrMXdxTm9BQUZDM0VaSUFBQkRacU5vRWdhb05BQUIxRzNVYkFBQWlGRldiNEZHMUFRQ2dibU1tQ1FBQUVZcXFUWENvMmdBQUFFSVNBQUFpRjFXYklGQzFBUUFBMUcwQUFJaEFWRzJDUjlVR0FBQXdrd1FBZ0FoRTFTWTRwYXMybG1WUnRRRUFvSTRpSkFFQUlESlJ0UWxDNmFyTnRtM2JxTm9BQUZCSFViY0JBQ0RDVUxVSkhsVWJBQUFnTVpNRUFJQ0lROVVtT0ZSdEFBQ0FCeUVKQUFDUmg2cE5FS2phQUFBQUQrbzJBQUJFRUtvMndhTnFBd0FBUEpoSkFnQkFCS0ZxRXh5cU5nQUFvRFRlUFFFQUVFSHNkdnUvTGN0cUhlcHgxRUkvYmR1MjdmK0ltU1FBQU5ScDFHMEFBSWdzSjBJOWdOckdHR01rTFJZQkN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GOUwvQnlrbVFFZGRBK1FYQUFBQUFFbEZUa1N1UW1DQyIsCgkiVGhlbWUiIDogIiIsCgkiVHlwZSIgOiAiZmxvdyIsCgkiVmVyc2lvbiIgOiAiMzQiCn0K"/>
    </extobj>
  </extobjs>
</s:customData>
</file>

<file path=customXml/itemProps118.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7562</Words>
  <Application>WPS 演示</Application>
  <PresentationFormat>自定义</PresentationFormat>
  <Paragraphs>508</Paragraphs>
  <Slides>49</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幻灯片标题</vt:lpstr>
      </vt:variant>
      <vt:variant>
        <vt:i4>49</vt:i4>
      </vt:variant>
      <vt:variant>
        <vt:lpstr>自定义放映</vt:lpstr>
      </vt:variant>
      <vt:variant>
        <vt:i4>1</vt:i4>
      </vt:variant>
    </vt:vector>
  </HeadingPairs>
  <TitlesOfParts>
    <vt:vector size="62" baseType="lpstr">
      <vt:lpstr>Arial</vt:lpstr>
      <vt:lpstr>宋体</vt:lpstr>
      <vt:lpstr>Wingdings</vt:lpstr>
      <vt:lpstr>Wingdings</vt:lpstr>
      <vt:lpstr>华光钢铁直黑 可变体 Bold</vt:lpstr>
      <vt:lpstr>DejaVu Math TeX Gyre</vt:lpstr>
      <vt:lpstr>微软雅黑</vt:lpstr>
      <vt:lpstr>Arial Unicode MS</vt:lpstr>
      <vt:lpstr>Calibri</vt:lpstr>
      <vt:lpstr>Segoe UI</vt:lpstr>
      <vt:lpstr>华光钢铁直黑 可变体 UltraBold</vt:lpstr>
      <vt:lpstr>Office 主题​​</vt:lpstr>
      <vt:lpstr>你真的是欧皇或者非酋吗？</vt:lpstr>
      <vt:lpstr>关于游戏抽卡</vt:lpstr>
      <vt:lpstr>"保底"究竟是啥?</vt:lpstr>
      <vt:lpstr>问题:游戏抽卡的”欧”与”非”</vt:lpstr>
      <vt:lpstr>PowerPoint 演示文稿</vt:lpstr>
      <vt:lpstr>官方概率公示</vt:lpstr>
      <vt:lpstr>研究抽卡模型</vt:lpstr>
      <vt:lpstr> 在各大网站查询抽卡数据，我们找到了关于原神抽卡的一些分析:             </vt:lpstr>
      <vt:lpstr>PowerPoint 演示文稿</vt:lpstr>
      <vt:lpstr>PowerPoint 演示文稿</vt:lpstr>
      <vt:lpstr>PowerPoint 演示文稿</vt:lpstr>
      <vt:lpstr>PowerPoint 演示文稿</vt:lpstr>
      <vt:lpstr>PowerPoint 演示文稿</vt:lpstr>
      <vt:lpstr>官方概率公示</vt:lpstr>
      <vt:lpstr>研究抽卡模型</vt:lpstr>
      <vt:lpstr>转换研究思路</vt:lpstr>
      <vt:lpstr>制作模拟程序</vt:lpstr>
      <vt:lpstr>PowerPoint 演示文稿</vt:lpstr>
      <vt:lpstr>PowerPoint 演示文稿</vt:lpstr>
      <vt:lpstr>PowerPoint 演示文稿</vt:lpstr>
      <vt:lpstr>官方概率公示</vt:lpstr>
      <vt:lpstr>研究抽卡模型</vt:lpstr>
      <vt:lpstr>设计随机实验</vt:lpstr>
      <vt:lpstr>PowerPoint 演示文稿</vt:lpstr>
      <vt:lpstr>PowerPoint 演示文稿</vt:lpstr>
      <vt:lpstr>PowerPoint 演示文稿</vt:lpstr>
      <vt:lpstr>PowerPoint 演示文稿</vt:lpstr>
      <vt:lpstr>官方概率公示</vt:lpstr>
      <vt:lpstr>研究抽卡模型</vt:lpstr>
      <vt:lpstr>设计随机实验</vt:lpstr>
      <vt:lpstr>PowerPoint 演示文稿</vt:lpstr>
      <vt:lpstr>PowerPoint 演示文稿</vt:lpstr>
      <vt:lpstr>PowerPoint 演示文稿</vt:lpstr>
      <vt:lpstr>官方概率公示</vt:lpstr>
      <vt:lpstr>研究抽卡模型</vt:lpstr>
      <vt:lpstr>设计随机实验</vt:lpstr>
      <vt:lpstr>PowerPoint 演示文稿</vt:lpstr>
      <vt:lpstr>PowerPoint 演示文稿</vt:lpstr>
      <vt:lpstr>问题:研究抽卡有啥用？</vt:lpstr>
      <vt:lpstr>问题:”玄学”？</vt:lpstr>
      <vt:lpstr>最后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你真的是欧皇或者非酋吗？</dc:title>
  <dc:creator>WKG-AN00</dc:creator>
  <cp:lastModifiedBy>璀璨人生</cp:lastModifiedBy>
  <cp:revision>18</cp:revision>
  <dcterms:created xsi:type="dcterms:W3CDTF">2022-08-11T10:07:00Z</dcterms:created>
  <dcterms:modified xsi:type="dcterms:W3CDTF">2022-10-03T11:14:53Z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2052-11.1.0.12019</vt:lpwstr>
  </property>
  <property fmtid="{D5CDD505-2E9C-101B-9397-08002B2CF9AE}" pid="3" name="ICV">
    <vt:lpwstr>ADD907DDDCE24C2B91AB338C522C33DF</vt:lpwstr>
  </property>
</Properties>
</file>